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activeX/activeX1.xml" ContentType="application/vnd.ms-office.activeX+xml"/>
  <Override PartName="/ppt/activeX/activeX1.bin" ContentType="application/vnd.ms-office.activeX"/>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43"/>
  </p:notesMasterIdLst>
  <p:handoutMasterIdLst>
    <p:handoutMasterId r:id="rId44"/>
  </p:handoutMasterIdLst>
  <p:sldIdLst>
    <p:sldId id="691" r:id="rId2"/>
    <p:sldId id="986" r:id="rId3"/>
    <p:sldId id="927" r:id="rId4"/>
    <p:sldId id="1002" r:id="rId5"/>
    <p:sldId id="1003" r:id="rId6"/>
    <p:sldId id="978" r:id="rId7"/>
    <p:sldId id="987" r:id="rId8"/>
    <p:sldId id="988" r:id="rId9"/>
    <p:sldId id="923" r:id="rId10"/>
    <p:sldId id="924" r:id="rId11"/>
    <p:sldId id="985" r:id="rId12"/>
    <p:sldId id="926" r:id="rId13"/>
    <p:sldId id="938" r:id="rId14"/>
    <p:sldId id="958" r:id="rId15"/>
    <p:sldId id="989" r:id="rId16"/>
    <p:sldId id="997" r:id="rId17"/>
    <p:sldId id="983" r:id="rId18"/>
    <p:sldId id="991" r:id="rId19"/>
    <p:sldId id="998" r:id="rId20"/>
    <p:sldId id="994" r:id="rId21"/>
    <p:sldId id="995" r:id="rId22"/>
    <p:sldId id="996" r:id="rId23"/>
    <p:sldId id="943" r:id="rId24"/>
    <p:sldId id="944" r:id="rId25"/>
    <p:sldId id="1004" r:id="rId26"/>
    <p:sldId id="1005" r:id="rId27"/>
    <p:sldId id="1006" r:id="rId28"/>
    <p:sldId id="1007" r:id="rId29"/>
    <p:sldId id="1008" r:id="rId30"/>
    <p:sldId id="960" r:id="rId31"/>
    <p:sldId id="961" r:id="rId32"/>
    <p:sldId id="962" r:id="rId33"/>
    <p:sldId id="1001" r:id="rId34"/>
    <p:sldId id="965" r:id="rId35"/>
    <p:sldId id="966" r:id="rId36"/>
    <p:sldId id="967" r:id="rId37"/>
    <p:sldId id="969" r:id="rId38"/>
    <p:sldId id="970" r:id="rId39"/>
    <p:sldId id="971" r:id="rId40"/>
    <p:sldId id="1000" r:id="rId41"/>
    <p:sldId id="769" r:id="rId42"/>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mille Nixon" initials=""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E3721D"/>
    <a:srgbClr val="FCD5B5"/>
    <a:srgbClr val="E60012"/>
    <a:srgbClr val="F4F9FD"/>
    <a:srgbClr val="404040"/>
    <a:srgbClr val="E60000"/>
    <a:srgbClr val="EF8200"/>
    <a:srgbClr val="D9D9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207" autoAdjust="0"/>
  </p:normalViewPr>
  <p:slideViewPr>
    <p:cSldViewPr>
      <p:cViewPr varScale="1">
        <p:scale>
          <a:sx n="95" d="100"/>
          <a:sy n="95" d="100"/>
        </p:scale>
        <p:origin x="1046" y="67"/>
      </p:cViewPr>
      <p:guideLst>
        <p:guide orient="horz" pos="1620"/>
        <p:guide pos="2880"/>
      </p:guideLst>
    </p:cSldViewPr>
  </p:slideViewPr>
  <p:outlineViewPr>
    <p:cViewPr>
      <p:scale>
        <a:sx n="33" d="100"/>
        <a:sy n="33" d="100"/>
      </p:scale>
      <p:origin x="0" y="-9264"/>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387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charts/_rels/chart1.xml.rels><?xml version="1.0" encoding="UTF-8" standalone="yes"?>
<Relationships xmlns="http://schemas.openxmlformats.org/package/2006/relationships"><Relationship Id="rId2" Type="http://schemas.openxmlformats.org/officeDocument/2006/relationships/oleObject" Target="file:///F:\&#29992;&#21451;&#24037;&#20316;\&#31995;&#32479;&#20998;&#26512;\&#38144;&#21806;&#20998;&#26512;&#31034;&#20363;.xls"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F:\&#29992;&#21451;&#24037;&#20316;\&#31995;&#32479;&#20998;&#26512;\&#38144;&#21806;&#20998;&#26512;&#31034;&#20363;.xls"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F:\&#29992;&#21451;&#24037;&#20316;\&#31995;&#32479;&#20998;&#26512;\&#38144;&#21806;&#20998;&#26512;&#31034;&#20363;.xls"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file:///F:\&#29992;&#21451;&#24037;&#20316;\&#31995;&#32479;&#20998;&#26512;\&#38144;&#21806;&#20998;&#26512;&#31034;&#20363;.xls"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file:///D:\&#29992;&#21451;&#24037;&#20316;\&#31995;&#32479;&#20998;&#26512;\&#29992;&#21451;&#21326;&#34920;BQ2009&#38144;&#21806;.xls" TargetMode="External"/><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100" b="0" i="0" u="none" strike="noStrike" baseline="0">
                <a:solidFill>
                  <a:srgbClr val="000000"/>
                </a:solidFill>
                <a:latin typeface="宋体"/>
                <a:ea typeface="宋体"/>
                <a:cs typeface="宋体"/>
              </a:defRPr>
            </a:pPr>
            <a:r>
              <a:rPr lang="zh-CN" altLang="en-US"/>
              <a:t>客户结构</a:t>
            </a:r>
          </a:p>
        </c:rich>
      </c:tx>
      <c:layout>
        <c:manualLayout>
          <c:xMode val="edge"/>
          <c:yMode val="edge"/>
          <c:x val="0.41752629863470175"/>
          <c:y val="4.0160800078439057E-2"/>
        </c:manualLayout>
      </c:layout>
      <c:overlay val="0"/>
      <c:spPr>
        <a:noFill/>
        <a:ln w="25400">
          <a:noFill/>
        </a:ln>
      </c:spPr>
    </c:title>
    <c:autoTitleDeleted val="0"/>
    <c:view3D>
      <c:rotX val="15"/>
      <c:rotY val="0"/>
      <c:rAngAx val="0"/>
      <c:perspective val="0"/>
    </c:view3D>
    <c:floor>
      <c:thickness val="0"/>
    </c:floor>
    <c:sideWall>
      <c:thickness val="0"/>
    </c:sideWall>
    <c:backWall>
      <c:thickness val="0"/>
    </c:backWall>
    <c:plotArea>
      <c:layout>
        <c:manualLayout>
          <c:layoutTarget val="inner"/>
          <c:xMode val="edge"/>
          <c:yMode val="edge"/>
          <c:x val="3.0927873972940632E-2"/>
          <c:y val="0.31727032061967186"/>
          <c:w val="0.7190730698708695"/>
          <c:h val="0.44578488087067686"/>
        </c:manualLayout>
      </c:layout>
      <c:pie3DChart>
        <c:varyColors val="1"/>
        <c:ser>
          <c:idx val="0"/>
          <c:order val="0"/>
          <c:tx>
            <c:strRef>
              <c:f>产品销售情况!$P$13</c:f>
              <c:strCache>
                <c:ptCount val="1"/>
                <c:pt idx="0">
                  <c:v>客户数量</c:v>
                </c:pt>
              </c:strCache>
            </c:strRef>
          </c:tx>
          <c:spPr>
            <a:solidFill>
              <a:srgbClr val="9999FF"/>
            </a:solidFill>
            <a:ln w="25400">
              <a:noFill/>
            </a:ln>
          </c:spPr>
          <c:dPt>
            <c:idx val="0"/>
            <c:bubble3D val="0"/>
            <c:spPr>
              <a:solidFill>
                <a:sysClr val="window" lastClr="FFFFFF">
                  <a:lumMod val="85000"/>
                </a:sysClr>
              </a:solidFill>
              <a:ln w="25400">
                <a:noFill/>
              </a:ln>
            </c:spPr>
            <c:extLst>
              <c:ext xmlns:c16="http://schemas.microsoft.com/office/drawing/2014/chart" uri="{C3380CC4-5D6E-409C-BE32-E72D297353CC}">
                <c16:uniqueId val="{00000001-9B06-4B92-972A-A917730D890D}"/>
              </c:ext>
            </c:extLst>
          </c:dPt>
          <c:dPt>
            <c:idx val="1"/>
            <c:bubble3D val="0"/>
            <c:spPr>
              <a:solidFill>
                <a:srgbClr val="FF0000"/>
              </a:solidFill>
              <a:ln w="25400">
                <a:noFill/>
              </a:ln>
            </c:spPr>
            <c:extLst>
              <c:ext xmlns:c16="http://schemas.microsoft.com/office/drawing/2014/chart" uri="{C3380CC4-5D6E-409C-BE32-E72D297353CC}">
                <c16:uniqueId val="{00000003-9B06-4B92-972A-A917730D890D}"/>
              </c:ext>
            </c:extLst>
          </c:dPt>
          <c:dPt>
            <c:idx val="2"/>
            <c:bubble3D val="0"/>
            <c:spPr>
              <a:solidFill>
                <a:sysClr val="window" lastClr="FFFFFF">
                  <a:lumMod val="65000"/>
                </a:sysClr>
              </a:solidFill>
              <a:ln w="25400">
                <a:noFill/>
              </a:ln>
            </c:spPr>
            <c:extLst>
              <c:ext xmlns:c16="http://schemas.microsoft.com/office/drawing/2014/chart" uri="{C3380CC4-5D6E-409C-BE32-E72D297353CC}">
                <c16:uniqueId val="{00000005-9B06-4B92-972A-A917730D890D}"/>
              </c:ext>
            </c:extLst>
          </c:dPt>
          <c:dPt>
            <c:idx val="3"/>
            <c:bubble3D val="0"/>
            <c:spPr>
              <a:solidFill>
                <a:sysClr val="window" lastClr="FFFFFF">
                  <a:lumMod val="50000"/>
                </a:sysClr>
              </a:solidFill>
              <a:ln w="25400">
                <a:noFill/>
              </a:ln>
            </c:spPr>
            <c:extLst>
              <c:ext xmlns:c16="http://schemas.microsoft.com/office/drawing/2014/chart" uri="{C3380CC4-5D6E-409C-BE32-E72D297353CC}">
                <c16:uniqueId val="{00000007-9B06-4B92-972A-A917730D890D}"/>
              </c:ext>
            </c:extLst>
          </c:dPt>
          <c:cat>
            <c:strRef>
              <c:f>产品销售情况!$O$14:$O$17</c:f>
              <c:strCache>
                <c:ptCount val="4"/>
                <c:pt idx="0">
                  <c:v>华北</c:v>
                </c:pt>
                <c:pt idx="1">
                  <c:v>华中</c:v>
                </c:pt>
                <c:pt idx="2">
                  <c:v>华南</c:v>
                </c:pt>
                <c:pt idx="3">
                  <c:v>西南</c:v>
                </c:pt>
              </c:strCache>
            </c:strRef>
          </c:cat>
          <c:val>
            <c:numRef>
              <c:f>产品销售情况!$P$14:$P$17</c:f>
              <c:numCache>
                <c:formatCode>General</c:formatCode>
                <c:ptCount val="4"/>
                <c:pt idx="0">
                  <c:v>67</c:v>
                </c:pt>
                <c:pt idx="1">
                  <c:v>54</c:v>
                </c:pt>
                <c:pt idx="2">
                  <c:v>21</c:v>
                </c:pt>
                <c:pt idx="3" formatCode="0_);[Red]\(0\)">
                  <c:v>11</c:v>
                </c:pt>
              </c:numCache>
            </c:numRef>
          </c:val>
          <c:extLst>
            <c:ext xmlns:c16="http://schemas.microsoft.com/office/drawing/2014/chart" uri="{C3380CC4-5D6E-409C-BE32-E72D297353CC}">
              <c16:uniqueId val="{00000008-9B06-4B92-972A-A917730D890D}"/>
            </c:ext>
          </c:extLst>
        </c:ser>
        <c:dLbls>
          <c:showLegendKey val="0"/>
          <c:showVal val="0"/>
          <c:showCatName val="0"/>
          <c:showSerName val="0"/>
          <c:showPercent val="0"/>
          <c:showBubbleSize val="0"/>
          <c:showLeaderLines val="1"/>
        </c:dLbls>
      </c:pie3DChart>
      <c:spPr>
        <a:noFill/>
        <a:ln w="25400">
          <a:noFill/>
        </a:ln>
      </c:spPr>
    </c:plotArea>
    <c:legend>
      <c:legendPos val="r"/>
      <c:layout>
        <c:manualLayout>
          <c:xMode val="edge"/>
          <c:yMode val="edge"/>
          <c:x val="0.79610127968820821"/>
          <c:y val="0.36947911037091796"/>
          <c:w val="0.14433007854038959"/>
          <c:h val="0.44982092320620048"/>
        </c:manualLayout>
      </c:layout>
      <c:overlay val="0"/>
      <c:spPr>
        <a:solidFill>
          <a:srgbClr val="FFFFFF"/>
        </a:solidFill>
        <a:ln w="3175">
          <a:solidFill>
            <a:srgbClr val="000000"/>
          </a:solidFill>
          <a:prstDash val="solid"/>
        </a:ln>
      </c:spPr>
      <c:txPr>
        <a:bodyPr/>
        <a:lstStyle/>
        <a:p>
          <a:pPr>
            <a:defRPr sz="800" b="0" i="0" u="none" strike="noStrike" baseline="0">
              <a:solidFill>
                <a:srgbClr val="000000"/>
              </a:solidFill>
              <a:latin typeface="宋体"/>
              <a:ea typeface="宋体"/>
              <a:cs typeface="宋体"/>
            </a:defRPr>
          </a:pPr>
          <a:endParaRPr lang="zh-CN"/>
        </a:p>
      </c:txPr>
    </c:legend>
    <c:plotVisOnly val="1"/>
    <c:dispBlanksAs val="zero"/>
    <c:showDLblsOverMax val="0"/>
  </c:chart>
  <c:spPr>
    <a:solidFill>
      <a:sysClr val="window" lastClr="FFFFFF"/>
    </a:solidFill>
    <a:ln w="6350">
      <a:solidFill>
        <a:sysClr val="window" lastClr="FFFFFF">
          <a:lumMod val="75000"/>
        </a:sysClr>
      </a:solidFill>
      <a:prstDash val="solid"/>
    </a:ln>
    <a:effectLst/>
  </c:spPr>
  <c:txPr>
    <a:bodyPr/>
    <a:lstStyle/>
    <a:p>
      <a:pPr>
        <a:defRPr sz="850" b="0" i="0" u="none" strike="noStrike" baseline="0">
          <a:solidFill>
            <a:srgbClr val="000000"/>
          </a:solidFill>
          <a:latin typeface="宋体"/>
          <a:ea typeface="宋体"/>
          <a:cs typeface="宋体"/>
        </a:defRPr>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150" b="0" i="0" u="none" strike="noStrike" baseline="0">
                <a:solidFill>
                  <a:srgbClr val="000000"/>
                </a:solidFill>
                <a:latin typeface="宋体"/>
                <a:ea typeface="宋体"/>
                <a:cs typeface="宋体"/>
              </a:defRPr>
            </a:pPr>
            <a:r>
              <a:rPr lang="zh-CN" altLang="en-US"/>
              <a:t>销量结构</a:t>
            </a:r>
          </a:p>
        </c:rich>
      </c:tx>
      <c:layout>
        <c:manualLayout>
          <c:xMode val="edge"/>
          <c:yMode val="edge"/>
          <c:x val="0.44227569505411835"/>
          <c:y val="4.3301890387326914E-3"/>
        </c:manualLayout>
      </c:layout>
      <c:overlay val="0"/>
      <c:spPr>
        <a:noFill/>
        <a:ln w="25400">
          <a:noFill/>
        </a:ln>
      </c:spPr>
    </c:title>
    <c:autoTitleDeleted val="0"/>
    <c:view3D>
      <c:rotX val="15"/>
      <c:rotY val="0"/>
      <c:rAngAx val="0"/>
      <c:perspective val="0"/>
    </c:view3D>
    <c:floor>
      <c:thickness val="0"/>
    </c:floor>
    <c:sideWall>
      <c:thickness val="0"/>
    </c:sideWall>
    <c:backWall>
      <c:thickness val="0"/>
    </c:backWall>
    <c:plotArea>
      <c:layout>
        <c:manualLayout>
          <c:layoutTarget val="inner"/>
          <c:xMode val="edge"/>
          <c:yMode val="edge"/>
          <c:x val="0"/>
          <c:y val="0.30129174650055268"/>
          <c:w val="0.83845276807353908"/>
          <c:h val="0.47632839717365721"/>
        </c:manualLayout>
      </c:layout>
      <c:pie3DChart>
        <c:varyColors val="1"/>
        <c:ser>
          <c:idx val="0"/>
          <c:order val="0"/>
          <c:tx>
            <c:v>职称结构</c:v>
          </c:tx>
          <c:spPr>
            <a:solidFill>
              <a:srgbClr val="9999FF"/>
            </a:solidFill>
            <a:ln w="25400">
              <a:noFill/>
            </a:ln>
          </c:spPr>
          <c:dPt>
            <c:idx val="0"/>
            <c:bubble3D val="0"/>
            <c:spPr>
              <a:solidFill>
                <a:sysClr val="window" lastClr="FFFFFF">
                  <a:lumMod val="85000"/>
                </a:sysClr>
              </a:solidFill>
              <a:ln w="25400">
                <a:noFill/>
              </a:ln>
            </c:spPr>
            <c:extLst>
              <c:ext xmlns:c16="http://schemas.microsoft.com/office/drawing/2014/chart" uri="{C3380CC4-5D6E-409C-BE32-E72D297353CC}">
                <c16:uniqueId val="{00000001-5EA2-4CE3-AB81-DA57D5F77538}"/>
              </c:ext>
            </c:extLst>
          </c:dPt>
          <c:dPt>
            <c:idx val="1"/>
            <c:bubble3D val="0"/>
            <c:spPr>
              <a:solidFill>
                <a:srgbClr val="FF0000"/>
              </a:solidFill>
              <a:ln w="25400">
                <a:noFill/>
              </a:ln>
            </c:spPr>
            <c:extLst>
              <c:ext xmlns:c16="http://schemas.microsoft.com/office/drawing/2014/chart" uri="{C3380CC4-5D6E-409C-BE32-E72D297353CC}">
                <c16:uniqueId val="{00000003-5EA2-4CE3-AB81-DA57D5F77538}"/>
              </c:ext>
            </c:extLst>
          </c:dPt>
          <c:dPt>
            <c:idx val="2"/>
            <c:bubble3D val="0"/>
            <c:spPr>
              <a:solidFill>
                <a:sysClr val="window" lastClr="FFFFFF">
                  <a:lumMod val="65000"/>
                </a:sysClr>
              </a:solidFill>
              <a:ln w="25400">
                <a:noFill/>
              </a:ln>
            </c:spPr>
            <c:extLst>
              <c:ext xmlns:c16="http://schemas.microsoft.com/office/drawing/2014/chart" uri="{C3380CC4-5D6E-409C-BE32-E72D297353CC}">
                <c16:uniqueId val="{00000005-5EA2-4CE3-AB81-DA57D5F77538}"/>
              </c:ext>
            </c:extLst>
          </c:dPt>
          <c:dPt>
            <c:idx val="3"/>
            <c:bubble3D val="0"/>
            <c:spPr>
              <a:solidFill>
                <a:sysClr val="window" lastClr="FFFFFF">
                  <a:lumMod val="50000"/>
                </a:sysClr>
              </a:solidFill>
              <a:ln w="25400">
                <a:noFill/>
              </a:ln>
            </c:spPr>
            <c:extLst>
              <c:ext xmlns:c16="http://schemas.microsoft.com/office/drawing/2014/chart" uri="{C3380CC4-5D6E-409C-BE32-E72D297353CC}">
                <c16:uniqueId val="{00000007-5EA2-4CE3-AB81-DA57D5F77538}"/>
              </c:ext>
            </c:extLst>
          </c:dPt>
          <c:cat>
            <c:strRef>
              <c:f>产品销售情况!$O$14:$O$17</c:f>
              <c:strCache>
                <c:ptCount val="4"/>
                <c:pt idx="0">
                  <c:v>华北</c:v>
                </c:pt>
                <c:pt idx="1">
                  <c:v>华中</c:v>
                </c:pt>
                <c:pt idx="2">
                  <c:v>华南</c:v>
                </c:pt>
                <c:pt idx="3">
                  <c:v>西南</c:v>
                </c:pt>
              </c:strCache>
            </c:strRef>
          </c:cat>
          <c:val>
            <c:numRef>
              <c:f>产品销售情况!$S$14:$S$17</c:f>
              <c:numCache>
                <c:formatCode>General</c:formatCode>
                <c:ptCount val="4"/>
                <c:pt idx="0">
                  <c:v>2705281.18</c:v>
                </c:pt>
                <c:pt idx="1">
                  <c:v>1696357.1041111115</c:v>
                </c:pt>
                <c:pt idx="2">
                  <c:v>1139125.7177777777</c:v>
                </c:pt>
                <c:pt idx="3" formatCode="0_);[Red]\(0\)">
                  <c:v>206149.62</c:v>
                </c:pt>
              </c:numCache>
            </c:numRef>
          </c:val>
          <c:extLst>
            <c:ext xmlns:c16="http://schemas.microsoft.com/office/drawing/2014/chart" uri="{C3380CC4-5D6E-409C-BE32-E72D297353CC}">
              <c16:uniqueId val="{00000008-5EA2-4CE3-AB81-DA57D5F77538}"/>
            </c:ext>
          </c:extLst>
        </c:ser>
        <c:dLbls>
          <c:showLegendKey val="0"/>
          <c:showVal val="0"/>
          <c:showCatName val="0"/>
          <c:showSerName val="0"/>
          <c:showPercent val="0"/>
          <c:showBubbleSize val="0"/>
          <c:showLeaderLines val="1"/>
        </c:dLbls>
      </c:pie3DChart>
      <c:spPr>
        <a:noFill/>
        <a:ln w="25400">
          <a:noFill/>
        </a:ln>
      </c:spPr>
    </c:plotArea>
    <c:legend>
      <c:legendPos val="r"/>
      <c:layout>
        <c:manualLayout>
          <c:xMode val="edge"/>
          <c:yMode val="edge"/>
          <c:x val="0.79816492302126496"/>
          <c:y val="0.3122537421493673"/>
          <c:w val="0.14480912954963271"/>
          <c:h val="0.50158209482926408"/>
        </c:manualLayout>
      </c:layout>
      <c:overlay val="0"/>
      <c:spPr>
        <a:solidFill>
          <a:srgbClr val="FFFFFF"/>
        </a:solidFill>
        <a:ln w="3175">
          <a:solidFill>
            <a:srgbClr val="000000"/>
          </a:solidFill>
          <a:prstDash val="solid"/>
        </a:ln>
      </c:spPr>
      <c:txPr>
        <a:bodyPr/>
        <a:lstStyle/>
        <a:p>
          <a:pPr>
            <a:defRPr sz="800" b="0" i="0" u="none" strike="noStrike" baseline="0">
              <a:solidFill>
                <a:srgbClr val="000000"/>
              </a:solidFill>
              <a:latin typeface="宋体"/>
              <a:ea typeface="宋体"/>
              <a:cs typeface="宋体"/>
            </a:defRPr>
          </a:pPr>
          <a:endParaRPr lang="zh-CN"/>
        </a:p>
      </c:txPr>
    </c:legend>
    <c:plotVisOnly val="1"/>
    <c:dispBlanksAs val="zero"/>
    <c:showDLblsOverMax val="0"/>
  </c:chart>
  <c:spPr>
    <a:solidFill>
      <a:sysClr val="window" lastClr="FFFFFF"/>
    </a:solidFill>
    <a:ln w="6350">
      <a:solidFill>
        <a:sysClr val="window" lastClr="FFFFFF">
          <a:lumMod val="75000"/>
        </a:sysClr>
      </a:solidFill>
      <a:prstDash val="solid"/>
    </a:ln>
    <a:effectLst/>
  </c:spPr>
  <c:txPr>
    <a:bodyPr/>
    <a:lstStyle/>
    <a:p>
      <a:pPr>
        <a:defRPr sz="800" b="0" i="0" u="none" strike="noStrike" baseline="0">
          <a:solidFill>
            <a:srgbClr val="000000"/>
          </a:solidFill>
          <a:latin typeface="宋体"/>
          <a:ea typeface="宋体"/>
          <a:cs typeface="宋体"/>
        </a:defRPr>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zh-CN"/>
              <a:t>销售结构</a:t>
            </a:r>
          </a:p>
        </c:rich>
      </c:tx>
      <c:layout>
        <c:manualLayout>
          <c:xMode val="edge"/>
          <c:yMode val="edge"/>
          <c:x val="0.45828144458281445"/>
          <c:y val="3.5398332061013851E-2"/>
        </c:manualLayout>
      </c:layout>
      <c:overlay val="0"/>
      <c:spPr>
        <a:noFill/>
        <a:ln w="25400">
          <a:noFill/>
        </a:ln>
      </c:spPr>
    </c:title>
    <c:autoTitleDeleted val="0"/>
    <c:plotArea>
      <c:layout>
        <c:manualLayout>
          <c:layoutTarget val="inner"/>
          <c:xMode val="edge"/>
          <c:yMode val="edge"/>
          <c:x val="8.4682440846824525E-2"/>
          <c:y val="0.17699166030506874"/>
          <c:w val="0.71493553332809767"/>
          <c:h val="0.53503446706979652"/>
        </c:manualLayout>
      </c:layout>
      <c:barChart>
        <c:barDir val="col"/>
        <c:grouping val="clustered"/>
        <c:varyColors val="0"/>
        <c:ser>
          <c:idx val="2"/>
          <c:order val="0"/>
          <c:tx>
            <c:strRef>
              <c:f>产品销售情况!$R$13</c:f>
              <c:strCache>
                <c:ptCount val="1"/>
                <c:pt idx="0">
                  <c:v>平均销售额</c:v>
                </c:pt>
              </c:strCache>
            </c:strRef>
          </c:tx>
          <c:spPr>
            <a:solidFill>
              <a:srgbClr val="FF0000"/>
            </a:solidFill>
            <a:ln w="25400">
              <a:noFill/>
            </a:ln>
          </c:spPr>
          <c:invertIfNegative val="0"/>
          <c:cat>
            <c:strRef>
              <c:f>产品销售情况!$O$14:$O$17</c:f>
              <c:strCache>
                <c:ptCount val="4"/>
                <c:pt idx="0">
                  <c:v>华北</c:v>
                </c:pt>
                <c:pt idx="1">
                  <c:v>华中</c:v>
                </c:pt>
                <c:pt idx="2">
                  <c:v>华南</c:v>
                </c:pt>
                <c:pt idx="3">
                  <c:v>西南</c:v>
                </c:pt>
              </c:strCache>
            </c:strRef>
          </c:cat>
          <c:val>
            <c:numRef>
              <c:f>产品销售情况!$R$14:$R$17</c:f>
              <c:numCache>
                <c:formatCode>General</c:formatCode>
                <c:ptCount val="4"/>
                <c:pt idx="0">
                  <c:v>40377.331044776118</c:v>
                </c:pt>
                <c:pt idx="1">
                  <c:v>31414.020446502062</c:v>
                </c:pt>
                <c:pt idx="2">
                  <c:v>54244.081798941785</c:v>
                </c:pt>
                <c:pt idx="3" formatCode="0_);[Red]\(0\)">
                  <c:v>18740.874545454542</c:v>
                </c:pt>
              </c:numCache>
            </c:numRef>
          </c:val>
          <c:extLst>
            <c:ext xmlns:c16="http://schemas.microsoft.com/office/drawing/2014/chart" uri="{C3380CC4-5D6E-409C-BE32-E72D297353CC}">
              <c16:uniqueId val="{00000000-E19C-446F-8387-DBFBF64A494B}"/>
            </c:ext>
          </c:extLst>
        </c:ser>
        <c:dLbls>
          <c:showLegendKey val="0"/>
          <c:showVal val="0"/>
          <c:showCatName val="0"/>
          <c:showSerName val="0"/>
          <c:showPercent val="0"/>
          <c:showBubbleSize val="0"/>
        </c:dLbls>
        <c:gapWidth val="120"/>
        <c:axId val="819764560"/>
        <c:axId val="819765104"/>
      </c:barChart>
      <c:barChart>
        <c:barDir val="col"/>
        <c:grouping val="clustered"/>
        <c:varyColors val="0"/>
        <c:ser>
          <c:idx val="3"/>
          <c:order val="1"/>
          <c:tx>
            <c:strRef>
              <c:f>产品销售情况!$S$13</c:f>
              <c:strCache>
                <c:ptCount val="1"/>
                <c:pt idx="0">
                  <c:v>总销售额</c:v>
                </c:pt>
              </c:strCache>
            </c:strRef>
          </c:tx>
          <c:spPr>
            <a:solidFill>
              <a:sysClr val="window" lastClr="FFFFFF">
                <a:lumMod val="85000"/>
              </a:sysClr>
            </a:solidFill>
            <a:ln w="25400">
              <a:noFill/>
            </a:ln>
          </c:spPr>
          <c:invertIfNegative val="0"/>
          <c:trendline>
            <c:name>趋势</c:name>
            <c:spPr>
              <a:ln w="12700">
                <a:solidFill>
                  <a:sysClr val="window" lastClr="FFFFFF">
                    <a:lumMod val="50000"/>
                  </a:sysClr>
                </a:solidFill>
                <a:prstDash val="sysDash"/>
              </a:ln>
            </c:spPr>
            <c:trendlineType val="log"/>
            <c:dispRSqr val="0"/>
            <c:dispEq val="0"/>
          </c:trendline>
          <c:cat>
            <c:strRef>
              <c:f>产品销售情况!$O$14:$O$17</c:f>
              <c:strCache>
                <c:ptCount val="4"/>
                <c:pt idx="0">
                  <c:v>华北</c:v>
                </c:pt>
                <c:pt idx="1">
                  <c:v>华中</c:v>
                </c:pt>
                <c:pt idx="2">
                  <c:v>华南</c:v>
                </c:pt>
                <c:pt idx="3">
                  <c:v>西南</c:v>
                </c:pt>
              </c:strCache>
            </c:strRef>
          </c:cat>
          <c:val>
            <c:numRef>
              <c:f>产品销售情况!$S$14:$S$17</c:f>
              <c:numCache>
                <c:formatCode>General</c:formatCode>
                <c:ptCount val="4"/>
                <c:pt idx="0">
                  <c:v>2705281.18</c:v>
                </c:pt>
                <c:pt idx="1">
                  <c:v>1696357.1041111115</c:v>
                </c:pt>
                <c:pt idx="2">
                  <c:v>1139125.7177777777</c:v>
                </c:pt>
                <c:pt idx="3" formatCode="0_);[Red]\(0\)">
                  <c:v>206149.62</c:v>
                </c:pt>
              </c:numCache>
            </c:numRef>
          </c:val>
          <c:extLst>
            <c:ext xmlns:c16="http://schemas.microsoft.com/office/drawing/2014/chart" uri="{C3380CC4-5D6E-409C-BE32-E72D297353CC}">
              <c16:uniqueId val="{00000001-E19C-446F-8387-DBFBF64A494B}"/>
            </c:ext>
          </c:extLst>
        </c:ser>
        <c:dLbls>
          <c:showLegendKey val="0"/>
          <c:showVal val="0"/>
          <c:showCatName val="0"/>
          <c:showSerName val="0"/>
          <c:showPercent val="0"/>
          <c:showBubbleSize val="0"/>
        </c:dLbls>
        <c:gapWidth val="270"/>
        <c:axId val="819765648"/>
        <c:axId val="822598384"/>
      </c:barChart>
      <c:catAx>
        <c:axId val="819764560"/>
        <c:scaling>
          <c:orientation val="minMax"/>
        </c:scaling>
        <c:delete val="0"/>
        <c:axPos val="b"/>
        <c:numFmt formatCode="General" sourceLinked="1"/>
        <c:majorTickMark val="in"/>
        <c:minorTickMark val="none"/>
        <c:tickLblPos val="nextTo"/>
        <c:spPr>
          <a:ln w="3175">
            <a:solidFill>
              <a:srgbClr val="000000"/>
            </a:solidFill>
            <a:prstDash val="solid"/>
          </a:ln>
        </c:spPr>
        <c:txPr>
          <a:bodyPr rot="0" vert="horz"/>
          <a:lstStyle/>
          <a:p>
            <a:pPr>
              <a:defRPr/>
            </a:pPr>
            <a:endParaRPr lang="zh-CN"/>
          </a:p>
        </c:txPr>
        <c:crossAx val="819765104"/>
        <c:crosses val="autoZero"/>
        <c:auto val="1"/>
        <c:lblAlgn val="ctr"/>
        <c:lblOffset val="100"/>
        <c:tickLblSkip val="1"/>
        <c:tickMarkSkip val="1"/>
        <c:noMultiLvlLbl val="0"/>
      </c:catAx>
      <c:valAx>
        <c:axId val="819765104"/>
        <c:scaling>
          <c:orientation val="minMax"/>
        </c:scaling>
        <c:delete val="0"/>
        <c:axPos val="l"/>
        <c:majorGridlines>
          <c:spPr>
            <a:ln w="3175">
              <a:solidFill>
                <a:srgbClr val="000000"/>
              </a:solidFill>
              <a:prstDash val="sysDash"/>
            </a:ln>
          </c:spPr>
        </c:majorGridlines>
        <c:numFmt formatCode="General" sourceLinked="1"/>
        <c:majorTickMark val="in"/>
        <c:minorTickMark val="none"/>
        <c:tickLblPos val="nextTo"/>
        <c:spPr>
          <a:ln w="3175">
            <a:solidFill>
              <a:srgbClr val="000000"/>
            </a:solidFill>
            <a:prstDash val="solid"/>
          </a:ln>
        </c:spPr>
        <c:txPr>
          <a:bodyPr rot="0" vert="horz"/>
          <a:lstStyle/>
          <a:p>
            <a:pPr>
              <a:defRPr>
                <a:latin typeface="Times New Roman" panose="02020603050405020304" pitchFamily="18" charset="0"/>
                <a:cs typeface="Times New Roman" panose="02020603050405020304" pitchFamily="18" charset="0"/>
              </a:defRPr>
            </a:pPr>
            <a:endParaRPr lang="zh-CN"/>
          </a:p>
        </c:txPr>
        <c:crossAx val="819764560"/>
        <c:crosses val="autoZero"/>
        <c:crossBetween val="between"/>
      </c:valAx>
      <c:catAx>
        <c:axId val="819765648"/>
        <c:scaling>
          <c:orientation val="minMax"/>
        </c:scaling>
        <c:delete val="1"/>
        <c:axPos val="b"/>
        <c:numFmt formatCode="General" sourceLinked="1"/>
        <c:majorTickMark val="out"/>
        <c:minorTickMark val="none"/>
        <c:tickLblPos val="none"/>
        <c:crossAx val="822598384"/>
        <c:crosses val="autoZero"/>
        <c:auto val="1"/>
        <c:lblAlgn val="ctr"/>
        <c:lblOffset val="100"/>
        <c:noMultiLvlLbl val="0"/>
      </c:catAx>
      <c:valAx>
        <c:axId val="822598384"/>
        <c:scaling>
          <c:orientation val="minMax"/>
        </c:scaling>
        <c:delete val="0"/>
        <c:axPos val="r"/>
        <c:numFmt formatCode="General" sourceLinked="1"/>
        <c:majorTickMark val="in"/>
        <c:minorTickMark val="none"/>
        <c:tickLblPos val="nextTo"/>
        <c:spPr>
          <a:ln w="3175">
            <a:solidFill>
              <a:srgbClr val="000000"/>
            </a:solidFill>
            <a:prstDash val="solid"/>
          </a:ln>
        </c:spPr>
        <c:txPr>
          <a:bodyPr rot="0" vert="horz"/>
          <a:lstStyle/>
          <a:p>
            <a:pPr>
              <a:defRPr>
                <a:latin typeface="Times New Roman" panose="02020603050405020304" pitchFamily="18" charset="0"/>
                <a:cs typeface="Times New Roman" panose="02020603050405020304" pitchFamily="18" charset="0"/>
              </a:defRPr>
            </a:pPr>
            <a:endParaRPr lang="zh-CN"/>
          </a:p>
        </c:txPr>
        <c:crossAx val="819765648"/>
        <c:crosses val="max"/>
        <c:crossBetween val="between"/>
      </c:valAx>
      <c:spPr>
        <a:solidFill>
          <a:srgbClr val="FFFFFF"/>
        </a:solidFill>
        <a:ln w="3175">
          <a:solidFill>
            <a:srgbClr val="000000"/>
          </a:solidFill>
          <a:prstDash val="solid"/>
        </a:ln>
      </c:spPr>
    </c:plotArea>
    <c:legend>
      <c:legendPos val="r"/>
      <c:layout>
        <c:manualLayout>
          <c:xMode val="edge"/>
          <c:yMode val="edge"/>
          <c:x val="2.9260195303469141E-2"/>
          <c:y val="0.84932560403341428"/>
          <c:w val="0.96787058913697377"/>
          <c:h val="0.11858073970617025"/>
        </c:manualLayout>
      </c:layout>
      <c:overlay val="0"/>
      <c:spPr>
        <a:solidFill>
          <a:srgbClr val="FFFFFF"/>
        </a:solidFill>
        <a:ln w="3175">
          <a:solidFill>
            <a:srgbClr val="000000"/>
          </a:solidFill>
          <a:prstDash val="solid"/>
        </a:ln>
      </c:spPr>
      <c:txPr>
        <a:bodyPr/>
        <a:lstStyle/>
        <a:p>
          <a:pPr>
            <a:defRPr sz="700"/>
          </a:pPr>
          <a:endParaRPr lang="zh-CN"/>
        </a:p>
      </c:txPr>
    </c:legend>
    <c:plotVisOnly val="1"/>
    <c:dispBlanksAs val="gap"/>
    <c:showDLblsOverMax val="0"/>
  </c:chart>
  <c:spPr>
    <a:solidFill>
      <a:sysClr val="window" lastClr="FFFFFF"/>
    </a:solidFill>
    <a:ln w="6350">
      <a:solidFill>
        <a:sysClr val="window" lastClr="FFFFFF">
          <a:lumMod val="75000"/>
        </a:sysClr>
      </a:solidFill>
      <a:prstDash val="solid"/>
    </a:ln>
    <a:effectLst/>
  </c:spPr>
  <c:txPr>
    <a:bodyPr/>
    <a:lstStyle/>
    <a:p>
      <a:pPr>
        <a:defRPr sz="800" b="0" i="0" u="none" strike="noStrike" baseline="0">
          <a:solidFill>
            <a:srgbClr val="000000"/>
          </a:solidFill>
          <a:latin typeface="宋体"/>
          <a:ea typeface="宋体"/>
          <a:cs typeface="宋体"/>
        </a:defRPr>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00" b="0" i="0" u="none" strike="noStrike" baseline="0">
                <a:solidFill>
                  <a:srgbClr val="000000"/>
                </a:solidFill>
                <a:latin typeface="微软雅黑" panose="020B0503020204020204" pitchFamily="34" charset="-122"/>
                <a:ea typeface="微软雅黑" panose="020B0503020204020204" pitchFamily="34" charset="-122"/>
                <a:cs typeface="宋体"/>
              </a:defRPr>
            </a:pPr>
            <a:r>
              <a:rPr lang="zh-CN" altLang="en-US">
                <a:latin typeface="微软雅黑" panose="020B0503020204020204" pitchFamily="34" charset="-122"/>
                <a:ea typeface="微软雅黑" panose="020B0503020204020204" pitchFamily="34" charset="-122"/>
              </a:rPr>
              <a:t>客户销售额分布图</a:t>
            </a:r>
          </a:p>
        </c:rich>
      </c:tx>
      <c:layout>
        <c:manualLayout>
          <c:xMode val="edge"/>
          <c:yMode val="edge"/>
          <c:x val="0.39411840172795093"/>
          <c:y val="3.5714389515873836E-2"/>
        </c:manualLayout>
      </c:layout>
      <c:overlay val="0"/>
      <c:spPr>
        <a:noFill/>
        <a:ln w="25400">
          <a:noFill/>
        </a:ln>
      </c:spPr>
    </c:title>
    <c:autoTitleDeleted val="0"/>
    <c:plotArea>
      <c:layout>
        <c:manualLayout>
          <c:layoutTarget val="inner"/>
          <c:xMode val="edge"/>
          <c:yMode val="edge"/>
          <c:x val="0.10980413182470096"/>
          <c:y val="0.18154814670569264"/>
          <c:w val="0.68235424776778464"/>
          <c:h val="0.57440643138029968"/>
        </c:manualLayout>
      </c:layout>
      <c:barChart>
        <c:barDir val="col"/>
        <c:grouping val="clustered"/>
        <c:varyColors val="0"/>
        <c:ser>
          <c:idx val="0"/>
          <c:order val="0"/>
          <c:tx>
            <c:v>频率</c:v>
          </c:tx>
          <c:spPr>
            <a:solidFill>
              <a:sysClr val="window" lastClr="FFFFFF">
                <a:lumMod val="65000"/>
              </a:sysClr>
            </a:solidFill>
            <a:ln w="25400">
              <a:noFill/>
            </a:ln>
          </c:spPr>
          <c:invertIfNegative val="0"/>
          <c:cat>
            <c:strRef>
              <c:f>产品销售情况!$K$4:$K$29</c:f>
              <c:strCache>
                <c:ptCount val="26"/>
                <c:pt idx="0">
                  <c:v>3000 </c:v>
                </c:pt>
                <c:pt idx="1">
                  <c:v>6000 </c:v>
                </c:pt>
                <c:pt idx="2">
                  <c:v>9000 </c:v>
                </c:pt>
                <c:pt idx="3">
                  <c:v>12000 </c:v>
                </c:pt>
                <c:pt idx="4">
                  <c:v>15000 </c:v>
                </c:pt>
                <c:pt idx="5">
                  <c:v>18000 </c:v>
                </c:pt>
                <c:pt idx="6">
                  <c:v>21000 </c:v>
                </c:pt>
                <c:pt idx="7">
                  <c:v>24000 </c:v>
                </c:pt>
                <c:pt idx="8">
                  <c:v>27000 </c:v>
                </c:pt>
                <c:pt idx="9">
                  <c:v>30000 </c:v>
                </c:pt>
                <c:pt idx="10">
                  <c:v>33000 </c:v>
                </c:pt>
                <c:pt idx="11">
                  <c:v>36000 </c:v>
                </c:pt>
                <c:pt idx="12">
                  <c:v>39000 </c:v>
                </c:pt>
                <c:pt idx="13">
                  <c:v>42000 </c:v>
                </c:pt>
                <c:pt idx="14">
                  <c:v>45000 </c:v>
                </c:pt>
                <c:pt idx="15">
                  <c:v>48000 </c:v>
                </c:pt>
                <c:pt idx="16">
                  <c:v>51000 </c:v>
                </c:pt>
                <c:pt idx="17">
                  <c:v>54000 </c:v>
                </c:pt>
                <c:pt idx="18">
                  <c:v>57000 </c:v>
                </c:pt>
                <c:pt idx="19">
                  <c:v>60000 </c:v>
                </c:pt>
                <c:pt idx="20">
                  <c:v>63000 </c:v>
                </c:pt>
                <c:pt idx="21">
                  <c:v>66000 </c:v>
                </c:pt>
                <c:pt idx="22">
                  <c:v>69000 </c:v>
                </c:pt>
                <c:pt idx="23">
                  <c:v>72000 </c:v>
                </c:pt>
                <c:pt idx="24">
                  <c:v>75000 </c:v>
                </c:pt>
                <c:pt idx="25">
                  <c:v>其他</c:v>
                </c:pt>
              </c:strCache>
            </c:strRef>
          </c:cat>
          <c:val>
            <c:numRef>
              <c:f>产品销售情况!$L$4:$L$29</c:f>
              <c:numCache>
                <c:formatCode>General</c:formatCode>
                <c:ptCount val="26"/>
                <c:pt idx="0">
                  <c:v>0</c:v>
                </c:pt>
                <c:pt idx="1">
                  <c:v>2</c:v>
                </c:pt>
                <c:pt idx="2">
                  <c:v>2</c:v>
                </c:pt>
                <c:pt idx="3">
                  <c:v>3</c:v>
                </c:pt>
                <c:pt idx="4">
                  <c:v>9</c:v>
                </c:pt>
                <c:pt idx="5">
                  <c:v>2</c:v>
                </c:pt>
                <c:pt idx="6">
                  <c:v>4</c:v>
                </c:pt>
                <c:pt idx="7">
                  <c:v>1</c:v>
                </c:pt>
                <c:pt idx="8">
                  <c:v>3</c:v>
                </c:pt>
                <c:pt idx="9">
                  <c:v>2</c:v>
                </c:pt>
                <c:pt idx="10">
                  <c:v>12</c:v>
                </c:pt>
                <c:pt idx="11">
                  <c:v>19</c:v>
                </c:pt>
                <c:pt idx="12">
                  <c:v>23</c:v>
                </c:pt>
                <c:pt idx="13">
                  <c:v>18</c:v>
                </c:pt>
                <c:pt idx="14">
                  <c:v>17</c:v>
                </c:pt>
                <c:pt idx="15">
                  <c:v>8</c:v>
                </c:pt>
                <c:pt idx="16">
                  <c:v>8</c:v>
                </c:pt>
                <c:pt idx="17">
                  <c:v>5</c:v>
                </c:pt>
                <c:pt idx="18">
                  <c:v>7</c:v>
                </c:pt>
                <c:pt idx="19">
                  <c:v>0</c:v>
                </c:pt>
                <c:pt idx="20">
                  <c:v>3</c:v>
                </c:pt>
                <c:pt idx="21">
                  <c:v>2</c:v>
                </c:pt>
                <c:pt idx="22">
                  <c:v>2</c:v>
                </c:pt>
                <c:pt idx="23">
                  <c:v>1</c:v>
                </c:pt>
                <c:pt idx="24">
                  <c:v>0</c:v>
                </c:pt>
                <c:pt idx="25">
                  <c:v>0</c:v>
                </c:pt>
              </c:numCache>
            </c:numRef>
          </c:val>
          <c:extLst>
            <c:ext xmlns:c16="http://schemas.microsoft.com/office/drawing/2014/chart" uri="{C3380CC4-5D6E-409C-BE32-E72D297353CC}">
              <c16:uniqueId val="{00000000-052B-4861-9237-E78493D7B94E}"/>
            </c:ext>
          </c:extLst>
        </c:ser>
        <c:dLbls>
          <c:showLegendKey val="0"/>
          <c:showVal val="0"/>
          <c:showCatName val="0"/>
          <c:showSerName val="0"/>
          <c:showPercent val="0"/>
          <c:showBubbleSize val="0"/>
        </c:dLbls>
        <c:gapWidth val="30"/>
        <c:axId val="819764016"/>
        <c:axId val="819773264"/>
      </c:barChart>
      <c:lineChart>
        <c:grouping val="standard"/>
        <c:varyColors val="0"/>
        <c:ser>
          <c:idx val="1"/>
          <c:order val="1"/>
          <c:tx>
            <c:v>累积 %</c:v>
          </c:tx>
          <c:spPr>
            <a:ln w="12700">
              <a:solidFill>
                <a:srgbClr val="FF0000"/>
              </a:solidFill>
              <a:prstDash val="solid"/>
            </a:ln>
            <a:effectLst/>
          </c:spPr>
          <c:marker>
            <c:symbol val="square"/>
            <c:size val="5"/>
            <c:spPr>
              <a:solidFill>
                <a:srgbClr val="FF0000"/>
              </a:solidFill>
              <a:ln>
                <a:solidFill>
                  <a:srgbClr val="FF0000"/>
                </a:solidFill>
                <a:prstDash val="solid"/>
              </a:ln>
              <a:effectLst/>
            </c:spPr>
          </c:marker>
          <c:cat>
            <c:strRef>
              <c:f>产品销售情况!$K$4:$K$29</c:f>
              <c:strCache>
                <c:ptCount val="26"/>
                <c:pt idx="0">
                  <c:v>3000 </c:v>
                </c:pt>
                <c:pt idx="1">
                  <c:v>6000 </c:v>
                </c:pt>
                <c:pt idx="2">
                  <c:v>9000 </c:v>
                </c:pt>
                <c:pt idx="3">
                  <c:v>12000 </c:v>
                </c:pt>
                <c:pt idx="4">
                  <c:v>15000 </c:v>
                </c:pt>
                <c:pt idx="5">
                  <c:v>18000 </c:v>
                </c:pt>
                <c:pt idx="6">
                  <c:v>21000 </c:v>
                </c:pt>
                <c:pt idx="7">
                  <c:v>24000 </c:v>
                </c:pt>
                <c:pt idx="8">
                  <c:v>27000 </c:v>
                </c:pt>
                <c:pt idx="9">
                  <c:v>30000 </c:v>
                </c:pt>
                <c:pt idx="10">
                  <c:v>33000 </c:v>
                </c:pt>
                <c:pt idx="11">
                  <c:v>36000 </c:v>
                </c:pt>
                <c:pt idx="12">
                  <c:v>39000 </c:v>
                </c:pt>
                <c:pt idx="13">
                  <c:v>42000 </c:v>
                </c:pt>
                <c:pt idx="14">
                  <c:v>45000 </c:v>
                </c:pt>
                <c:pt idx="15">
                  <c:v>48000 </c:v>
                </c:pt>
                <c:pt idx="16">
                  <c:v>51000 </c:v>
                </c:pt>
                <c:pt idx="17">
                  <c:v>54000 </c:v>
                </c:pt>
                <c:pt idx="18">
                  <c:v>57000 </c:v>
                </c:pt>
                <c:pt idx="19">
                  <c:v>60000 </c:v>
                </c:pt>
                <c:pt idx="20">
                  <c:v>63000 </c:v>
                </c:pt>
                <c:pt idx="21">
                  <c:v>66000 </c:v>
                </c:pt>
                <c:pt idx="22">
                  <c:v>69000 </c:v>
                </c:pt>
                <c:pt idx="23">
                  <c:v>72000 </c:v>
                </c:pt>
                <c:pt idx="24">
                  <c:v>75000 </c:v>
                </c:pt>
                <c:pt idx="25">
                  <c:v>其他</c:v>
                </c:pt>
              </c:strCache>
            </c:strRef>
          </c:cat>
          <c:val>
            <c:numRef>
              <c:f>产品销售情况!$M$4:$M$29</c:f>
              <c:numCache>
                <c:formatCode>0.00%</c:formatCode>
                <c:ptCount val="26"/>
                <c:pt idx="0">
                  <c:v>0</c:v>
                </c:pt>
                <c:pt idx="1">
                  <c:v>1.3071895424836603E-2</c:v>
                </c:pt>
                <c:pt idx="2">
                  <c:v>2.6143790849673471E-2</c:v>
                </c:pt>
                <c:pt idx="3">
                  <c:v>4.5751633986928823E-2</c:v>
                </c:pt>
                <c:pt idx="4">
                  <c:v>0.10457516339869292</c:v>
                </c:pt>
                <c:pt idx="5">
                  <c:v>0.1176470588235298</c:v>
                </c:pt>
                <c:pt idx="6">
                  <c:v>0.14379084967320271</c:v>
                </c:pt>
                <c:pt idx="7">
                  <c:v>0.15032679738562091</c:v>
                </c:pt>
                <c:pt idx="8">
                  <c:v>0.16993464052287793</c:v>
                </c:pt>
                <c:pt idx="9">
                  <c:v>0.18300653594771241</c:v>
                </c:pt>
                <c:pt idx="10">
                  <c:v>0.26143790849672993</c:v>
                </c:pt>
                <c:pt idx="11">
                  <c:v>0.38562091503268459</c:v>
                </c:pt>
                <c:pt idx="12">
                  <c:v>0.53594771241830697</c:v>
                </c:pt>
                <c:pt idx="13">
                  <c:v>0.65359477124183063</c:v>
                </c:pt>
                <c:pt idx="14">
                  <c:v>0.76470588235294534</c:v>
                </c:pt>
                <c:pt idx="15">
                  <c:v>0.81699346405228768</c:v>
                </c:pt>
                <c:pt idx="16">
                  <c:v>0.86928104575163356</c:v>
                </c:pt>
                <c:pt idx="17">
                  <c:v>0.90196078431372551</c:v>
                </c:pt>
                <c:pt idx="18">
                  <c:v>0.94771241830065367</c:v>
                </c:pt>
                <c:pt idx="19">
                  <c:v>0.94771241830065367</c:v>
                </c:pt>
                <c:pt idx="20">
                  <c:v>0.9673202614379085</c:v>
                </c:pt>
                <c:pt idx="21">
                  <c:v>0.98039215686274017</c:v>
                </c:pt>
                <c:pt idx="22">
                  <c:v>0.99346405228758172</c:v>
                </c:pt>
                <c:pt idx="23">
                  <c:v>1</c:v>
                </c:pt>
                <c:pt idx="24">
                  <c:v>1</c:v>
                </c:pt>
                <c:pt idx="25">
                  <c:v>1</c:v>
                </c:pt>
              </c:numCache>
            </c:numRef>
          </c:val>
          <c:smooth val="1"/>
          <c:extLst>
            <c:ext xmlns:c16="http://schemas.microsoft.com/office/drawing/2014/chart" uri="{C3380CC4-5D6E-409C-BE32-E72D297353CC}">
              <c16:uniqueId val="{00000001-052B-4861-9237-E78493D7B94E}"/>
            </c:ext>
          </c:extLst>
        </c:ser>
        <c:dLbls>
          <c:showLegendKey val="0"/>
          <c:showVal val="0"/>
          <c:showCatName val="0"/>
          <c:showSerName val="0"/>
          <c:showPercent val="0"/>
          <c:showBubbleSize val="0"/>
        </c:dLbls>
        <c:marker val="1"/>
        <c:smooth val="0"/>
        <c:axId val="819771632"/>
        <c:axId val="819772720"/>
      </c:lineChart>
      <c:catAx>
        <c:axId val="819764016"/>
        <c:scaling>
          <c:orientation val="minMax"/>
        </c:scaling>
        <c:delete val="0"/>
        <c:axPos val="b"/>
        <c:title>
          <c:tx>
            <c:rich>
              <a:bodyPr/>
              <a:lstStyle/>
              <a:p>
                <a:pPr>
                  <a:defRPr sz="900" b="0" i="0" u="none" strike="noStrike" baseline="0">
                    <a:solidFill>
                      <a:srgbClr val="000000"/>
                    </a:solidFill>
                    <a:latin typeface="宋体"/>
                    <a:ea typeface="宋体"/>
                    <a:cs typeface="宋体"/>
                  </a:defRPr>
                </a:pPr>
                <a:r>
                  <a:rPr lang="zh-CN" altLang="en-US" sz="900"/>
                  <a:t>区间</a:t>
                </a:r>
              </a:p>
            </c:rich>
          </c:tx>
          <c:layout>
            <c:manualLayout>
              <c:xMode val="edge"/>
              <c:yMode val="edge"/>
              <c:x val="0.42156943468411978"/>
              <c:y val="0.89583593702316811"/>
            </c:manualLayout>
          </c:layout>
          <c:overlay val="0"/>
          <c:spPr>
            <a:noFill/>
            <a:ln w="25400">
              <a:noFill/>
            </a:ln>
          </c:spPr>
        </c:title>
        <c:numFmt formatCode="General" sourceLinked="1"/>
        <c:majorTickMark val="in"/>
        <c:minorTickMark val="none"/>
        <c:tickLblPos val="nextTo"/>
        <c:spPr>
          <a:ln w="3175">
            <a:solidFill>
              <a:srgbClr val="000000"/>
            </a:solidFill>
            <a:prstDash val="solid"/>
          </a:ln>
        </c:spPr>
        <c:txPr>
          <a:bodyPr rot="-2700000" vert="horz"/>
          <a:lstStyle/>
          <a:p>
            <a:pPr>
              <a:defRPr sz="700" b="0" i="0" u="none" strike="noStrike" baseline="0">
                <a:solidFill>
                  <a:srgbClr val="000000"/>
                </a:solidFill>
                <a:latin typeface="Times New Roman"/>
                <a:ea typeface="Times New Roman"/>
                <a:cs typeface="Times New Roman"/>
              </a:defRPr>
            </a:pPr>
            <a:endParaRPr lang="zh-CN"/>
          </a:p>
        </c:txPr>
        <c:crossAx val="819773264"/>
        <c:crosses val="autoZero"/>
        <c:auto val="1"/>
        <c:lblAlgn val="ctr"/>
        <c:lblOffset val="100"/>
        <c:tickLblSkip val="2"/>
        <c:tickMarkSkip val="1"/>
        <c:noMultiLvlLbl val="0"/>
      </c:catAx>
      <c:valAx>
        <c:axId val="819773264"/>
        <c:scaling>
          <c:orientation val="minMax"/>
        </c:scaling>
        <c:delete val="0"/>
        <c:axPos val="l"/>
        <c:title>
          <c:tx>
            <c:rich>
              <a:bodyPr/>
              <a:lstStyle/>
              <a:p>
                <a:pPr>
                  <a:defRPr sz="1000" b="0" i="0" u="none" strike="noStrike" baseline="0">
                    <a:solidFill>
                      <a:srgbClr val="000000"/>
                    </a:solidFill>
                    <a:latin typeface="宋体"/>
                    <a:ea typeface="宋体"/>
                    <a:cs typeface="宋体"/>
                  </a:defRPr>
                </a:pPr>
                <a:r>
                  <a:rPr lang="zh-CN" altLang="en-US"/>
                  <a:t>频率</a:t>
                </a:r>
              </a:p>
            </c:rich>
          </c:tx>
          <c:layout>
            <c:manualLayout>
              <c:xMode val="edge"/>
              <c:yMode val="edge"/>
              <c:x val="1.9607880682982557E-2"/>
              <c:y val="0.42262027593784235"/>
            </c:manualLayout>
          </c:layout>
          <c:overlay val="0"/>
          <c:spPr>
            <a:noFill/>
            <a:ln w="25400">
              <a:noFill/>
            </a:ln>
          </c:spPr>
        </c:title>
        <c:numFmt formatCode="General" sourceLinked="1"/>
        <c:majorTickMark val="in"/>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宋体"/>
                <a:ea typeface="宋体"/>
                <a:cs typeface="宋体"/>
              </a:defRPr>
            </a:pPr>
            <a:endParaRPr lang="zh-CN"/>
          </a:p>
        </c:txPr>
        <c:crossAx val="819764016"/>
        <c:crosses val="autoZero"/>
        <c:crossBetween val="between"/>
      </c:valAx>
      <c:catAx>
        <c:axId val="819771632"/>
        <c:scaling>
          <c:orientation val="minMax"/>
        </c:scaling>
        <c:delete val="1"/>
        <c:axPos val="b"/>
        <c:numFmt formatCode="General" sourceLinked="1"/>
        <c:majorTickMark val="out"/>
        <c:minorTickMark val="none"/>
        <c:tickLblPos val="none"/>
        <c:crossAx val="819772720"/>
        <c:crosses val="autoZero"/>
        <c:auto val="1"/>
        <c:lblAlgn val="ctr"/>
        <c:lblOffset val="100"/>
        <c:noMultiLvlLbl val="0"/>
      </c:catAx>
      <c:valAx>
        <c:axId val="819772720"/>
        <c:scaling>
          <c:orientation val="minMax"/>
        </c:scaling>
        <c:delete val="0"/>
        <c:axPos val="r"/>
        <c:numFmt formatCode="0.00%" sourceLinked="1"/>
        <c:majorTickMark val="in"/>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宋体"/>
                <a:ea typeface="宋体"/>
                <a:cs typeface="宋体"/>
              </a:defRPr>
            </a:pPr>
            <a:endParaRPr lang="zh-CN"/>
          </a:p>
        </c:txPr>
        <c:crossAx val="819771632"/>
        <c:crosses val="max"/>
        <c:crossBetween val="between"/>
      </c:valAx>
      <c:spPr>
        <a:solidFill>
          <a:srgbClr val="FFFFFF"/>
        </a:solidFill>
        <a:ln w="12700">
          <a:solidFill>
            <a:srgbClr val="808080"/>
          </a:solidFill>
          <a:prstDash val="solid"/>
        </a:ln>
      </c:spPr>
    </c:plotArea>
    <c:legend>
      <c:legendPos val="r"/>
      <c:layout>
        <c:manualLayout>
          <c:xMode val="edge"/>
          <c:yMode val="edge"/>
          <c:x val="0.7665539230572882"/>
          <c:y val="0.84214322338789116"/>
          <c:w val="0.19025351863331427"/>
          <c:h val="0.15740466915308041"/>
        </c:manualLayout>
      </c:layout>
      <c:overlay val="0"/>
      <c:spPr>
        <a:solidFill>
          <a:srgbClr val="FFFFFF"/>
        </a:solidFill>
        <a:ln w="3175">
          <a:solidFill>
            <a:srgbClr val="000000"/>
          </a:solidFill>
          <a:prstDash val="solid"/>
        </a:ln>
      </c:spPr>
      <c:txPr>
        <a:bodyPr/>
        <a:lstStyle/>
        <a:p>
          <a:pPr>
            <a:defRPr sz="920" b="0" i="0" u="none" strike="noStrike" baseline="0">
              <a:solidFill>
                <a:srgbClr val="000000"/>
              </a:solidFill>
              <a:latin typeface="宋体"/>
              <a:ea typeface="宋体"/>
              <a:cs typeface="宋体"/>
            </a:defRPr>
          </a:pPr>
          <a:endParaRPr lang="zh-CN"/>
        </a:p>
      </c:txPr>
    </c:legend>
    <c:plotVisOnly val="1"/>
    <c:dispBlanksAs val="gap"/>
    <c:showDLblsOverMax val="0"/>
  </c:chart>
  <c:spPr>
    <a:solidFill>
      <a:sysClr val="window" lastClr="FFFFFF"/>
    </a:solidFill>
    <a:ln w="6350">
      <a:solidFill>
        <a:sysClr val="window" lastClr="FFFFFF">
          <a:lumMod val="75000"/>
        </a:sysClr>
      </a:solidFill>
      <a:prstDash val="solid"/>
    </a:ln>
    <a:effectLst/>
  </c:spPr>
  <c:txPr>
    <a:bodyPr/>
    <a:lstStyle/>
    <a:p>
      <a:pPr>
        <a:defRPr sz="1000" b="0" i="0" u="none" strike="noStrike" baseline="0">
          <a:solidFill>
            <a:srgbClr val="000000"/>
          </a:solidFill>
          <a:latin typeface="宋体"/>
          <a:ea typeface="宋体"/>
          <a:cs typeface="宋体"/>
        </a:defRPr>
      </a:pPr>
      <a:endParaRPr lang="zh-CN"/>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1"/>
  <mc:AlternateContent xmlns:mc="http://schemas.openxmlformats.org/markup-compatibility/2006">
    <mc:Choice xmlns:c14="http://schemas.microsoft.com/office/drawing/2007/8/2/chart" Requires="c14">
      <c14:style val="139"/>
    </mc:Choice>
    <mc:Fallback>
      <c:style val="39"/>
    </mc:Fallback>
  </mc:AlternateContent>
  <c:clrMapOvr bg1="lt1" tx1="dk1" bg2="lt2" tx2="dk2" accent1="accent1" accent2="accent2" accent3="accent3" accent4="accent4" accent5="accent5" accent6="accent6" hlink="hlink" folHlink="folHlink"/>
  <c:chart>
    <c:title>
      <c:tx>
        <c:rich>
          <a:bodyPr/>
          <a:lstStyle/>
          <a:p>
            <a:pPr>
              <a:defRPr b="0">
                <a:latin typeface="微软雅黑" panose="020B0503020204020204" pitchFamily="34" charset="-122"/>
                <a:ea typeface="微软雅黑" panose="020B0503020204020204" pitchFamily="34" charset="-122"/>
              </a:defRPr>
            </a:pPr>
            <a:r>
              <a:rPr lang="zh-CN" b="0">
                <a:latin typeface="微软雅黑" panose="020B0503020204020204" pitchFamily="34" charset="-122"/>
                <a:ea typeface="微软雅黑" panose="020B0503020204020204" pitchFamily="34" charset="-122"/>
              </a:rPr>
              <a:t>销售额分布</a:t>
            </a:r>
            <a:r>
              <a:rPr lang="en-US" b="0">
                <a:latin typeface="微软雅黑" panose="020B0503020204020204" pitchFamily="34" charset="-122"/>
                <a:ea typeface="微软雅黑" panose="020B0503020204020204" pitchFamily="34" charset="-122"/>
              </a:rPr>
              <a:t>-</a:t>
            </a:r>
            <a:r>
              <a:rPr lang="zh-CN" b="0">
                <a:latin typeface="微软雅黑" panose="020B0503020204020204" pitchFamily="34" charset="-122"/>
                <a:ea typeface="微软雅黑" panose="020B0503020204020204" pitchFamily="34" charset="-122"/>
              </a:rPr>
              <a:t>直方图</a:t>
            </a:r>
          </a:p>
        </c:rich>
      </c:tx>
      <c:layout>
        <c:manualLayout>
          <c:xMode val="edge"/>
          <c:yMode val="edge"/>
          <c:x val="0.29660762253964612"/>
          <c:y val="3.7142199330346862E-2"/>
        </c:manualLayout>
      </c:layout>
      <c:overlay val="0"/>
    </c:title>
    <c:autoTitleDeleted val="0"/>
    <c:plotArea>
      <c:layout>
        <c:manualLayout>
          <c:layoutTarget val="inner"/>
          <c:xMode val="edge"/>
          <c:yMode val="edge"/>
          <c:x val="9.2264455740741227E-2"/>
          <c:y val="0.19145651484118842"/>
          <c:w val="0.76519261272265771"/>
          <c:h val="0.6893286229968687"/>
        </c:manualLayout>
      </c:layout>
      <c:barChart>
        <c:barDir val="col"/>
        <c:grouping val="clustered"/>
        <c:varyColors val="0"/>
        <c:ser>
          <c:idx val="0"/>
          <c:order val="0"/>
          <c:tx>
            <c:v>频率</c:v>
          </c:tx>
          <c:invertIfNegative val="0"/>
          <c:cat>
            <c:strRef>
              <c:f>直方图!$A$2:$A$24</c:f>
              <c:strCache>
                <c:ptCount val="23"/>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其他</c:v>
                </c:pt>
              </c:strCache>
            </c:strRef>
          </c:cat>
          <c:val>
            <c:numRef>
              <c:f>直方图!$B$2:$B$24</c:f>
              <c:numCache>
                <c:formatCode>General</c:formatCode>
                <c:ptCount val="23"/>
                <c:pt idx="0">
                  <c:v>16</c:v>
                </c:pt>
                <c:pt idx="1">
                  <c:v>25</c:v>
                </c:pt>
                <c:pt idx="2">
                  <c:v>11</c:v>
                </c:pt>
                <c:pt idx="3">
                  <c:v>13</c:v>
                </c:pt>
                <c:pt idx="4">
                  <c:v>5</c:v>
                </c:pt>
                <c:pt idx="5">
                  <c:v>4</c:v>
                </c:pt>
                <c:pt idx="6">
                  <c:v>0</c:v>
                </c:pt>
                <c:pt idx="7">
                  <c:v>0</c:v>
                </c:pt>
                <c:pt idx="8">
                  <c:v>0</c:v>
                </c:pt>
                <c:pt idx="9">
                  <c:v>1</c:v>
                </c:pt>
                <c:pt idx="10">
                  <c:v>1</c:v>
                </c:pt>
                <c:pt idx="11">
                  <c:v>1</c:v>
                </c:pt>
                <c:pt idx="12">
                  <c:v>0</c:v>
                </c:pt>
                <c:pt idx="13">
                  <c:v>0</c:v>
                </c:pt>
                <c:pt idx="14">
                  <c:v>0</c:v>
                </c:pt>
                <c:pt idx="15">
                  <c:v>0</c:v>
                </c:pt>
                <c:pt idx="16">
                  <c:v>0</c:v>
                </c:pt>
                <c:pt idx="17">
                  <c:v>0</c:v>
                </c:pt>
                <c:pt idx="18">
                  <c:v>0</c:v>
                </c:pt>
                <c:pt idx="19">
                  <c:v>2</c:v>
                </c:pt>
                <c:pt idx="20">
                  <c:v>0</c:v>
                </c:pt>
                <c:pt idx="21">
                  <c:v>0</c:v>
                </c:pt>
                <c:pt idx="22">
                  <c:v>0</c:v>
                </c:pt>
              </c:numCache>
            </c:numRef>
          </c:val>
          <c:extLst>
            <c:ext xmlns:c16="http://schemas.microsoft.com/office/drawing/2014/chart" uri="{C3380CC4-5D6E-409C-BE32-E72D297353CC}">
              <c16:uniqueId val="{00000000-E324-4177-9639-4AB1B4EDD68D}"/>
            </c:ext>
          </c:extLst>
        </c:ser>
        <c:dLbls>
          <c:showLegendKey val="0"/>
          <c:showVal val="0"/>
          <c:showCatName val="0"/>
          <c:showSerName val="0"/>
          <c:showPercent val="0"/>
          <c:showBubbleSize val="0"/>
        </c:dLbls>
        <c:gapWidth val="150"/>
        <c:axId val="822600016"/>
        <c:axId val="822599472"/>
      </c:barChart>
      <c:lineChart>
        <c:grouping val="standard"/>
        <c:varyColors val="0"/>
        <c:ser>
          <c:idx val="1"/>
          <c:order val="1"/>
          <c:tx>
            <c:v>累积 %</c:v>
          </c:tx>
          <c:spPr>
            <a:ln w="31750"/>
          </c:spPr>
          <c:marker>
            <c:symbol val="diamond"/>
            <c:size val="7"/>
            <c:spPr>
              <a:solidFill>
                <a:schemeClr val="bg1"/>
              </a:solidFill>
            </c:spPr>
          </c:marker>
          <c:cat>
            <c:strRef>
              <c:f>直方图!$A$2:$A$24</c:f>
              <c:strCache>
                <c:ptCount val="23"/>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其他</c:v>
                </c:pt>
              </c:strCache>
            </c:strRef>
          </c:cat>
          <c:val>
            <c:numRef>
              <c:f>直方图!$C$2:$C$24</c:f>
              <c:numCache>
                <c:formatCode>0.00%</c:formatCode>
                <c:ptCount val="23"/>
                <c:pt idx="0">
                  <c:v>0.20253164556962044</c:v>
                </c:pt>
                <c:pt idx="1">
                  <c:v>0.518987341772148</c:v>
                </c:pt>
                <c:pt idx="2">
                  <c:v>0.65822784810126578</c:v>
                </c:pt>
                <c:pt idx="3">
                  <c:v>0.82278481012658666</c:v>
                </c:pt>
                <c:pt idx="4">
                  <c:v>0.88607594936708867</c:v>
                </c:pt>
                <c:pt idx="5">
                  <c:v>0.93670886075949578</c:v>
                </c:pt>
                <c:pt idx="6">
                  <c:v>0.93670886075949578</c:v>
                </c:pt>
                <c:pt idx="7">
                  <c:v>0.93670886075949578</c:v>
                </c:pt>
                <c:pt idx="8">
                  <c:v>0.93670886075949578</c:v>
                </c:pt>
                <c:pt idx="9">
                  <c:v>0.94936708860759489</c:v>
                </c:pt>
                <c:pt idx="10">
                  <c:v>0.96202531645570044</c:v>
                </c:pt>
                <c:pt idx="11">
                  <c:v>0.97468354430379966</c:v>
                </c:pt>
                <c:pt idx="12">
                  <c:v>0.97468354430379966</c:v>
                </c:pt>
                <c:pt idx="13">
                  <c:v>0.97468354430379966</c:v>
                </c:pt>
                <c:pt idx="14">
                  <c:v>0.97468354430379966</c:v>
                </c:pt>
                <c:pt idx="15">
                  <c:v>0.97468354430379966</c:v>
                </c:pt>
                <c:pt idx="16">
                  <c:v>0.97468354430379966</c:v>
                </c:pt>
                <c:pt idx="17">
                  <c:v>0.97468354430379966</c:v>
                </c:pt>
                <c:pt idx="18">
                  <c:v>0.97468354430379966</c:v>
                </c:pt>
                <c:pt idx="19">
                  <c:v>1</c:v>
                </c:pt>
                <c:pt idx="20">
                  <c:v>1</c:v>
                </c:pt>
                <c:pt idx="21">
                  <c:v>1</c:v>
                </c:pt>
                <c:pt idx="22">
                  <c:v>1</c:v>
                </c:pt>
              </c:numCache>
            </c:numRef>
          </c:val>
          <c:smooth val="0"/>
          <c:extLst>
            <c:ext xmlns:c16="http://schemas.microsoft.com/office/drawing/2014/chart" uri="{C3380CC4-5D6E-409C-BE32-E72D297353CC}">
              <c16:uniqueId val="{00000001-E324-4177-9639-4AB1B4EDD68D}"/>
            </c:ext>
          </c:extLst>
        </c:ser>
        <c:dLbls>
          <c:showLegendKey val="0"/>
          <c:showVal val="0"/>
          <c:showCatName val="0"/>
          <c:showSerName val="0"/>
          <c:showPercent val="0"/>
          <c:showBubbleSize val="0"/>
        </c:dLbls>
        <c:marker val="1"/>
        <c:smooth val="0"/>
        <c:axId val="822590768"/>
        <c:axId val="822592944"/>
      </c:lineChart>
      <c:catAx>
        <c:axId val="822600016"/>
        <c:scaling>
          <c:orientation val="minMax"/>
        </c:scaling>
        <c:delete val="0"/>
        <c:axPos val="b"/>
        <c:numFmt formatCode="General" sourceLinked="1"/>
        <c:majorTickMark val="out"/>
        <c:minorTickMark val="none"/>
        <c:tickLblPos val="nextTo"/>
        <c:crossAx val="822599472"/>
        <c:crosses val="autoZero"/>
        <c:auto val="1"/>
        <c:lblAlgn val="ctr"/>
        <c:lblOffset val="100"/>
        <c:noMultiLvlLbl val="0"/>
      </c:catAx>
      <c:valAx>
        <c:axId val="822599472"/>
        <c:scaling>
          <c:orientation val="minMax"/>
        </c:scaling>
        <c:delete val="0"/>
        <c:axPos val="l"/>
        <c:title>
          <c:tx>
            <c:rich>
              <a:bodyPr/>
              <a:lstStyle/>
              <a:p>
                <a:pPr>
                  <a:defRPr/>
                </a:pPr>
                <a:r>
                  <a:rPr lang="zh-CN"/>
                  <a:t>频率</a:t>
                </a:r>
              </a:p>
            </c:rich>
          </c:tx>
          <c:layout>
            <c:manualLayout>
              <c:xMode val="edge"/>
              <c:yMode val="edge"/>
              <c:x val="1.3400390559147381E-2"/>
              <c:y val="1.599237352939755E-3"/>
            </c:manualLayout>
          </c:layout>
          <c:overlay val="0"/>
        </c:title>
        <c:numFmt formatCode="General" sourceLinked="1"/>
        <c:majorTickMark val="out"/>
        <c:minorTickMark val="none"/>
        <c:tickLblPos val="nextTo"/>
        <c:crossAx val="822600016"/>
        <c:crosses val="autoZero"/>
        <c:crossBetween val="between"/>
      </c:valAx>
      <c:catAx>
        <c:axId val="822590768"/>
        <c:scaling>
          <c:orientation val="minMax"/>
        </c:scaling>
        <c:delete val="1"/>
        <c:axPos val="b"/>
        <c:numFmt formatCode="General" sourceLinked="1"/>
        <c:majorTickMark val="out"/>
        <c:minorTickMark val="none"/>
        <c:tickLblPos val="none"/>
        <c:crossAx val="822592944"/>
        <c:crosses val="autoZero"/>
        <c:auto val="1"/>
        <c:lblAlgn val="ctr"/>
        <c:lblOffset val="100"/>
        <c:noMultiLvlLbl val="0"/>
      </c:catAx>
      <c:valAx>
        <c:axId val="822592944"/>
        <c:scaling>
          <c:orientation val="minMax"/>
          <c:max val="1"/>
          <c:min val="0"/>
        </c:scaling>
        <c:delete val="0"/>
        <c:axPos val="r"/>
        <c:numFmt formatCode="0.00%" sourceLinked="1"/>
        <c:majorTickMark val="out"/>
        <c:minorTickMark val="none"/>
        <c:tickLblPos val="nextTo"/>
        <c:crossAx val="822590768"/>
        <c:crosses val="max"/>
        <c:crossBetween val="between"/>
      </c:valAx>
    </c:plotArea>
    <c:legend>
      <c:legendPos val="r"/>
      <c:layout>
        <c:manualLayout>
          <c:xMode val="edge"/>
          <c:yMode val="edge"/>
          <c:x val="0.81915861019885394"/>
          <c:y val="2.3087114110736159E-2"/>
          <c:w val="0.16175136399407364"/>
          <c:h val="0.12606634696978666"/>
        </c:manualLayout>
      </c:layout>
      <c:overlay val="0"/>
    </c:legend>
    <c:plotVisOnly val="1"/>
    <c:dispBlanksAs val="gap"/>
    <c:showDLblsOverMax val="0"/>
  </c:chart>
  <c:spPr>
    <a:solidFill>
      <a:sysClr val="window" lastClr="FFFFFF"/>
    </a:solidFill>
    <a:ln w="6350">
      <a:solidFill>
        <a:sysClr val="window" lastClr="FFFFFF">
          <a:lumMod val="75000"/>
        </a:sysClr>
      </a:solidFill>
    </a:ln>
  </c:spPr>
  <c:txPr>
    <a:bodyPr/>
    <a:lstStyle/>
    <a:p>
      <a:pPr>
        <a:defRPr sz="900"/>
      </a:pPr>
      <a:endParaRPr lang="zh-CN"/>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3A5B60-1015-4834-A49E-66792EA81C3B}"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zh-CN" altLang="en-US"/>
        </a:p>
      </dgm:t>
    </dgm:pt>
    <dgm:pt modelId="{78A91B21-17C3-439A-989D-C7A21D3D2E80}">
      <dgm:prSet phldrT="[文本]" custT="1"/>
      <dgm:spPr/>
      <dgm:t>
        <a:bodyPr/>
        <a:lstStyle/>
        <a:p>
          <a:pPr algn="ctr"/>
          <a:r>
            <a:rPr lang="zh-CN" altLang="en-US" sz="16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数据存储与计算规模瓶颈</a:t>
          </a:r>
          <a:endParaRPr lang="zh-CN" altLang="en-US" sz="1600"/>
        </a:p>
      </dgm:t>
    </dgm:pt>
    <dgm:pt modelId="{B6A9FD7D-6779-428D-839A-DF383CC73209}" type="parTrans" cxnId="{905D745A-E2CD-4832-8E42-FE9AE539C414}">
      <dgm:prSet/>
      <dgm:spPr/>
      <dgm:t>
        <a:bodyPr/>
        <a:lstStyle/>
        <a:p>
          <a:endParaRPr lang="zh-CN" altLang="en-US" sz="1400"/>
        </a:p>
      </dgm:t>
    </dgm:pt>
    <dgm:pt modelId="{96B2302A-9A2B-4021-B3F7-69440A75CE0D}" type="sibTrans" cxnId="{905D745A-E2CD-4832-8E42-FE9AE539C414}">
      <dgm:prSet/>
      <dgm:spPr/>
      <dgm:t>
        <a:bodyPr/>
        <a:lstStyle/>
        <a:p>
          <a:endParaRPr lang="zh-CN" altLang="en-US" sz="1400"/>
        </a:p>
      </dgm:t>
    </dgm:pt>
    <dgm:pt modelId="{B0659281-B832-479B-A55E-1C354E46DC04}">
      <dgm:prSet phldrT="[文本]" custT="1"/>
      <dgm:spPr/>
      <dgm:t>
        <a:bodyPr/>
        <a:lstStyle/>
        <a:p>
          <a:pPr algn="ctr"/>
          <a:r>
            <a:rPr lang="zh-CN" altLang="en-US" sz="16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数据分析不够智能</a:t>
          </a:r>
          <a:endParaRPr lang="zh-CN" altLang="en-US" sz="1600"/>
        </a:p>
      </dgm:t>
    </dgm:pt>
    <dgm:pt modelId="{5C5D4756-7E43-45EB-8D35-DDEC2917E4FF}" type="parTrans" cxnId="{30BED2CC-7607-4E36-9546-8261078DB089}">
      <dgm:prSet/>
      <dgm:spPr/>
      <dgm:t>
        <a:bodyPr/>
        <a:lstStyle/>
        <a:p>
          <a:endParaRPr lang="zh-CN" altLang="en-US" sz="1400"/>
        </a:p>
      </dgm:t>
    </dgm:pt>
    <dgm:pt modelId="{23875F9B-66BF-4006-89E8-53D54A8A2984}" type="sibTrans" cxnId="{30BED2CC-7607-4E36-9546-8261078DB089}">
      <dgm:prSet/>
      <dgm:spPr/>
      <dgm:t>
        <a:bodyPr/>
        <a:lstStyle/>
        <a:p>
          <a:endParaRPr lang="zh-CN" altLang="en-US" sz="1400"/>
        </a:p>
      </dgm:t>
    </dgm:pt>
    <dgm:pt modelId="{7FD7892D-6D01-4FF4-9DCA-59F5955A4B28}">
      <dgm:prSet phldrT="[文本]" custT="1"/>
      <dgm:spPr/>
      <dgm:t>
        <a:bodyPr/>
        <a:lstStyle/>
        <a:p>
          <a:pPr algn="ctr"/>
          <a:r>
            <a:rPr lang="zh-CN" altLang="en-US" sz="16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数据数据处理技术不够高效</a:t>
          </a:r>
          <a:endParaRPr lang="zh-CN" altLang="en-US" sz="1600"/>
        </a:p>
      </dgm:t>
    </dgm:pt>
    <dgm:pt modelId="{9AF842A4-CBCF-4272-9E09-82DD1E4AAE67}" type="parTrans" cxnId="{D006D9DF-150E-4AAC-A50C-B56254804154}">
      <dgm:prSet/>
      <dgm:spPr/>
      <dgm:t>
        <a:bodyPr/>
        <a:lstStyle/>
        <a:p>
          <a:endParaRPr lang="zh-CN" altLang="en-US" sz="1400"/>
        </a:p>
      </dgm:t>
    </dgm:pt>
    <dgm:pt modelId="{7E19974C-AD5D-4602-8933-5F258DFDC81D}" type="sibTrans" cxnId="{D006D9DF-150E-4AAC-A50C-B56254804154}">
      <dgm:prSet/>
      <dgm:spPr/>
      <dgm:t>
        <a:bodyPr/>
        <a:lstStyle/>
        <a:p>
          <a:endParaRPr lang="zh-CN" altLang="en-US" sz="1400"/>
        </a:p>
      </dgm:t>
    </dgm:pt>
    <dgm:pt modelId="{3B13D57E-8FFC-4846-9FD4-B7CD49298CA5}" type="pres">
      <dgm:prSet presAssocID="{163A5B60-1015-4834-A49E-66792EA81C3B}" presName="linear" presStyleCnt="0">
        <dgm:presLayoutVars>
          <dgm:animLvl val="lvl"/>
          <dgm:resizeHandles val="exact"/>
        </dgm:presLayoutVars>
      </dgm:prSet>
      <dgm:spPr/>
      <dgm:t>
        <a:bodyPr/>
        <a:lstStyle/>
        <a:p>
          <a:endParaRPr lang="zh-CN" altLang="en-US"/>
        </a:p>
      </dgm:t>
    </dgm:pt>
    <dgm:pt modelId="{8591BCD9-AC86-4307-88D1-B3FCDC29450A}" type="pres">
      <dgm:prSet presAssocID="{78A91B21-17C3-439A-989D-C7A21D3D2E80}" presName="parentText" presStyleLbl="node1" presStyleIdx="0" presStyleCnt="3">
        <dgm:presLayoutVars>
          <dgm:chMax val="0"/>
          <dgm:bulletEnabled val="1"/>
        </dgm:presLayoutVars>
      </dgm:prSet>
      <dgm:spPr/>
      <dgm:t>
        <a:bodyPr/>
        <a:lstStyle/>
        <a:p>
          <a:endParaRPr lang="zh-CN" altLang="en-US"/>
        </a:p>
      </dgm:t>
    </dgm:pt>
    <dgm:pt modelId="{ADC4129C-F43F-4210-A202-4564E9D2CB84}" type="pres">
      <dgm:prSet presAssocID="{96B2302A-9A2B-4021-B3F7-69440A75CE0D}" presName="spacer" presStyleCnt="0"/>
      <dgm:spPr/>
    </dgm:pt>
    <dgm:pt modelId="{23D671BD-0F5B-48D8-919E-13C3D7AB477D}" type="pres">
      <dgm:prSet presAssocID="{7FD7892D-6D01-4FF4-9DCA-59F5955A4B28}" presName="parentText" presStyleLbl="node1" presStyleIdx="1" presStyleCnt="3">
        <dgm:presLayoutVars>
          <dgm:chMax val="0"/>
          <dgm:bulletEnabled val="1"/>
        </dgm:presLayoutVars>
      </dgm:prSet>
      <dgm:spPr/>
      <dgm:t>
        <a:bodyPr/>
        <a:lstStyle/>
        <a:p>
          <a:endParaRPr lang="zh-CN" altLang="en-US"/>
        </a:p>
      </dgm:t>
    </dgm:pt>
    <dgm:pt modelId="{709DBC70-EC1B-460D-8CBC-1B348B51975A}" type="pres">
      <dgm:prSet presAssocID="{7E19974C-AD5D-4602-8933-5F258DFDC81D}" presName="spacer" presStyleCnt="0"/>
      <dgm:spPr/>
    </dgm:pt>
    <dgm:pt modelId="{F19ADAFD-27F8-4CBE-A93F-6570BC3E2DCE}" type="pres">
      <dgm:prSet presAssocID="{B0659281-B832-479B-A55E-1C354E46DC04}" presName="parentText" presStyleLbl="node1" presStyleIdx="2" presStyleCnt="3">
        <dgm:presLayoutVars>
          <dgm:chMax val="0"/>
          <dgm:bulletEnabled val="1"/>
        </dgm:presLayoutVars>
      </dgm:prSet>
      <dgm:spPr/>
      <dgm:t>
        <a:bodyPr/>
        <a:lstStyle/>
        <a:p>
          <a:endParaRPr lang="zh-CN" altLang="en-US"/>
        </a:p>
      </dgm:t>
    </dgm:pt>
  </dgm:ptLst>
  <dgm:cxnLst>
    <dgm:cxn modelId="{22EE567D-85E8-4146-A936-468A3479FA42}" type="presOf" srcId="{B0659281-B832-479B-A55E-1C354E46DC04}" destId="{F19ADAFD-27F8-4CBE-A93F-6570BC3E2DCE}" srcOrd="0" destOrd="0" presId="urn:microsoft.com/office/officeart/2005/8/layout/vList2"/>
    <dgm:cxn modelId="{2DA76569-EADE-4F91-B152-3F6B097D2298}" type="presOf" srcId="{163A5B60-1015-4834-A49E-66792EA81C3B}" destId="{3B13D57E-8FFC-4846-9FD4-B7CD49298CA5}" srcOrd="0" destOrd="0" presId="urn:microsoft.com/office/officeart/2005/8/layout/vList2"/>
    <dgm:cxn modelId="{036BAA7D-D0E2-433C-BE04-2A1FF7BD1703}" type="presOf" srcId="{78A91B21-17C3-439A-989D-C7A21D3D2E80}" destId="{8591BCD9-AC86-4307-88D1-B3FCDC29450A}" srcOrd="0" destOrd="0" presId="urn:microsoft.com/office/officeart/2005/8/layout/vList2"/>
    <dgm:cxn modelId="{905D745A-E2CD-4832-8E42-FE9AE539C414}" srcId="{163A5B60-1015-4834-A49E-66792EA81C3B}" destId="{78A91B21-17C3-439A-989D-C7A21D3D2E80}" srcOrd="0" destOrd="0" parTransId="{B6A9FD7D-6779-428D-839A-DF383CC73209}" sibTransId="{96B2302A-9A2B-4021-B3F7-69440A75CE0D}"/>
    <dgm:cxn modelId="{30BED2CC-7607-4E36-9546-8261078DB089}" srcId="{163A5B60-1015-4834-A49E-66792EA81C3B}" destId="{B0659281-B832-479B-A55E-1C354E46DC04}" srcOrd="2" destOrd="0" parTransId="{5C5D4756-7E43-45EB-8D35-DDEC2917E4FF}" sibTransId="{23875F9B-66BF-4006-89E8-53D54A8A2984}"/>
    <dgm:cxn modelId="{009F1B27-F4BC-48E9-B703-54FA4A28E1B7}" type="presOf" srcId="{7FD7892D-6D01-4FF4-9DCA-59F5955A4B28}" destId="{23D671BD-0F5B-48D8-919E-13C3D7AB477D}" srcOrd="0" destOrd="0" presId="urn:microsoft.com/office/officeart/2005/8/layout/vList2"/>
    <dgm:cxn modelId="{D006D9DF-150E-4AAC-A50C-B56254804154}" srcId="{163A5B60-1015-4834-A49E-66792EA81C3B}" destId="{7FD7892D-6D01-4FF4-9DCA-59F5955A4B28}" srcOrd="1" destOrd="0" parTransId="{9AF842A4-CBCF-4272-9E09-82DD1E4AAE67}" sibTransId="{7E19974C-AD5D-4602-8933-5F258DFDC81D}"/>
    <dgm:cxn modelId="{2423F188-5739-461E-A7F3-588A76B6FAD7}" type="presParOf" srcId="{3B13D57E-8FFC-4846-9FD4-B7CD49298CA5}" destId="{8591BCD9-AC86-4307-88D1-B3FCDC29450A}" srcOrd="0" destOrd="0" presId="urn:microsoft.com/office/officeart/2005/8/layout/vList2"/>
    <dgm:cxn modelId="{F0695597-2964-4095-BBC8-B2BEEA794182}" type="presParOf" srcId="{3B13D57E-8FFC-4846-9FD4-B7CD49298CA5}" destId="{ADC4129C-F43F-4210-A202-4564E9D2CB84}" srcOrd="1" destOrd="0" presId="urn:microsoft.com/office/officeart/2005/8/layout/vList2"/>
    <dgm:cxn modelId="{CFC4ADF6-E406-4894-8C2E-ADCAFB543F6B}" type="presParOf" srcId="{3B13D57E-8FFC-4846-9FD4-B7CD49298CA5}" destId="{23D671BD-0F5B-48D8-919E-13C3D7AB477D}" srcOrd="2" destOrd="0" presId="urn:microsoft.com/office/officeart/2005/8/layout/vList2"/>
    <dgm:cxn modelId="{D1C1B6B5-7AD5-434F-9AB8-194D4C83B610}" type="presParOf" srcId="{3B13D57E-8FFC-4846-9FD4-B7CD49298CA5}" destId="{709DBC70-EC1B-460D-8CBC-1B348B51975A}" srcOrd="3" destOrd="0" presId="urn:microsoft.com/office/officeart/2005/8/layout/vList2"/>
    <dgm:cxn modelId="{9959FCDA-8D2F-4D1B-866E-7B70E835DFF7}" type="presParOf" srcId="{3B13D57E-8FFC-4846-9FD4-B7CD49298CA5}" destId="{F19ADAFD-27F8-4CBE-A93F-6570BC3E2DCE}"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BA4E31-84A3-4882-9046-9E452C4E8FA1}" type="doc">
      <dgm:prSet loTypeId="urn:microsoft.com/office/officeart/2005/8/layout/default#1" loCatId="list" qsTypeId="urn:microsoft.com/office/officeart/2005/8/quickstyle/simple3" qsCatId="simple" csTypeId="urn:microsoft.com/office/officeart/2005/8/colors/colorful2" csCatId="colorful" phldr="1"/>
      <dgm:spPr/>
      <dgm:t>
        <a:bodyPr/>
        <a:lstStyle/>
        <a:p>
          <a:endParaRPr lang="zh-CN" altLang="en-US"/>
        </a:p>
      </dgm:t>
    </dgm:pt>
    <dgm:pt modelId="{1DF070BA-AF7C-4F8A-82C0-2A56FE7B412C}">
      <dgm:prSet phldrT="[文本]" custT="1">
        <dgm:style>
          <a:lnRef idx="1">
            <a:schemeClr val="accent1"/>
          </a:lnRef>
          <a:fillRef idx="3">
            <a:schemeClr val="accent1"/>
          </a:fillRef>
          <a:effectRef idx="2">
            <a:schemeClr val="accent1"/>
          </a:effectRef>
          <a:fontRef idx="minor">
            <a:schemeClr val="lt1"/>
          </a:fontRef>
        </dgm:style>
      </dgm:prSet>
      <dgm:spPr/>
      <dgm:t>
        <a:bodyPr/>
        <a:lstStyle/>
        <a:p>
          <a:pPr algn="ctr"/>
          <a:r>
            <a:rPr lang="zh-CN" altLang="en-US" sz="1600" smtClean="0">
              <a:latin typeface="微软雅黑" panose="020B0503020204020204" pitchFamily="34" charset="-122"/>
              <a:ea typeface="微软雅黑" panose="020B0503020204020204" pitchFamily="34" charset="-122"/>
            </a:rPr>
            <a:t>人员信息统计</a:t>
          </a:r>
          <a:endParaRPr lang="zh-CN" altLang="en-US" sz="1600">
            <a:latin typeface="微软雅黑" panose="020B0503020204020204" pitchFamily="34" charset="-122"/>
            <a:ea typeface="微软雅黑" panose="020B0503020204020204" pitchFamily="34" charset="-122"/>
          </a:endParaRPr>
        </a:p>
      </dgm:t>
    </dgm:pt>
    <dgm:pt modelId="{EDDC153A-F4FC-4C94-B717-1D4FDA3EA9BE}" type="parTrans" cxnId="{9CDA5D2D-74DF-41B1-9DB7-05295205E8F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3B67521-744C-437D-A51A-3B98D45DEEA0}" type="sibTrans" cxnId="{9CDA5D2D-74DF-41B1-9DB7-05295205E8F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F88C39F-BC70-44A1-BD8F-319781D2D941}">
      <dgm:prSet phldrT="[文本]" custT="1">
        <dgm:style>
          <a:lnRef idx="1">
            <a:schemeClr val="accent1"/>
          </a:lnRef>
          <a:fillRef idx="3">
            <a:schemeClr val="accent1"/>
          </a:fillRef>
          <a:effectRef idx="2">
            <a:schemeClr val="accent1"/>
          </a:effectRef>
          <a:fontRef idx="minor">
            <a:schemeClr val="lt1"/>
          </a:fontRef>
        </dgm:style>
      </dgm:prSet>
      <dgm:spPr/>
      <dgm:t>
        <a:bodyPr/>
        <a:lstStyle/>
        <a:p>
          <a:pPr algn="ctr"/>
          <a:r>
            <a:rPr lang="zh-CN" altLang="en-US" sz="1600" smtClean="0">
              <a:latin typeface="微软雅黑" panose="020B0503020204020204" pitchFamily="34" charset="-122"/>
              <a:ea typeface="微软雅黑" panose="020B0503020204020204" pitchFamily="34" charset="-122"/>
            </a:rPr>
            <a:t>组织效率</a:t>
          </a:r>
          <a:endParaRPr lang="zh-CN" altLang="en-US" sz="1600">
            <a:latin typeface="微软雅黑" panose="020B0503020204020204" pitchFamily="34" charset="-122"/>
            <a:ea typeface="微软雅黑" panose="020B0503020204020204" pitchFamily="34" charset="-122"/>
          </a:endParaRPr>
        </a:p>
      </dgm:t>
    </dgm:pt>
    <dgm:pt modelId="{2D1DAF5B-133B-43EA-9B7F-00B63E30347B}" type="parTrans" cxnId="{695D52CC-4ECE-4468-8386-5180F5CFB60A}">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A9E0382E-0B7E-4963-AD98-B4B0E79AB9B4}" type="sibTrans" cxnId="{695D52CC-4ECE-4468-8386-5180F5CFB60A}">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B0AF16DA-3209-4E30-871E-1F0441ABFF2A}">
      <dgm:prSet phldrT="[文本]" custT="1"/>
      <dgm:spPr/>
      <dgm:t>
        <a:bodyPr/>
        <a:lstStyle/>
        <a:p>
          <a:pPr algn="ctr"/>
          <a:r>
            <a:rPr lang="zh-CN" altLang="en-US" sz="1600" smtClean="0">
              <a:latin typeface="微软雅黑" panose="020B0503020204020204" pitchFamily="34" charset="-122"/>
              <a:ea typeface="微软雅黑" panose="020B0503020204020204" pitchFamily="34" charset="-122"/>
            </a:rPr>
            <a:t>人力配置</a:t>
          </a:r>
          <a:endParaRPr lang="zh-CN" altLang="en-US" sz="1600">
            <a:latin typeface="微软雅黑" panose="020B0503020204020204" pitchFamily="34" charset="-122"/>
            <a:ea typeface="微软雅黑" panose="020B0503020204020204" pitchFamily="34" charset="-122"/>
          </a:endParaRPr>
        </a:p>
      </dgm:t>
    </dgm:pt>
    <dgm:pt modelId="{A5ACEEBB-FCA3-4C67-B96E-11E3CC335FC6}" type="parTrans" cxnId="{904A0005-DED1-44FA-8F81-848D44B7205E}">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7830DA0E-AFAB-4E6A-95DE-83DBB417330A}" type="sibTrans" cxnId="{904A0005-DED1-44FA-8F81-848D44B7205E}">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50ECE87-9983-4424-A43D-8E43DDC42D73}">
      <dgm:prSet phldrT="[文本]" custT="1">
        <dgm:style>
          <a:lnRef idx="1">
            <a:schemeClr val="accent1"/>
          </a:lnRef>
          <a:fillRef idx="3">
            <a:schemeClr val="accent1"/>
          </a:fillRef>
          <a:effectRef idx="2">
            <a:schemeClr val="accent1"/>
          </a:effectRef>
          <a:fontRef idx="minor">
            <a:schemeClr val="lt1"/>
          </a:fontRef>
        </dgm:style>
      </dgm:prSet>
      <dgm:spPr/>
      <dgm:t>
        <a:bodyPr/>
        <a:lstStyle/>
        <a:p>
          <a:pPr algn="ctr"/>
          <a:r>
            <a:rPr lang="zh-CN" altLang="en-US" sz="1600" smtClean="0">
              <a:latin typeface="微软雅黑" panose="020B0503020204020204" pitchFamily="34" charset="-122"/>
              <a:ea typeface="微软雅黑" panose="020B0503020204020204" pitchFamily="34" charset="-122"/>
            </a:rPr>
            <a:t>人力资本</a:t>
          </a:r>
          <a:endParaRPr lang="zh-CN" altLang="en-US" sz="1600">
            <a:latin typeface="微软雅黑" panose="020B0503020204020204" pitchFamily="34" charset="-122"/>
            <a:ea typeface="微软雅黑" panose="020B0503020204020204" pitchFamily="34" charset="-122"/>
          </a:endParaRPr>
        </a:p>
      </dgm:t>
    </dgm:pt>
    <dgm:pt modelId="{0BD18122-2AD5-46B8-82D7-96897966FE70}" type="parTrans" cxnId="{3075F109-1731-471A-9E8A-9F006987CAAB}">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C9B19BF-5F5F-4C7C-9389-F70BE865010B}" type="sibTrans" cxnId="{3075F109-1731-471A-9E8A-9F006987CAAB}">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E63E5049-F538-4CAD-9D50-EB593E4A868B}">
      <dgm:prSet phldrT="[文本]" custT="1">
        <dgm:style>
          <a:lnRef idx="1">
            <a:schemeClr val="accent1"/>
          </a:lnRef>
          <a:fillRef idx="3">
            <a:schemeClr val="accent1"/>
          </a:fillRef>
          <a:effectRef idx="2">
            <a:schemeClr val="accent1"/>
          </a:effectRef>
          <a:fontRef idx="minor">
            <a:schemeClr val="lt1"/>
          </a:fontRef>
        </dgm:style>
      </dgm:prSet>
      <dgm:spPr/>
      <dgm:t>
        <a:bodyPr/>
        <a:lstStyle/>
        <a:p>
          <a:pPr algn="ctr"/>
          <a:r>
            <a:rPr lang="zh-CN" altLang="en-US" sz="1600" smtClean="0">
              <a:latin typeface="微软雅黑" panose="020B0503020204020204" pitchFamily="34" charset="-122"/>
              <a:ea typeface="微软雅黑" panose="020B0503020204020204" pitchFamily="34" charset="-122"/>
            </a:rPr>
            <a:t>招聘渠道分析</a:t>
          </a:r>
          <a:endParaRPr lang="zh-CN" altLang="en-US" sz="1600">
            <a:latin typeface="微软雅黑" panose="020B0503020204020204" pitchFamily="34" charset="-122"/>
            <a:ea typeface="微软雅黑" panose="020B0503020204020204" pitchFamily="34" charset="-122"/>
          </a:endParaRPr>
        </a:p>
      </dgm:t>
    </dgm:pt>
    <dgm:pt modelId="{D8EB928E-E379-44BD-AE74-501D568F2BF9}" type="parTrans" cxnId="{F5D5368D-67C0-48A2-949A-823C3F47CF71}">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264771E5-5E2E-48DD-A10D-B93D6E89B801}" type="sibTrans" cxnId="{F5D5368D-67C0-48A2-949A-823C3F47CF71}">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2358E235-4752-49EE-A805-9CAD6612BB9A}">
      <dgm:prSet custT="1"/>
      <dgm:spPr/>
      <dgm:t>
        <a:bodyPr/>
        <a:lstStyle/>
        <a:p>
          <a:pPr algn="ctr"/>
          <a:r>
            <a:rPr lang="zh-CN" altLang="en-US" sz="1600" smtClean="0">
              <a:latin typeface="微软雅黑" panose="020B0503020204020204" pitchFamily="34" charset="-122"/>
              <a:ea typeface="微软雅黑" panose="020B0503020204020204" pitchFamily="34" charset="-122"/>
            </a:rPr>
            <a:t>人工成本效率</a:t>
          </a:r>
          <a:endParaRPr lang="zh-CN" altLang="en-US" sz="1600">
            <a:latin typeface="微软雅黑" panose="020B0503020204020204" pitchFamily="34" charset="-122"/>
            <a:ea typeface="微软雅黑" panose="020B0503020204020204" pitchFamily="34" charset="-122"/>
          </a:endParaRPr>
        </a:p>
      </dgm:t>
    </dgm:pt>
    <dgm:pt modelId="{A87F06DE-68E2-4FEA-A8FC-F11806AB45F2}" type="parTrans" cxnId="{96F13DF7-A271-43CF-85B0-37DB5224CE73}">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0693C665-54B4-4693-87F7-143404716465}" type="sibTrans" cxnId="{96F13DF7-A271-43CF-85B0-37DB5224CE73}">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F945FCE-89D0-4A82-A537-AD093D2E1471}">
      <dgm:prSet custT="1">
        <dgm:style>
          <a:lnRef idx="1">
            <a:schemeClr val="accent1"/>
          </a:lnRef>
          <a:fillRef idx="3">
            <a:schemeClr val="accent1"/>
          </a:fillRef>
          <a:effectRef idx="2">
            <a:schemeClr val="accent1"/>
          </a:effectRef>
          <a:fontRef idx="minor">
            <a:schemeClr val="lt1"/>
          </a:fontRef>
        </dgm:style>
      </dgm:prSet>
      <dgm:spPr/>
      <dgm:t>
        <a:bodyPr/>
        <a:lstStyle/>
        <a:p>
          <a:pPr algn="ctr"/>
          <a:r>
            <a:rPr lang="zh-CN" altLang="en-US" sz="1600" smtClean="0">
              <a:latin typeface="微软雅黑" panose="020B0503020204020204" pitchFamily="34" charset="-122"/>
              <a:ea typeface="微软雅黑" panose="020B0503020204020204" pitchFamily="34" charset="-122"/>
            </a:rPr>
            <a:t>人才测评</a:t>
          </a:r>
          <a:endParaRPr lang="zh-CN" altLang="en-US" sz="1600">
            <a:latin typeface="微软雅黑" panose="020B0503020204020204" pitchFamily="34" charset="-122"/>
            <a:ea typeface="微软雅黑" panose="020B0503020204020204" pitchFamily="34" charset="-122"/>
          </a:endParaRPr>
        </a:p>
      </dgm:t>
    </dgm:pt>
    <dgm:pt modelId="{F3E772EC-64F8-4AE3-A157-8ABA82EC6BFC}" type="parTrans" cxnId="{DEB273C6-39FC-41F2-9684-91B50683A51D}">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02BFCF17-2C49-4BB9-8890-2FCB1B5E1AF9}" type="sibTrans" cxnId="{DEB273C6-39FC-41F2-9684-91B50683A51D}">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13B5D84A-10B0-44DB-85F2-E83F26B568D5}">
      <dgm:prSet custT="1">
        <dgm:style>
          <a:lnRef idx="1">
            <a:schemeClr val="accent6"/>
          </a:lnRef>
          <a:fillRef idx="3">
            <a:schemeClr val="accent6"/>
          </a:fillRef>
          <a:effectRef idx="2">
            <a:schemeClr val="accent6"/>
          </a:effectRef>
          <a:fontRef idx="minor">
            <a:schemeClr val="lt1"/>
          </a:fontRef>
        </dgm:style>
      </dgm:prSet>
      <dgm:spPr/>
      <dgm:t>
        <a:bodyPr/>
        <a:lstStyle/>
        <a:p>
          <a:pPr algn="ctr"/>
          <a:r>
            <a:rPr lang="zh-CN" altLang="en-US" sz="1600" smtClean="0">
              <a:latin typeface="微软雅黑" panose="020B0503020204020204" pitchFamily="34" charset="-122"/>
              <a:ea typeface="微软雅黑" panose="020B0503020204020204" pitchFamily="34" charset="-122"/>
            </a:rPr>
            <a:t>岗位价值评价</a:t>
          </a:r>
          <a:endParaRPr lang="zh-CN" altLang="en-US" sz="1600">
            <a:latin typeface="微软雅黑" panose="020B0503020204020204" pitchFamily="34" charset="-122"/>
            <a:ea typeface="微软雅黑" panose="020B0503020204020204" pitchFamily="34" charset="-122"/>
          </a:endParaRPr>
        </a:p>
      </dgm:t>
    </dgm:pt>
    <dgm:pt modelId="{35E9D36B-CD21-4234-9897-617F4C9EBFBC}" type="parTrans" cxnId="{8FC0B20E-9546-4E4F-9CE2-E0F230AC942F}">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4CB903A-8C2B-4C66-95C1-988611E75F71}" type="sibTrans" cxnId="{8FC0B20E-9546-4E4F-9CE2-E0F230AC942F}">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381A38D-5493-42F7-A6E7-4E3C4B6EBE14}">
      <dgm:prSet custT="1">
        <dgm:style>
          <a:lnRef idx="1">
            <a:schemeClr val="accent6"/>
          </a:lnRef>
          <a:fillRef idx="3">
            <a:schemeClr val="accent6"/>
          </a:fillRef>
          <a:effectRef idx="2">
            <a:schemeClr val="accent6"/>
          </a:effectRef>
          <a:fontRef idx="minor">
            <a:schemeClr val="lt1"/>
          </a:fontRef>
        </dgm:style>
      </dgm:prSet>
      <dgm:spPr/>
      <dgm:t>
        <a:bodyPr/>
        <a:lstStyle/>
        <a:p>
          <a:pPr algn="ctr"/>
          <a:r>
            <a:rPr lang="zh-CN" altLang="en-US" sz="1600" smtClean="0">
              <a:latin typeface="微软雅黑" panose="020B0503020204020204" pitchFamily="34" charset="-122"/>
              <a:ea typeface="微软雅黑" panose="020B0503020204020204" pitchFamily="34" charset="-122"/>
            </a:rPr>
            <a:t>薪酬水平对比</a:t>
          </a:r>
          <a:endParaRPr lang="zh-CN" altLang="en-US" sz="1600">
            <a:latin typeface="微软雅黑" panose="020B0503020204020204" pitchFamily="34" charset="-122"/>
            <a:ea typeface="微软雅黑" panose="020B0503020204020204" pitchFamily="34" charset="-122"/>
          </a:endParaRPr>
        </a:p>
      </dgm:t>
    </dgm:pt>
    <dgm:pt modelId="{5FB48DE7-04DE-476E-A6C3-ADFF6D3A7052}" type="parTrans" cxnId="{3519D02C-A36F-4761-9244-DCA15E5EC97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EEDE4BA1-DD13-4333-870E-DA175D7D743D}" type="sibTrans" cxnId="{3519D02C-A36F-4761-9244-DCA15E5EC97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C3D4FD7-815F-4A58-98A1-F62FD9B7B32D}">
      <dgm:prSet custT="1">
        <dgm:style>
          <a:lnRef idx="1">
            <a:schemeClr val="accent1"/>
          </a:lnRef>
          <a:fillRef idx="3">
            <a:schemeClr val="accent1"/>
          </a:fillRef>
          <a:effectRef idx="2">
            <a:schemeClr val="accent1"/>
          </a:effectRef>
          <a:fontRef idx="minor">
            <a:schemeClr val="lt1"/>
          </a:fontRef>
        </dgm:style>
      </dgm:prSet>
      <dgm:spPr/>
      <dgm:t>
        <a:bodyPr/>
        <a:lstStyle/>
        <a:p>
          <a:pPr algn="ctr"/>
          <a:r>
            <a:rPr lang="zh-CN" altLang="en-US" sz="1600" smtClean="0">
              <a:latin typeface="微软雅黑" panose="020B0503020204020204" pitchFamily="34" charset="-122"/>
              <a:ea typeface="微软雅黑" panose="020B0503020204020204" pitchFamily="34" charset="-122"/>
            </a:rPr>
            <a:t>薪酬等级设计</a:t>
          </a:r>
          <a:endParaRPr lang="zh-CN" altLang="en-US" sz="1600">
            <a:latin typeface="微软雅黑" panose="020B0503020204020204" pitchFamily="34" charset="-122"/>
            <a:ea typeface="微软雅黑" panose="020B0503020204020204" pitchFamily="34" charset="-122"/>
          </a:endParaRPr>
        </a:p>
      </dgm:t>
    </dgm:pt>
    <dgm:pt modelId="{66BCD51E-C7F5-406B-AB46-AB96C799A0C8}" type="parTrans" cxnId="{64DD4DD0-7BA3-4085-B914-9D10188F415E}">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460872D-0468-44DE-90B3-15D47EFDE02D}" type="sibTrans" cxnId="{64DD4DD0-7BA3-4085-B914-9D10188F415E}">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DF88FCC-DBA9-485C-A3D0-0DEA6076125D}">
      <dgm:prSet custT="1">
        <dgm:style>
          <a:lnRef idx="1">
            <a:schemeClr val="accent1"/>
          </a:lnRef>
          <a:fillRef idx="3">
            <a:schemeClr val="accent1"/>
          </a:fillRef>
          <a:effectRef idx="2">
            <a:schemeClr val="accent1"/>
          </a:effectRef>
          <a:fontRef idx="minor">
            <a:schemeClr val="lt1"/>
          </a:fontRef>
        </dgm:style>
      </dgm:prSet>
      <dgm:spPr/>
      <dgm:t>
        <a:bodyPr/>
        <a:lstStyle/>
        <a:p>
          <a:pPr algn="ctr"/>
          <a:r>
            <a:rPr lang="zh-CN" altLang="en-US" sz="1600" smtClean="0">
              <a:latin typeface="微软雅黑" panose="020B0503020204020204" pitchFamily="34" charset="-122"/>
              <a:ea typeface="微软雅黑" panose="020B0503020204020204" pitchFamily="34" charset="-122"/>
            </a:rPr>
            <a:t>薪酬调整</a:t>
          </a:r>
          <a:endParaRPr lang="zh-CN" altLang="en-US" sz="1600">
            <a:latin typeface="微软雅黑" panose="020B0503020204020204" pitchFamily="34" charset="-122"/>
            <a:ea typeface="微软雅黑" panose="020B0503020204020204" pitchFamily="34" charset="-122"/>
          </a:endParaRPr>
        </a:p>
      </dgm:t>
    </dgm:pt>
    <dgm:pt modelId="{A63140FF-0994-4229-A6BD-3DFCCD4A0464}" type="parTrans" cxnId="{3E7B0B41-9A4B-44E7-819C-0347263CAF9A}">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777703F4-3F18-45F4-A0D4-EFF5B7493E24}" type="sibTrans" cxnId="{3E7B0B41-9A4B-44E7-819C-0347263CAF9A}">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838286A1-45BF-488F-8F86-36B8AA046547}">
      <dgm:prSet custT="1">
        <dgm:style>
          <a:lnRef idx="1">
            <a:schemeClr val="accent1"/>
          </a:lnRef>
          <a:fillRef idx="3">
            <a:schemeClr val="accent1"/>
          </a:fillRef>
          <a:effectRef idx="2">
            <a:schemeClr val="accent1"/>
          </a:effectRef>
          <a:fontRef idx="minor">
            <a:schemeClr val="lt1"/>
          </a:fontRef>
        </dgm:style>
      </dgm:prSet>
      <dgm:spPr/>
      <dgm:t>
        <a:bodyPr/>
        <a:lstStyle/>
        <a:p>
          <a:pPr algn="ctr"/>
          <a:r>
            <a:rPr lang="zh-CN" altLang="en-US" sz="1600" smtClean="0">
              <a:latin typeface="微软雅黑" panose="020B0503020204020204" pitchFamily="34" charset="-122"/>
              <a:ea typeface="微软雅黑" panose="020B0503020204020204" pitchFamily="34" charset="-122"/>
            </a:rPr>
            <a:t>浮动收入</a:t>
          </a:r>
          <a:endParaRPr lang="zh-CN" altLang="en-US" sz="1600">
            <a:latin typeface="微软雅黑" panose="020B0503020204020204" pitchFamily="34" charset="-122"/>
            <a:ea typeface="微软雅黑" panose="020B0503020204020204" pitchFamily="34" charset="-122"/>
          </a:endParaRPr>
        </a:p>
      </dgm:t>
    </dgm:pt>
    <dgm:pt modelId="{5C4A9796-71BC-4A62-AA3E-68842221090A}" type="parTrans" cxnId="{8EF9CD71-F476-453F-A178-34B40828195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08FC5DEE-7ECA-43E3-898A-D7E8DC5ED2F1}" type="sibTrans" cxnId="{8EF9CD71-F476-453F-A178-34B40828195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7B7897FE-C74E-4E67-8EF3-D8AC048C1714}">
      <dgm:prSet custT="1">
        <dgm:style>
          <a:lnRef idx="1">
            <a:schemeClr val="accent1"/>
          </a:lnRef>
          <a:fillRef idx="3">
            <a:schemeClr val="accent1"/>
          </a:fillRef>
          <a:effectRef idx="2">
            <a:schemeClr val="accent1"/>
          </a:effectRef>
          <a:fontRef idx="minor">
            <a:schemeClr val="lt1"/>
          </a:fontRef>
        </dgm:style>
      </dgm:prSet>
      <dgm:spPr/>
      <dgm:t>
        <a:bodyPr/>
        <a:lstStyle/>
        <a:p>
          <a:pPr algn="ctr"/>
          <a:r>
            <a:rPr lang="zh-CN" altLang="en-US" sz="1600" smtClean="0">
              <a:latin typeface="微软雅黑" panose="020B0503020204020204" pitchFamily="34" charset="-122"/>
              <a:ea typeface="微软雅黑" panose="020B0503020204020204" pitchFamily="34" charset="-122"/>
            </a:rPr>
            <a:t>绩效统计</a:t>
          </a:r>
          <a:endParaRPr lang="zh-CN" altLang="en-US" sz="1600">
            <a:latin typeface="微软雅黑" panose="020B0503020204020204" pitchFamily="34" charset="-122"/>
            <a:ea typeface="微软雅黑" panose="020B0503020204020204" pitchFamily="34" charset="-122"/>
          </a:endParaRPr>
        </a:p>
      </dgm:t>
    </dgm:pt>
    <dgm:pt modelId="{0816485F-459C-4E16-A99F-D3AD6684393E}" type="parTrans" cxnId="{74A7B4C1-6943-46B6-A903-D43BD3BD5C82}">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EA6E392D-36DE-4076-9F9F-A76C5E4E0583}" type="sibTrans" cxnId="{74A7B4C1-6943-46B6-A903-D43BD3BD5C82}">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953104-B02B-4E64-B42F-1D2317FF666F}">
      <dgm:prSet custT="1">
        <dgm:style>
          <a:lnRef idx="1">
            <a:schemeClr val="accent1"/>
          </a:lnRef>
          <a:fillRef idx="3">
            <a:schemeClr val="accent1"/>
          </a:fillRef>
          <a:effectRef idx="2">
            <a:schemeClr val="accent1"/>
          </a:effectRef>
          <a:fontRef idx="minor">
            <a:schemeClr val="lt1"/>
          </a:fontRef>
        </dgm:style>
      </dgm:prSet>
      <dgm:spPr/>
      <dgm:t>
        <a:bodyPr/>
        <a:lstStyle/>
        <a:p>
          <a:pPr algn="ctr"/>
          <a:r>
            <a:rPr lang="zh-CN" altLang="en-US" sz="1600" smtClean="0">
              <a:latin typeface="微软雅黑" panose="020B0503020204020204" pitchFamily="34" charset="-122"/>
              <a:ea typeface="微软雅黑" panose="020B0503020204020204" pitchFamily="34" charset="-122"/>
            </a:rPr>
            <a:t>培训成本</a:t>
          </a:r>
          <a:endParaRPr lang="zh-CN" altLang="en-US" sz="1600">
            <a:latin typeface="微软雅黑" panose="020B0503020204020204" pitchFamily="34" charset="-122"/>
            <a:ea typeface="微软雅黑" panose="020B0503020204020204" pitchFamily="34" charset="-122"/>
          </a:endParaRPr>
        </a:p>
      </dgm:t>
    </dgm:pt>
    <dgm:pt modelId="{5C9AB51E-2483-4E40-98BB-41AC085D5793}" type="parTrans" cxnId="{971111D2-F813-4E9B-BCE3-A32AFC23A042}">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32927F3B-20F8-4254-A2C0-59A357A116CC}" type="sibTrans" cxnId="{971111D2-F813-4E9B-BCE3-A32AFC23A042}">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83ABBE02-A08C-456D-8440-F82AC161F375}">
      <dgm:prSet custT="1">
        <dgm:style>
          <a:lnRef idx="1">
            <a:schemeClr val="accent1"/>
          </a:lnRef>
          <a:fillRef idx="3">
            <a:schemeClr val="accent1"/>
          </a:fillRef>
          <a:effectRef idx="2">
            <a:schemeClr val="accent1"/>
          </a:effectRef>
          <a:fontRef idx="minor">
            <a:schemeClr val="lt1"/>
          </a:fontRef>
        </dgm:style>
      </dgm:prSet>
      <dgm:spPr/>
      <dgm:t>
        <a:bodyPr/>
        <a:lstStyle/>
        <a:p>
          <a:pPr algn="ctr"/>
          <a:r>
            <a:rPr lang="zh-CN" altLang="en-US" sz="1600" smtClean="0">
              <a:latin typeface="微软雅黑" panose="020B0503020204020204" pitchFamily="34" charset="-122"/>
              <a:ea typeface="微软雅黑" panose="020B0503020204020204" pitchFamily="34" charset="-122"/>
            </a:rPr>
            <a:t>离职管理</a:t>
          </a:r>
          <a:endParaRPr lang="zh-CN" altLang="en-US" sz="1600">
            <a:latin typeface="微软雅黑" panose="020B0503020204020204" pitchFamily="34" charset="-122"/>
            <a:ea typeface="微软雅黑" panose="020B0503020204020204" pitchFamily="34" charset="-122"/>
          </a:endParaRPr>
        </a:p>
      </dgm:t>
    </dgm:pt>
    <dgm:pt modelId="{04BFC660-713C-4B66-9DDB-E1893D20498B}" type="parTrans" cxnId="{D2E8B3B8-8D6C-4D55-AB75-A4C87E2B6E55}">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38422818-9CFA-43A0-8FEE-F48819F26B9B}" type="sibTrans" cxnId="{D2E8B3B8-8D6C-4D55-AB75-A4C87E2B6E55}">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E8DFBE08-60CD-4523-A634-F5286785CF88}">
      <dgm:prSet custT="1">
        <dgm:style>
          <a:lnRef idx="1">
            <a:schemeClr val="accent1"/>
          </a:lnRef>
          <a:fillRef idx="3">
            <a:schemeClr val="accent1"/>
          </a:fillRef>
          <a:effectRef idx="2">
            <a:schemeClr val="accent1"/>
          </a:effectRef>
          <a:fontRef idx="minor">
            <a:schemeClr val="lt1"/>
          </a:fontRef>
        </dgm:style>
      </dgm:prSet>
      <dgm:spPr/>
      <dgm:t>
        <a:bodyPr/>
        <a:lstStyle/>
        <a:p>
          <a:pPr algn="ctr"/>
          <a:r>
            <a:rPr lang="zh-CN" altLang="en-US" sz="1600" smtClean="0">
              <a:latin typeface="微软雅黑" panose="020B0503020204020204" pitchFamily="34" charset="-122"/>
              <a:ea typeface="微软雅黑" panose="020B0503020204020204" pitchFamily="34" charset="-122"/>
            </a:rPr>
            <a:t>组织结构</a:t>
          </a:r>
          <a:endParaRPr lang="zh-CN" altLang="en-US" sz="1600">
            <a:latin typeface="微软雅黑" panose="020B0503020204020204" pitchFamily="34" charset="-122"/>
            <a:ea typeface="微软雅黑" panose="020B0503020204020204" pitchFamily="34" charset="-122"/>
          </a:endParaRPr>
        </a:p>
      </dgm:t>
    </dgm:pt>
    <dgm:pt modelId="{F2E460A6-4E4C-4E91-BF1B-EEA6B6F60684}" type="parTrans" cxnId="{E076F932-9791-44C9-8ED4-DD07C295C97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28BF604-4CFC-4ADF-9600-1B554DE034D3}" type="sibTrans" cxnId="{E076F932-9791-44C9-8ED4-DD07C295C97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C7F4E43-CBC1-43FC-B30F-CC1CCAFE8C70}" type="pres">
      <dgm:prSet presAssocID="{ACBA4E31-84A3-4882-9046-9E452C4E8FA1}" presName="diagram" presStyleCnt="0">
        <dgm:presLayoutVars>
          <dgm:dir/>
          <dgm:resizeHandles val="exact"/>
        </dgm:presLayoutVars>
      </dgm:prSet>
      <dgm:spPr/>
      <dgm:t>
        <a:bodyPr/>
        <a:lstStyle/>
        <a:p>
          <a:endParaRPr lang="zh-CN" altLang="en-US"/>
        </a:p>
      </dgm:t>
    </dgm:pt>
    <dgm:pt modelId="{EA679069-1234-4E94-BCC4-3144D538FA68}" type="pres">
      <dgm:prSet presAssocID="{1DF070BA-AF7C-4F8A-82C0-2A56FE7B412C}" presName="node" presStyleLbl="node1" presStyleIdx="0" presStyleCnt="16">
        <dgm:presLayoutVars>
          <dgm:bulletEnabled val="1"/>
        </dgm:presLayoutVars>
      </dgm:prSet>
      <dgm:spPr/>
      <dgm:t>
        <a:bodyPr/>
        <a:lstStyle/>
        <a:p>
          <a:endParaRPr lang="zh-CN" altLang="en-US"/>
        </a:p>
      </dgm:t>
    </dgm:pt>
    <dgm:pt modelId="{5CB637B5-0A84-4FF7-A638-7A6B24A1B780}" type="pres">
      <dgm:prSet presAssocID="{93B67521-744C-437D-A51A-3B98D45DEEA0}" presName="sibTrans" presStyleCnt="0"/>
      <dgm:spPr/>
      <dgm:t>
        <a:bodyPr/>
        <a:lstStyle/>
        <a:p>
          <a:endParaRPr lang="zh-CN" altLang="en-US"/>
        </a:p>
      </dgm:t>
    </dgm:pt>
    <dgm:pt modelId="{5581D176-BC1F-498F-8059-C7BB8CC24CED}" type="pres">
      <dgm:prSet presAssocID="{6F88C39F-BC70-44A1-BD8F-319781D2D941}" presName="node" presStyleLbl="node1" presStyleIdx="1" presStyleCnt="16">
        <dgm:presLayoutVars>
          <dgm:bulletEnabled val="1"/>
        </dgm:presLayoutVars>
      </dgm:prSet>
      <dgm:spPr/>
      <dgm:t>
        <a:bodyPr/>
        <a:lstStyle/>
        <a:p>
          <a:endParaRPr lang="zh-CN" altLang="en-US"/>
        </a:p>
      </dgm:t>
    </dgm:pt>
    <dgm:pt modelId="{C59916CA-F057-4D57-8819-C94ABB10FCC4}" type="pres">
      <dgm:prSet presAssocID="{A9E0382E-0B7E-4963-AD98-B4B0E79AB9B4}" presName="sibTrans" presStyleCnt="0"/>
      <dgm:spPr/>
      <dgm:t>
        <a:bodyPr/>
        <a:lstStyle/>
        <a:p>
          <a:endParaRPr lang="zh-CN" altLang="en-US"/>
        </a:p>
      </dgm:t>
    </dgm:pt>
    <dgm:pt modelId="{4183E66F-2F2E-4BA6-9BA6-C8EFAF29AEDA}" type="pres">
      <dgm:prSet presAssocID="{E8DFBE08-60CD-4523-A634-F5286785CF88}" presName="node" presStyleLbl="node1" presStyleIdx="2" presStyleCnt="16">
        <dgm:presLayoutVars>
          <dgm:bulletEnabled val="1"/>
        </dgm:presLayoutVars>
      </dgm:prSet>
      <dgm:spPr/>
      <dgm:t>
        <a:bodyPr/>
        <a:lstStyle/>
        <a:p>
          <a:endParaRPr lang="zh-CN" altLang="en-US"/>
        </a:p>
      </dgm:t>
    </dgm:pt>
    <dgm:pt modelId="{26B4307B-B855-4094-8477-CA21F16F7E54}" type="pres">
      <dgm:prSet presAssocID="{C28BF604-4CFC-4ADF-9600-1B554DE034D3}" presName="sibTrans" presStyleCnt="0"/>
      <dgm:spPr/>
      <dgm:t>
        <a:bodyPr/>
        <a:lstStyle/>
        <a:p>
          <a:endParaRPr lang="zh-CN" altLang="en-US"/>
        </a:p>
      </dgm:t>
    </dgm:pt>
    <dgm:pt modelId="{CF3EAA5B-578E-49D4-B4F8-69C197B0959C}" type="pres">
      <dgm:prSet presAssocID="{B0AF16DA-3209-4E30-871E-1F0441ABFF2A}" presName="node" presStyleLbl="node1" presStyleIdx="3" presStyleCnt="16">
        <dgm:presLayoutVars>
          <dgm:bulletEnabled val="1"/>
        </dgm:presLayoutVars>
      </dgm:prSet>
      <dgm:spPr/>
      <dgm:t>
        <a:bodyPr/>
        <a:lstStyle/>
        <a:p>
          <a:endParaRPr lang="zh-CN" altLang="en-US"/>
        </a:p>
      </dgm:t>
    </dgm:pt>
    <dgm:pt modelId="{F2397CBB-3014-4DCF-B84F-DA310F399793}" type="pres">
      <dgm:prSet presAssocID="{7830DA0E-AFAB-4E6A-95DE-83DBB417330A}" presName="sibTrans" presStyleCnt="0"/>
      <dgm:spPr/>
      <dgm:t>
        <a:bodyPr/>
        <a:lstStyle/>
        <a:p>
          <a:endParaRPr lang="zh-CN" altLang="en-US"/>
        </a:p>
      </dgm:t>
    </dgm:pt>
    <dgm:pt modelId="{0BBF4C15-BA14-4215-86BC-80287035BFDC}" type="pres">
      <dgm:prSet presAssocID="{D50ECE87-9983-4424-A43D-8E43DDC42D73}" presName="node" presStyleLbl="node1" presStyleIdx="4" presStyleCnt="16">
        <dgm:presLayoutVars>
          <dgm:bulletEnabled val="1"/>
        </dgm:presLayoutVars>
      </dgm:prSet>
      <dgm:spPr/>
      <dgm:t>
        <a:bodyPr/>
        <a:lstStyle/>
        <a:p>
          <a:endParaRPr lang="zh-CN" altLang="en-US"/>
        </a:p>
      </dgm:t>
    </dgm:pt>
    <dgm:pt modelId="{76AFC1FC-028F-4B0F-AA8E-351F7E9EEAE3}" type="pres">
      <dgm:prSet presAssocID="{6C9B19BF-5F5F-4C7C-9389-F70BE865010B}" presName="sibTrans" presStyleCnt="0"/>
      <dgm:spPr/>
      <dgm:t>
        <a:bodyPr/>
        <a:lstStyle/>
        <a:p>
          <a:endParaRPr lang="zh-CN" altLang="en-US"/>
        </a:p>
      </dgm:t>
    </dgm:pt>
    <dgm:pt modelId="{EECFD8FF-5C1B-445C-AA02-34C3855EFD1F}" type="pres">
      <dgm:prSet presAssocID="{E63E5049-F538-4CAD-9D50-EB593E4A868B}" presName="node" presStyleLbl="node1" presStyleIdx="5" presStyleCnt="16">
        <dgm:presLayoutVars>
          <dgm:bulletEnabled val="1"/>
        </dgm:presLayoutVars>
      </dgm:prSet>
      <dgm:spPr/>
      <dgm:t>
        <a:bodyPr/>
        <a:lstStyle/>
        <a:p>
          <a:endParaRPr lang="zh-CN" altLang="en-US"/>
        </a:p>
      </dgm:t>
    </dgm:pt>
    <dgm:pt modelId="{F4BB0E6E-3E1D-44E4-9A4D-1E2DC35904F7}" type="pres">
      <dgm:prSet presAssocID="{264771E5-5E2E-48DD-A10D-B93D6E89B801}" presName="sibTrans" presStyleCnt="0"/>
      <dgm:spPr/>
      <dgm:t>
        <a:bodyPr/>
        <a:lstStyle/>
        <a:p>
          <a:endParaRPr lang="zh-CN" altLang="en-US"/>
        </a:p>
      </dgm:t>
    </dgm:pt>
    <dgm:pt modelId="{04A698D6-7414-4D0D-BC28-6020F816374A}" type="pres">
      <dgm:prSet presAssocID="{2358E235-4752-49EE-A805-9CAD6612BB9A}" presName="node" presStyleLbl="node1" presStyleIdx="6" presStyleCnt="16">
        <dgm:presLayoutVars>
          <dgm:bulletEnabled val="1"/>
        </dgm:presLayoutVars>
      </dgm:prSet>
      <dgm:spPr/>
      <dgm:t>
        <a:bodyPr/>
        <a:lstStyle/>
        <a:p>
          <a:endParaRPr lang="zh-CN" altLang="en-US"/>
        </a:p>
      </dgm:t>
    </dgm:pt>
    <dgm:pt modelId="{4E904EA5-E117-4B91-9B75-E4E6A77D36E0}" type="pres">
      <dgm:prSet presAssocID="{0693C665-54B4-4693-87F7-143404716465}" presName="sibTrans" presStyleCnt="0"/>
      <dgm:spPr/>
      <dgm:t>
        <a:bodyPr/>
        <a:lstStyle/>
        <a:p>
          <a:endParaRPr lang="zh-CN" altLang="en-US"/>
        </a:p>
      </dgm:t>
    </dgm:pt>
    <dgm:pt modelId="{789A6DD9-D124-4442-9F42-EEC0743A5880}" type="pres">
      <dgm:prSet presAssocID="{9F945FCE-89D0-4A82-A537-AD093D2E1471}" presName="node" presStyleLbl="node1" presStyleIdx="7" presStyleCnt="16">
        <dgm:presLayoutVars>
          <dgm:bulletEnabled val="1"/>
        </dgm:presLayoutVars>
      </dgm:prSet>
      <dgm:spPr/>
      <dgm:t>
        <a:bodyPr/>
        <a:lstStyle/>
        <a:p>
          <a:endParaRPr lang="zh-CN" altLang="en-US"/>
        </a:p>
      </dgm:t>
    </dgm:pt>
    <dgm:pt modelId="{2B5C6653-D49C-4AB9-A463-82A165EB6A4E}" type="pres">
      <dgm:prSet presAssocID="{02BFCF17-2C49-4BB9-8890-2FCB1B5E1AF9}" presName="sibTrans" presStyleCnt="0"/>
      <dgm:spPr/>
      <dgm:t>
        <a:bodyPr/>
        <a:lstStyle/>
        <a:p>
          <a:endParaRPr lang="zh-CN" altLang="en-US"/>
        </a:p>
      </dgm:t>
    </dgm:pt>
    <dgm:pt modelId="{C189F29D-33C5-4370-BA56-73994DA44503}" type="pres">
      <dgm:prSet presAssocID="{13B5D84A-10B0-44DB-85F2-E83F26B568D5}" presName="node" presStyleLbl="node1" presStyleIdx="8" presStyleCnt="16">
        <dgm:presLayoutVars>
          <dgm:bulletEnabled val="1"/>
        </dgm:presLayoutVars>
      </dgm:prSet>
      <dgm:spPr/>
      <dgm:t>
        <a:bodyPr/>
        <a:lstStyle/>
        <a:p>
          <a:endParaRPr lang="zh-CN" altLang="en-US"/>
        </a:p>
      </dgm:t>
    </dgm:pt>
    <dgm:pt modelId="{63D301B5-6416-4A23-AB59-940C73065C24}" type="pres">
      <dgm:prSet presAssocID="{D4CB903A-8C2B-4C66-95C1-988611E75F71}" presName="sibTrans" presStyleCnt="0"/>
      <dgm:spPr/>
      <dgm:t>
        <a:bodyPr/>
        <a:lstStyle/>
        <a:p>
          <a:endParaRPr lang="zh-CN" altLang="en-US"/>
        </a:p>
      </dgm:t>
    </dgm:pt>
    <dgm:pt modelId="{277EE93E-32FF-4C3B-8467-CC11E4D11A72}" type="pres">
      <dgm:prSet presAssocID="{9381A38D-5493-42F7-A6E7-4E3C4B6EBE14}" presName="node" presStyleLbl="node1" presStyleIdx="9" presStyleCnt="16">
        <dgm:presLayoutVars>
          <dgm:bulletEnabled val="1"/>
        </dgm:presLayoutVars>
      </dgm:prSet>
      <dgm:spPr/>
      <dgm:t>
        <a:bodyPr/>
        <a:lstStyle/>
        <a:p>
          <a:endParaRPr lang="zh-CN" altLang="en-US"/>
        </a:p>
      </dgm:t>
    </dgm:pt>
    <dgm:pt modelId="{8685CA91-6CAB-40B7-AE73-E8C5D76B20B9}" type="pres">
      <dgm:prSet presAssocID="{EEDE4BA1-DD13-4333-870E-DA175D7D743D}" presName="sibTrans" presStyleCnt="0"/>
      <dgm:spPr/>
      <dgm:t>
        <a:bodyPr/>
        <a:lstStyle/>
        <a:p>
          <a:endParaRPr lang="zh-CN" altLang="en-US"/>
        </a:p>
      </dgm:t>
    </dgm:pt>
    <dgm:pt modelId="{467D3682-B899-44D9-BFDC-82A03B9A9696}" type="pres">
      <dgm:prSet presAssocID="{4C3D4FD7-815F-4A58-98A1-F62FD9B7B32D}" presName="node" presStyleLbl="node1" presStyleIdx="10" presStyleCnt="16">
        <dgm:presLayoutVars>
          <dgm:bulletEnabled val="1"/>
        </dgm:presLayoutVars>
      </dgm:prSet>
      <dgm:spPr/>
      <dgm:t>
        <a:bodyPr/>
        <a:lstStyle/>
        <a:p>
          <a:endParaRPr lang="zh-CN" altLang="en-US"/>
        </a:p>
      </dgm:t>
    </dgm:pt>
    <dgm:pt modelId="{DE6A86CB-3875-4669-B220-A4CD157042E8}" type="pres">
      <dgm:prSet presAssocID="{C460872D-0468-44DE-90B3-15D47EFDE02D}" presName="sibTrans" presStyleCnt="0"/>
      <dgm:spPr/>
      <dgm:t>
        <a:bodyPr/>
        <a:lstStyle/>
        <a:p>
          <a:endParaRPr lang="zh-CN" altLang="en-US"/>
        </a:p>
      </dgm:t>
    </dgm:pt>
    <dgm:pt modelId="{6EE3FB01-9D2C-4CE2-9C0E-F40D2D35BC43}" type="pres">
      <dgm:prSet presAssocID="{4DF88FCC-DBA9-485C-A3D0-0DEA6076125D}" presName="node" presStyleLbl="node1" presStyleIdx="11" presStyleCnt="16">
        <dgm:presLayoutVars>
          <dgm:bulletEnabled val="1"/>
        </dgm:presLayoutVars>
      </dgm:prSet>
      <dgm:spPr/>
      <dgm:t>
        <a:bodyPr/>
        <a:lstStyle/>
        <a:p>
          <a:endParaRPr lang="zh-CN" altLang="en-US"/>
        </a:p>
      </dgm:t>
    </dgm:pt>
    <dgm:pt modelId="{10524B37-6414-4122-9C3B-A25EC91D9C8B}" type="pres">
      <dgm:prSet presAssocID="{777703F4-3F18-45F4-A0D4-EFF5B7493E24}" presName="sibTrans" presStyleCnt="0"/>
      <dgm:spPr/>
      <dgm:t>
        <a:bodyPr/>
        <a:lstStyle/>
        <a:p>
          <a:endParaRPr lang="zh-CN" altLang="en-US"/>
        </a:p>
      </dgm:t>
    </dgm:pt>
    <dgm:pt modelId="{7E554E8C-6069-4C84-9ED8-C88A59D2863C}" type="pres">
      <dgm:prSet presAssocID="{838286A1-45BF-488F-8F86-36B8AA046547}" presName="node" presStyleLbl="node1" presStyleIdx="12" presStyleCnt="16">
        <dgm:presLayoutVars>
          <dgm:bulletEnabled val="1"/>
        </dgm:presLayoutVars>
      </dgm:prSet>
      <dgm:spPr/>
      <dgm:t>
        <a:bodyPr/>
        <a:lstStyle/>
        <a:p>
          <a:endParaRPr lang="zh-CN" altLang="en-US"/>
        </a:p>
      </dgm:t>
    </dgm:pt>
    <dgm:pt modelId="{526B3B36-EA74-42EF-804E-5F48F99EBF42}" type="pres">
      <dgm:prSet presAssocID="{08FC5DEE-7ECA-43E3-898A-D7E8DC5ED2F1}" presName="sibTrans" presStyleCnt="0"/>
      <dgm:spPr/>
      <dgm:t>
        <a:bodyPr/>
        <a:lstStyle/>
        <a:p>
          <a:endParaRPr lang="zh-CN" altLang="en-US"/>
        </a:p>
      </dgm:t>
    </dgm:pt>
    <dgm:pt modelId="{C975524A-0637-4714-858A-E026284B234F}" type="pres">
      <dgm:prSet presAssocID="{7B7897FE-C74E-4E67-8EF3-D8AC048C1714}" presName="node" presStyleLbl="node1" presStyleIdx="13" presStyleCnt="16">
        <dgm:presLayoutVars>
          <dgm:bulletEnabled val="1"/>
        </dgm:presLayoutVars>
      </dgm:prSet>
      <dgm:spPr/>
      <dgm:t>
        <a:bodyPr/>
        <a:lstStyle/>
        <a:p>
          <a:endParaRPr lang="zh-CN" altLang="en-US"/>
        </a:p>
      </dgm:t>
    </dgm:pt>
    <dgm:pt modelId="{CE3DA441-2169-46F8-8196-CA21508D0974}" type="pres">
      <dgm:prSet presAssocID="{EA6E392D-36DE-4076-9F9F-A76C5E4E0583}" presName="sibTrans" presStyleCnt="0"/>
      <dgm:spPr/>
      <dgm:t>
        <a:bodyPr/>
        <a:lstStyle/>
        <a:p>
          <a:endParaRPr lang="zh-CN" altLang="en-US"/>
        </a:p>
      </dgm:t>
    </dgm:pt>
    <dgm:pt modelId="{5B913DC3-48DA-4A76-A502-4342F55E7835}" type="pres">
      <dgm:prSet presAssocID="{68953104-B02B-4E64-B42F-1D2317FF666F}" presName="node" presStyleLbl="node1" presStyleIdx="14" presStyleCnt="16">
        <dgm:presLayoutVars>
          <dgm:bulletEnabled val="1"/>
        </dgm:presLayoutVars>
      </dgm:prSet>
      <dgm:spPr/>
      <dgm:t>
        <a:bodyPr/>
        <a:lstStyle/>
        <a:p>
          <a:endParaRPr lang="zh-CN" altLang="en-US"/>
        </a:p>
      </dgm:t>
    </dgm:pt>
    <dgm:pt modelId="{21898900-73F7-4F3E-B5ED-1BC0DEDF7272}" type="pres">
      <dgm:prSet presAssocID="{32927F3B-20F8-4254-A2C0-59A357A116CC}" presName="sibTrans" presStyleCnt="0"/>
      <dgm:spPr/>
      <dgm:t>
        <a:bodyPr/>
        <a:lstStyle/>
        <a:p>
          <a:endParaRPr lang="zh-CN" altLang="en-US"/>
        </a:p>
      </dgm:t>
    </dgm:pt>
    <dgm:pt modelId="{2871F748-DF7B-49CA-8846-FB8921AFA516}" type="pres">
      <dgm:prSet presAssocID="{83ABBE02-A08C-456D-8440-F82AC161F375}" presName="node" presStyleLbl="node1" presStyleIdx="15" presStyleCnt="16">
        <dgm:presLayoutVars>
          <dgm:bulletEnabled val="1"/>
        </dgm:presLayoutVars>
      </dgm:prSet>
      <dgm:spPr/>
      <dgm:t>
        <a:bodyPr/>
        <a:lstStyle/>
        <a:p>
          <a:endParaRPr lang="zh-CN" altLang="en-US"/>
        </a:p>
      </dgm:t>
    </dgm:pt>
  </dgm:ptLst>
  <dgm:cxnLst>
    <dgm:cxn modelId="{2401FDED-5E5E-40EB-8048-B7E3D089409E}" type="presOf" srcId="{4DF88FCC-DBA9-485C-A3D0-0DEA6076125D}" destId="{6EE3FB01-9D2C-4CE2-9C0E-F40D2D35BC43}" srcOrd="0" destOrd="0" presId="urn:microsoft.com/office/officeart/2005/8/layout/default#1"/>
    <dgm:cxn modelId="{FB20E1F4-7189-45FE-8F78-B0D9F200E8B4}" type="presOf" srcId="{9381A38D-5493-42F7-A6E7-4E3C4B6EBE14}" destId="{277EE93E-32FF-4C3B-8467-CC11E4D11A72}" srcOrd="0" destOrd="0" presId="urn:microsoft.com/office/officeart/2005/8/layout/default#1"/>
    <dgm:cxn modelId="{96F13DF7-A271-43CF-85B0-37DB5224CE73}" srcId="{ACBA4E31-84A3-4882-9046-9E452C4E8FA1}" destId="{2358E235-4752-49EE-A805-9CAD6612BB9A}" srcOrd="6" destOrd="0" parTransId="{A87F06DE-68E2-4FEA-A8FC-F11806AB45F2}" sibTransId="{0693C665-54B4-4693-87F7-143404716465}"/>
    <dgm:cxn modelId="{7781C43A-81FA-46DA-BF34-4FE8A97B3C3C}" type="presOf" srcId="{2358E235-4752-49EE-A805-9CAD6612BB9A}" destId="{04A698D6-7414-4D0D-BC28-6020F816374A}" srcOrd="0" destOrd="0" presId="urn:microsoft.com/office/officeart/2005/8/layout/default#1"/>
    <dgm:cxn modelId="{751C3C08-4B6C-4846-A3E9-9D23D4E5B713}" type="presOf" srcId="{B0AF16DA-3209-4E30-871E-1F0441ABFF2A}" destId="{CF3EAA5B-578E-49D4-B4F8-69C197B0959C}" srcOrd="0" destOrd="0" presId="urn:microsoft.com/office/officeart/2005/8/layout/default#1"/>
    <dgm:cxn modelId="{695D52CC-4ECE-4468-8386-5180F5CFB60A}" srcId="{ACBA4E31-84A3-4882-9046-9E452C4E8FA1}" destId="{6F88C39F-BC70-44A1-BD8F-319781D2D941}" srcOrd="1" destOrd="0" parTransId="{2D1DAF5B-133B-43EA-9B7F-00B63E30347B}" sibTransId="{A9E0382E-0B7E-4963-AD98-B4B0E79AB9B4}"/>
    <dgm:cxn modelId="{3075F109-1731-471A-9E8A-9F006987CAAB}" srcId="{ACBA4E31-84A3-4882-9046-9E452C4E8FA1}" destId="{D50ECE87-9983-4424-A43D-8E43DDC42D73}" srcOrd="4" destOrd="0" parTransId="{0BD18122-2AD5-46B8-82D7-96897966FE70}" sibTransId="{6C9B19BF-5F5F-4C7C-9389-F70BE865010B}"/>
    <dgm:cxn modelId="{8EF9CD71-F476-453F-A178-34B408281956}" srcId="{ACBA4E31-84A3-4882-9046-9E452C4E8FA1}" destId="{838286A1-45BF-488F-8F86-36B8AA046547}" srcOrd="12" destOrd="0" parTransId="{5C4A9796-71BC-4A62-AA3E-68842221090A}" sibTransId="{08FC5DEE-7ECA-43E3-898A-D7E8DC5ED2F1}"/>
    <dgm:cxn modelId="{DEB273C6-39FC-41F2-9684-91B50683A51D}" srcId="{ACBA4E31-84A3-4882-9046-9E452C4E8FA1}" destId="{9F945FCE-89D0-4A82-A537-AD093D2E1471}" srcOrd="7" destOrd="0" parTransId="{F3E772EC-64F8-4AE3-A157-8ABA82EC6BFC}" sibTransId="{02BFCF17-2C49-4BB9-8890-2FCB1B5E1AF9}"/>
    <dgm:cxn modelId="{971111D2-F813-4E9B-BCE3-A32AFC23A042}" srcId="{ACBA4E31-84A3-4882-9046-9E452C4E8FA1}" destId="{68953104-B02B-4E64-B42F-1D2317FF666F}" srcOrd="14" destOrd="0" parTransId="{5C9AB51E-2483-4E40-98BB-41AC085D5793}" sibTransId="{32927F3B-20F8-4254-A2C0-59A357A116CC}"/>
    <dgm:cxn modelId="{D2E8B3B8-8D6C-4D55-AB75-A4C87E2B6E55}" srcId="{ACBA4E31-84A3-4882-9046-9E452C4E8FA1}" destId="{83ABBE02-A08C-456D-8440-F82AC161F375}" srcOrd="15" destOrd="0" parTransId="{04BFC660-713C-4B66-9DDB-E1893D20498B}" sibTransId="{38422818-9CFA-43A0-8FEE-F48819F26B9B}"/>
    <dgm:cxn modelId="{3E7B0B41-9A4B-44E7-819C-0347263CAF9A}" srcId="{ACBA4E31-84A3-4882-9046-9E452C4E8FA1}" destId="{4DF88FCC-DBA9-485C-A3D0-0DEA6076125D}" srcOrd="11" destOrd="0" parTransId="{A63140FF-0994-4229-A6BD-3DFCCD4A0464}" sibTransId="{777703F4-3F18-45F4-A0D4-EFF5B7493E24}"/>
    <dgm:cxn modelId="{0E90A96F-76E7-4AFE-B471-A1EA2DE09CDB}" type="presOf" srcId="{D50ECE87-9983-4424-A43D-8E43DDC42D73}" destId="{0BBF4C15-BA14-4215-86BC-80287035BFDC}" srcOrd="0" destOrd="0" presId="urn:microsoft.com/office/officeart/2005/8/layout/default#1"/>
    <dgm:cxn modelId="{E076F932-9791-44C9-8ED4-DD07C295C97C}" srcId="{ACBA4E31-84A3-4882-9046-9E452C4E8FA1}" destId="{E8DFBE08-60CD-4523-A634-F5286785CF88}" srcOrd="2" destOrd="0" parTransId="{F2E460A6-4E4C-4E91-BF1B-EEA6B6F60684}" sibTransId="{C28BF604-4CFC-4ADF-9600-1B554DE034D3}"/>
    <dgm:cxn modelId="{F9E34B4C-CC3C-4F8A-AE3A-476DF7BB33DB}" type="presOf" srcId="{9F945FCE-89D0-4A82-A537-AD093D2E1471}" destId="{789A6DD9-D124-4442-9F42-EEC0743A5880}" srcOrd="0" destOrd="0" presId="urn:microsoft.com/office/officeart/2005/8/layout/default#1"/>
    <dgm:cxn modelId="{74A7B4C1-6943-46B6-A903-D43BD3BD5C82}" srcId="{ACBA4E31-84A3-4882-9046-9E452C4E8FA1}" destId="{7B7897FE-C74E-4E67-8EF3-D8AC048C1714}" srcOrd="13" destOrd="0" parTransId="{0816485F-459C-4E16-A99F-D3AD6684393E}" sibTransId="{EA6E392D-36DE-4076-9F9F-A76C5E4E0583}"/>
    <dgm:cxn modelId="{64DD4DD0-7BA3-4085-B914-9D10188F415E}" srcId="{ACBA4E31-84A3-4882-9046-9E452C4E8FA1}" destId="{4C3D4FD7-815F-4A58-98A1-F62FD9B7B32D}" srcOrd="10" destOrd="0" parTransId="{66BCD51E-C7F5-406B-AB46-AB96C799A0C8}" sibTransId="{C460872D-0468-44DE-90B3-15D47EFDE02D}"/>
    <dgm:cxn modelId="{9CDA5D2D-74DF-41B1-9DB7-05295205E8FC}" srcId="{ACBA4E31-84A3-4882-9046-9E452C4E8FA1}" destId="{1DF070BA-AF7C-4F8A-82C0-2A56FE7B412C}" srcOrd="0" destOrd="0" parTransId="{EDDC153A-F4FC-4C94-B717-1D4FDA3EA9BE}" sibTransId="{93B67521-744C-437D-A51A-3B98D45DEEA0}"/>
    <dgm:cxn modelId="{9B995508-D54E-4959-B734-118047B2FBEC}" type="presOf" srcId="{13B5D84A-10B0-44DB-85F2-E83F26B568D5}" destId="{C189F29D-33C5-4370-BA56-73994DA44503}" srcOrd="0" destOrd="0" presId="urn:microsoft.com/office/officeart/2005/8/layout/default#1"/>
    <dgm:cxn modelId="{61132511-7AD6-4202-9B80-23F0A4ADEE43}" type="presOf" srcId="{1DF070BA-AF7C-4F8A-82C0-2A56FE7B412C}" destId="{EA679069-1234-4E94-BCC4-3144D538FA68}" srcOrd="0" destOrd="0" presId="urn:microsoft.com/office/officeart/2005/8/layout/default#1"/>
    <dgm:cxn modelId="{9D654ED1-3CB6-4570-ADB8-AF1891038AF3}" type="presOf" srcId="{68953104-B02B-4E64-B42F-1D2317FF666F}" destId="{5B913DC3-48DA-4A76-A502-4342F55E7835}" srcOrd="0" destOrd="0" presId="urn:microsoft.com/office/officeart/2005/8/layout/default#1"/>
    <dgm:cxn modelId="{977A42E5-51E0-448C-8012-09AEFBC4AA1F}" type="presOf" srcId="{7B7897FE-C74E-4E67-8EF3-D8AC048C1714}" destId="{C975524A-0637-4714-858A-E026284B234F}" srcOrd="0" destOrd="0" presId="urn:microsoft.com/office/officeart/2005/8/layout/default#1"/>
    <dgm:cxn modelId="{3CD7E0D3-46DC-4B04-95F1-E5841FD41114}" type="presOf" srcId="{83ABBE02-A08C-456D-8440-F82AC161F375}" destId="{2871F748-DF7B-49CA-8846-FB8921AFA516}" srcOrd="0" destOrd="0" presId="urn:microsoft.com/office/officeart/2005/8/layout/default#1"/>
    <dgm:cxn modelId="{E50B9C33-255B-422B-9081-F250544AAAE3}" type="presOf" srcId="{E63E5049-F538-4CAD-9D50-EB593E4A868B}" destId="{EECFD8FF-5C1B-445C-AA02-34C3855EFD1F}" srcOrd="0" destOrd="0" presId="urn:microsoft.com/office/officeart/2005/8/layout/default#1"/>
    <dgm:cxn modelId="{C9C1FD9B-C25B-4FC2-875E-217D02F787AF}" type="presOf" srcId="{ACBA4E31-84A3-4882-9046-9E452C4E8FA1}" destId="{CC7F4E43-CBC1-43FC-B30F-CC1CCAFE8C70}" srcOrd="0" destOrd="0" presId="urn:microsoft.com/office/officeart/2005/8/layout/default#1"/>
    <dgm:cxn modelId="{C9AE3D13-F61F-4695-88ED-4B7D7E21E519}" type="presOf" srcId="{838286A1-45BF-488F-8F86-36B8AA046547}" destId="{7E554E8C-6069-4C84-9ED8-C88A59D2863C}" srcOrd="0" destOrd="0" presId="urn:microsoft.com/office/officeart/2005/8/layout/default#1"/>
    <dgm:cxn modelId="{64DE690A-929D-4EDF-91B4-00149EA2191B}" type="presOf" srcId="{E8DFBE08-60CD-4523-A634-F5286785CF88}" destId="{4183E66F-2F2E-4BA6-9BA6-C8EFAF29AEDA}" srcOrd="0" destOrd="0" presId="urn:microsoft.com/office/officeart/2005/8/layout/default#1"/>
    <dgm:cxn modelId="{F5D5368D-67C0-48A2-949A-823C3F47CF71}" srcId="{ACBA4E31-84A3-4882-9046-9E452C4E8FA1}" destId="{E63E5049-F538-4CAD-9D50-EB593E4A868B}" srcOrd="5" destOrd="0" parTransId="{D8EB928E-E379-44BD-AE74-501D568F2BF9}" sibTransId="{264771E5-5E2E-48DD-A10D-B93D6E89B801}"/>
    <dgm:cxn modelId="{904A0005-DED1-44FA-8F81-848D44B7205E}" srcId="{ACBA4E31-84A3-4882-9046-9E452C4E8FA1}" destId="{B0AF16DA-3209-4E30-871E-1F0441ABFF2A}" srcOrd="3" destOrd="0" parTransId="{A5ACEEBB-FCA3-4C67-B96E-11E3CC335FC6}" sibTransId="{7830DA0E-AFAB-4E6A-95DE-83DBB417330A}"/>
    <dgm:cxn modelId="{DFA6EBA9-911B-4E64-A1E1-0A14D73F6804}" type="presOf" srcId="{4C3D4FD7-815F-4A58-98A1-F62FD9B7B32D}" destId="{467D3682-B899-44D9-BFDC-82A03B9A9696}" srcOrd="0" destOrd="0" presId="urn:microsoft.com/office/officeart/2005/8/layout/default#1"/>
    <dgm:cxn modelId="{CD7027DB-5D32-4D4C-B46B-11BCFEE8BAA7}" type="presOf" srcId="{6F88C39F-BC70-44A1-BD8F-319781D2D941}" destId="{5581D176-BC1F-498F-8059-C7BB8CC24CED}" srcOrd="0" destOrd="0" presId="urn:microsoft.com/office/officeart/2005/8/layout/default#1"/>
    <dgm:cxn modelId="{8FC0B20E-9546-4E4F-9CE2-E0F230AC942F}" srcId="{ACBA4E31-84A3-4882-9046-9E452C4E8FA1}" destId="{13B5D84A-10B0-44DB-85F2-E83F26B568D5}" srcOrd="8" destOrd="0" parTransId="{35E9D36B-CD21-4234-9897-617F4C9EBFBC}" sibTransId="{D4CB903A-8C2B-4C66-95C1-988611E75F71}"/>
    <dgm:cxn modelId="{3519D02C-A36F-4761-9244-DCA15E5EC97C}" srcId="{ACBA4E31-84A3-4882-9046-9E452C4E8FA1}" destId="{9381A38D-5493-42F7-A6E7-4E3C4B6EBE14}" srcOrd="9" destOrd="0" parTransId="{5FB48DE7-04DE-476E-A6C3-ADFF6D3A7052}" sibTransId="{EEDE4BA1-DD13-4333-870E-DA175D7D743D}"/>
    <dgm:cxn modelId="{C1E7759A-FFD8-481A-B1ED-E88A6CAA07A7}" type="presParOf" srcId="{CC7F4E43-CBC1-43FC-B30F-CC1CCAFE8C70}" destId="{EA679069-1234-4E94-BCC4-3144D538FA68}" srcOrd="0" destOrd="0" presId="urn:microsoft.com/office/officeart/2005/8/layout/default#1"/>
    <dgm:cxn modelId="{64E812BD-A0EC-4ED4-AA48-E366C170E12E}" type="presParOf" srcId="{CC7F4E43-CBC1-43FC-B30F-CC1CCAFE8C70}" destId="{5CB637B5-0A84-4FF7-A638-7A6B24A1B780}" srcOrd="1" destOrd="0" presId="urn:microsoft.com/office/officeart/2005/8/layout/default#1"/>
    <dgm:cxn modelId="{F0AF4305-FD08-4C18-AAE4-9B53AE6AAA0D}" type="presParOf" srcId="{CC7F4E43-CBC1-43FC-B30F-CC1CCAFE8C70}" destId="{5581D176-BC1F-498F-8059-C7BB8CC24CED}" srcOrd="2" destOrd="0" presId="urn:microsoft.com/office/officeart/2005/8/layout/default#1"/>
    <dgm:cxn modelId="{26D81C82-2ED0-4138-8983-3E0AE78AC603}" type="presParOf" srcId="{CC7F4E43-CBC1-43FC-B30F-CC1CCAFE8C70}" destId="{C59916CA-F057-4D57-8819-C94ABB10FCC4}" srcOrd="3" destOrd="0" presId="urn:microsoft.com/office/officeart/2005/8/layout/default#1"/>
    <dgm:cxn modelId="{B5AEBDC6-D2AC-49AF-8DC6-374B9A33E93C}" type="presParOf" srcId="{CC7F4E43-CBC1-43FC-B30F-CC1CCAFE8C70}" destId="{4183E66F-2F2E-4BA6-9BA6-C8EFAF29AEDA}" srcOrd="4" destOrd="0" presId="urn:microsoft.com/office/officeart/2005/8/layout/default#1"/>
    <dgm:cxn modelId="{A7178620-BA1C-41E7-A716-3A19DC4536AB}" type="presParOf" srcId="{CC7F4E43-CBC1-43FC-B30F-CC1CCAFE8C70}" destId="{26B4307B-B855-4094-8477-CA21F16F7E54}" srcOrd="5" destOrd="0" presId="urn:microsoft.com/office/officeart/2005/8/layout/default#1"/>
    <dgm:cxn modelId="{FB52D3D6-5DAA-401A-A296-68A824D9EB0C}" type="presParOf" srcId="{CC7F4E43-CBC1-43FC-B30F-CC1CCAFE8C70}" destId="{CF3EAA5B-578E-49D4-B4F8-69C197B0959C}" srcOrd="6" destOrd="0" presId="urn:microsoft.com/office/officeart/2005/8/layout/default#1"/>
    <dgm:cxn modelId="{C3923BE6-FEAB-4008-B231-7E003E402EDC}" type="presParOf" srcId="{CC7F4E43-CBC1-43FC-B30F-CC1CCAFE8C70}" destId="{F2397CBB-3014-4DCF-B84F-DA310F399793}" srcOrd="7" destOrd="0" presId="urn:microsoft.com/office/officeart/2005/8/layout/default#1"/>
    <dgm:cxn modelId="{E7B6AB2E-0AF9-4797-B840-A8FFC7DDDB83}" type="presParOf" srcId="{CC7F4E43-CBC1-43FC-B30F-CC1CCAFE8C70}" destId="{0BBF4C15-BA14-4215-86BC-80287035BFDC}" srcOrd="8" destOrd="0" presId="urn:microsoft.com/office/officeart/2005/8/layout/default#1"/>
    <dgm:cxn modelId="{0B04CCA5-4624-4ACA-A0F6-EE89F90F5D5D}" type="presParOf" srcId="{CC7F4E43-CBC1-43FC-B30F-CC1CCAFE8C70}" destId="{76AFC1FC-028F-4B0F-AA8E-351F7E9EEAE3}" srcOrd="9" destOrd="0" presId="urn:microsoft.com/office/officeart/2005/8/layout/default#1"/>
    <dgm:cxn modelId="{AB657376-1D17-4F47-BC18-E7A587935D1D}" type="presParOf" srcId="{CC7F4E43-CBC1-43FC-B30F-CC1CCAFE8C70}" destId="{EECFD8FF-5C1B-445C-AA02-34C3855EFD1F}" srcOrd="10" destOrd="0" presId="urn:microsoft.com/office/officeart/2005/8/layout/default#1"/>
    <dgm:cxn modelId="{7C875306-9AF9-4400-B3BC-55D8B3682D3D}" type="presParOf" srcId="{CC7F4E43-CBC1-43FC-B30F-CC1CCAFE8C70}" destId="{F4BB0E6E-3E1D-44E4-9A4D-1E2DC35904F7}" srcOrd="11" destOrd="0" presId="urn:microsoft.com/office/officeart/2005/8/layout/default#1"/>
    <dgm:cxn modelId="{9BB10C33-D3E2-4156-A348-76D1DA0AE841}" type="presParOf" srcId="{CC7F4E43-CBC1-43FC-B30F-CC1CCAFE8C70}" destId="{04A698D6-7414-4D0D-BC28-6020F816374A}" srcOrd="12" destOrd="0" presId="urn:microsoft.com/office/officeart/2005/8/layout/default#1"/>
    <dgm:cxn modelId="{DD0F6EBE-B70C-4C21-ABD6-EA2B571CF4F5}" type="presParOf" srcId="{CC7F4E43-CBC1-43FC-B30F-CC1CCAFE8C70}" destId="{4E904EA5-E117-4B91-9B75-E4E6A77D36E0}" srcOrd="13" destOrd="0" presId="urn:microsoft.com/office/officeart/2005/8/layout/default#1"/>
    <dgm:cxn modelId="{88016599-D7B9-417F-A261-AFB46A0B0051}" type="presParOf" srcId="{CC7F4E43-CBC1-43FC-B30F-CC1CCAFE8C70}" destId="{789A6DD9-D124-4442-9F42-EEC0743A5880}" srcOrd="14" destOrd="0" presId="urn:microsoft.com/office/officeart/2005/8/layout/default#1"/>
    <dgm:cxn modelId="{60B13425-CD86-4891-B2BE-14B59B5A9CB3}" type="presParOf" srcId="{CC7F4E43-CBC1-43FC-B30F-CC1CCAFE8C70}" destId="{2B5C6653-D49C-4AB9-A463-82A165EB6A4E}" srcOrd="15" destOrd="0" presId="urn:microsoft.com/office/officeart/2005/8/layout/default#1"/>
    <dgm:cxn modelId="{C1ED9492-11B2-4412-8865-71467AC8EE33}" type="presParOf" srcId="{CC7F4E43-CBC1-43FC-B30F-CC1CCAFE8C70}" destId="{C189F29D-33C5-4370-BA56-73994DA44503}" srcOrd="16" destOrd="0" presId="urn:microsoft.com/office/officeart/2005/8/layout/default#1"/>
    <dgm:cxn modelId="{568A9E99-8CCF-4908-9BD7-8A2D64AA2BF7}" type="presParOf" srcId="{CC7F4E43-CBC1-43FC-B30F-CC1CCAFE8C70}" destId="{63D301B5-6416-4A23-AB59-940C73065C24}" srcOrd="17" destOrd="0" presId="urn:microsoft.com/office/officeart/2005/8/layout/default#1"/>
    <dgm:cxn modelId="{75CD71F0-081B-4F33-9AF8-207425143479}" type="presParOf" srcId="{CC7F4E43-CBC1-43FC-B30F-CC1CCAFE8C70}" destId="{277EE93E-32FF-4C3B-8467-CC11E4D11A72}" srcOrd="18" destOrd="0" presId="urn:microsoft.com/office/officeart/2005/8/layout/default#1"/>
    <dgm:cxn modelId="{3B174EF6-2A32-4C63-9E75-30F7B7F33587}" type="presParOf" srcId="{CC7F4E43-CBC1-43FC-B30F-CC1CCAFE8C70}" destId="{8685CA91-6CAB-40B7-AE73-E8C5D76B20B9}" srcOrd="19" destOrd="0" presId="urn:microsoft.com/office/officeart/2005/8/layout/default#1"/>
    <dgm:cxn modelId="{48330B02-269D-4E42-8F6D-13FB8026CB58}" type="presParOf" srcId="{CC7F4E43-CBC1-43FC-B30F-CC1CCAFE8C70}" destId="{467D3682-B899-44D9-BFDC-82A03B9A9696}" srcOrd="20" destOrd="0" presId="urn:microsoft.com/office/officeart/2005/8/layout/default#1"/>
    <dgm:cxn modelId="{2FA613E1-977A-4C0E-821B-FF16F4892EB0}" type="presParOf" srcId="{CC7F4E43-CBC1-43FC-B30F-CC1CCAFE8C70}" destId="{DE6A86CB-3875-4669-B220-A4CD157042E8}" srcOrd="21" destOrd="0" presId="urn:microsoft.com/office/officeart/2005/8/layout/default#1"/>
    <dgm:cxn modelId="{9E0CAB92-402E-4765-8530-036E51107938}" type="presParOf" srcId="{CC7F4E43-CBC1-43FC-B30F-CC1CCAFE8C70}" destId="{6EE3FB01-9D2C-4CE2-9C0E-F40D2D35BC43}" srcOrd="22" destOrd="0" presId="urn:microsoft.com/office/officeart/2005/8/layout/default#1"/>
    <dgm:cxn modelId="{A54C66FA-911F-47D9-B710-CF4C17918A29}" type="presParOf" srcId="{CC7F4E43-CBC1-43FC-B30F-CC1CCAFE8C70}" destId="{10524B37-6414-4122-9C3B-A25EC91D9C8B}" srcOrd="23" destOrd="0" presId="urn:microsoft.com/office/officeart/2005/8/layout/default#1"/>
    <dgm:cxn modelId="{9FDF0B11-15C2-4AB3-B36B-20F76F112843}" type="presParOf" srcId="{CC7F4E43-CBC1-43FC-B30F-CC1CCAFE8C70}" destId="{7E554E8C-6069-4C84-9ED8-C88A59D2863C}" srcOrd="24" destOrd="0" presId="urn:microsoft.com/office/officeart/2005/8/layout/default#1"/>
    <dgm:cxn modelId="{52662E94-D107-4D6E-BD83-0765D4383889}" type="presParOf" srcId="{CC7F4E43-CBC1-43FC-B30F-CC1CCAFE8C70}" destId="{526B3B36-EA74-42EF-804E-5F48F99EBF42}" srcOrd="25" destOrd="0" presId="urn:microsoft.com/office/officeart/2005/8/layout/default#1"/>
    <dgm:cxn modelId="{5897A44D-275A-4110-82EB-A16C2D0948B5}" type="presParOf" srcId="{CC7F4E43-CBC1-43FC-B30F-CC1CCAFE8C70}" destId="{C975524A-0637-4714-858A-E026284B234F}" srcOrd="26" destOrd="0" presId="urn:microsoft.com/office/officeart/2005/8/layout/default#1"/>
    <dgm:cxn modelId="{D7BF8C6D-FCB0-41D7-A7FB-885DE7889D99}" type="presParOf" srcId="{CC7F4E43-CBC1-43FC-B30F-CC1CCAFE8C70}" destId="{CE3DA441-2169-46F8-8196-CA21508D0974}" srcOrd="27" destOrd="0" presId="urn:microsoft.com/office/officeart/2005/8/layout/default#1"/>
    <dgm:cxn modelId="{F9BDB4F9-CD83-47E9-A9A1-4081AAC51E8D}" type="presParOf" srcId="{CC7F4E43-CBC1-43FC-B30F-CC1CCAFE8C70}" destId="{5B913DC3-48DA-4A76-A502-4342F55E7835}" srcOrd="28" destOrd="0" presId="urn:microsoft.com/office/officeart/2005/8/layout/default#1"/>
    <dgm:cxn modelId="{46385C33-C3E9-4E41-B711-E566D8984D36}" type="presParOf" srcId="{CC7F4E43-CBC1-43FC-B30F-CC1CCAFE8C70}" destId="{21898900-73F7-4F3E-B5ED-1BC0DEDF7272}" srcOrd="29" destOrd="0" presId="urn:microsoft.com/office/officeart/2005/8/layout/default#1"/>
    <dgm:cxn modelId="{4AFE86AD-067B-450F-AA8E-C4874E95E547}" type="presParOf" srcId="{CC7F4E43-CBC1-43FC-B30F-CC1CCAFE8C70}" destId="{2871F748-DF7B-49CA-8846-FB8921AFA516}" srcOrd="30"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A3378FD1-400C-44B5-A4AC-7C538AF4257A}" type="doc">
      <dgm:prSet loTypeId="urn:microsoft.com/office/officeart/2009/3/layout/PieProcess" loCatId="list" qsTypeId="urn:microsoft.com/office/officeart/2005/8/quickstyle/simple4" qsCatId="simple" csTypeId="urn:microsoft.com/office/officeart/2005/8/colors/accent1_2" csCatId="accent1" phldr="1"/>
      <dgm:spPr/>
      <dgm:t>
        <a:bodyPr/>
        <a:lstStyle/>
        <a:p>
          <a:endParaRPr lang="zh-CN" altLang="en-US"/>
        </a:p>
      </dgm:t>
    </dgm:pt>
    <dgm:pt modelId="{27486852-8326-4B66-BD6B-6FF887A7EAB0}">
      <dgm:prSet phldrT="[文本]"/>
      <dgm:spPr/>
      <dgm:t>
        <a:bodyPr/>
        <a:lstStyle/>
        <a:p>
          <a:r>
            <a:rPr lang="zh-CN" altLang="en-US" smtClean="0"/>
            <a:t>数据来源</a:t>
          </a:r>
          <a:endParaRPr lang="zh-CN" altLang="en-US"/>
        </a:p>
      </dgm:t>
    </dgm:pt>
    <dgm:pt modelId="{9D6ECFDC-6A7D-4046-9BCC-1E6ACB915C92}" type="parTrans" cxnId="{36D51B3D-172E-416B-9B81-DD79344C6EB2}">
      <dgm:prSet/>
      <dgm:spPr/>
      <dgm:t>
        <a:bodyPr/>
        <a:lstStyle/>
        <a:p>
          <a:endParaRPr lang="zh-CN" altLang="en-US"/>
        </a:p>
      </dgm:t>
    </dgm:pt>
    <dgm:pt modelId="{B428BF8C-A9F6-47CD-AC30-33242447F570}" type="sibTrans" cxnId="{36D51B3D-172E-416B-9B81-DD79344C6EB2}">
      <dgm:prSet/>
      <dgm:spPr/>
      <dgm:t>
        <a:bodyPr/>
        <a:lstStyle/>
        <a:p>
          <a:endParaRPr lang="zh-CN" altLang="en-US"/>
        </a:p>
      </dgm:t>
    </dgm:pt>
    <dgm:pt modelId="{3E6C7C0B-7637-4A4E-8521-E44F9ABD1B5B}">
      <dgm:prSet phldrT="[文本]"/>
      <dgm:spPr/>
      <dgm:t>
        <a:bodyPr/>
        <a:lstStyle/>
        <a:p>
          <a:r>
            <a:rPr lang="zh-CN" altLang="en-US" smtClean="0"/>
            <a:t>新闻</a:t>
          </a:r>
          <a:endParaRPr lang="zh-CN" altLang="en-US"/>
        </a:p>
      </dgm:t>
    </dgm:pt>
    <dgm:pt modelId="{C04B6CF0-72AD-4DF0-9DBE-8A6819FC76B3}" type="parTrans" cxnId="{EDD21298-CC83-4B87-8380-25D660D84F72}">
      <dgm:prSet/>
      <dgm:spPr/>
      <dgm:t>
        <a:bodyPr/>
        <a:lstStyle/>
        <a:p>
          <a:endParaRPr lang="zh-CN" altLang="en-US"/>
        </a:p>
      </dgm:t>
    </dgm:pt>
    <dgm:pt modelId="{0E81B95F-C6BF-4383-8BFC-447B5603E80F}" type="sibTrans" cxnId="{EDD21298-CC83-4B87-8380-25D660D84F72}">
      <dgm:prSet/>
      <dgm:spPr/>
      <dgm:t>
        <a:bodyPr/>
        <a:lstStyle/>
        <a:p>
          <a:endParaRPr lang="zh-CN" altLang="en-US"/>
        </a:p>
      </dgm:t>
    </dgm:pt>
    <dgm:pt modelId="{714D8CD7-8114-4A94-B34A-BF85BA3ECE97}">
      <dgm:prSet phldrT="[文本]"/>
      <dgm:spPr/>
      <dgm:t>
        <a:bodyPr/>
        <a:lstStyle/>
        <a:p>
          <a:r>
            <a:rPr lang="zh-CN" altLang="en-US" smtClean="0"/>
            <a:t>分析主题</a:t>
          </a:r>
          <a:endParaRPr lang="zh-CN" altLang="en-US"/>
        </a:p>
      </dgm:t>
    </dgm:pt>
    <dgm:pt modelId="{536A2CAC-3296-4874-83A9-1A973AEB2D24}" type="parTrans" cxnId="{A57B9052-3156-418F-9538-65F9D552DC7B}">
      <dgm:prSet/>
      <dgm:spPr/>
      <dgm:t>
        <a:bodyPr/>
        <a:lstStyle/>
        <a:p>
          <a:endParaRPr lang="zh-CN" altLang="en-US"/>
        </a:p>
      </dgm:t>
    </dgm:pt>
    <dgm:pt modelId="{F7D0BD5F-25AC-4ED2-B28D-B956EC72FA6A}" type="sibTrans" cxnId="{A57B9052-3156-418F-9538-65F9D552DC7B}">
      <dgm:prSet/>
      <dgm:spPr/>
      <dgm:t>
        <a:bodyPr/>
        <a:lstStyle/>
        <a:p>
          <a:endParaRPr lang="zh-CN" altLang="en-US"/>
        </a:p>
      </dgm:t>
    </dgm:pt>
    <dgm:pt modelId="{D03E1609-2074-41E5-8E16-7A4B56B7D997}">
      <dgm:prSet phldrT="[文本]"/>
      <dgm:spPr/>
      <dgm:t>
        <a:bodyPr/>
        <a:lstStyle/>
        <a:p>
          <a:r>
            <a:rPr lang="zh-CN" altLang="en-US" smtClean="0"/>
            <a:t>话题热度</a:t>
          </a:r>
          <a:endParaRPr lang="zh-CN" altLang="en-US"/>
        </a:p>
      </dgm:t>
    </dgm:pt>
    <dgm:pt modelId="{4A9D5CBA-6A7E-485F-A70B-81E59F53C029}" type="parTrans" cxnId="{A9FDE30C-2C58-4F2A-949A-CDA4F399F8CE}">
      <dgm:prSet/>
      <dgm:spPr/>
      <dgm:t>
        <a:bodyPr/>
        <a:lstStyle/>
        <a:p>
          <a:endParaRPr lang="zh-CN" altLang="en-US"/>
        </a:p>
      </dgm:t>
    </dgm:pt>
    <dgm:pt modelId="{7A65CDF4-7351-4E6B-8749-1BB6934C59A6}" type="sibTrans" cxnId="{A9FDE30C-2C58-4F2A-949A-CDA4F399F8CE}">
      <dgm:prSet/>
      <dgm:spPr/>
      <dgm:t>
        <a:bodyPr/>
        <a:lstStyle/>
        <a:p>
          <a:endParaRPr lang="zh-CN" altLang="en-US"/>
        </a:p>
      </dgm:t>
    </dgm:pt>
    <dgm:pt modelId="{5369CEB9-1145-439A-9415-94974397DECF}">
      <dgm:prSet phldrT="[文本]"/>
      <dgm:spPr/>
      <dgm:t>
        <a:bodyPr/>
        <a:lstStyle/>
        <a:p>
          <a:r>
            <a:rPr lang="zh-CN" altLang="en-US" smtClean="0"/>
            <a:t>分析技术</a:t>
          </a:r>
          <a:endParaRPr lang="zh-CN" altLang="en-US"/>
        </a:p>
      </dgm:t>
    </dgm:pt>
    <dgm:pt modelId="{BE0DB377-FB07-4B4A-8DA0-8C90609077CB}" type="parTrans" cxnId="{EAC1B29E-8D6B-49F7-9172-0F54A3DE93FF}">
      <dgm:prSet/>
      <dgm:spPr/>
      <dgm:t>
        <a:bodyPr/>
        <a:lstStyle/>
        <a:p>
          <a:endParaRPr lang="zh-CN" altLang="en-US"/>
        </a:p>
      </dgm:t>
    </dgm:pt>
    <dgm:pt modelId="{9C7F24DD-8F70-4E5D-AA79-F5DF8CF0EC99}" type="sibTrans" cxnId="{EAC1B29E-8D6B-49F7-9172-0F54A3DE93FF}">
      <dgm:prSet/>
      <dgm:spPr/>
      <dgm:t>
        <a:bodyPr/>
        <a:lstStyle/>
        <a:p>
          <a:endParaRPr lang="zh-CN" altLang="en-US"/>
        </a:p>
      </dgm:t>
    </dgm:pt>
    <dgm:pt modelId="{F530C98C-B0F0-43ED-A83F-7F3F50BBB073}">
      <dgm:prSet phldrT="[文本]"/>
      <dgm:spPr/>
      <dgm:t>
        <a:bodyPr/>
        <a:lstStyle/>
        <a:p>
          <a:r>
            <a:rPr lang="zh-CN" altLang="en-US" smtClean="0"/>
            <a:t>社会网络分析</a:t>
          </a:r>
          <a:r>
            <a:rPr lang="en-US" altLang="zh-CN" smtClean="0"/>
            <a:t>SNA</a:t>
          </a:r>
          <a:endParaRPr lang="zh-CN" altLang="en-US"/>
        </a:p>
      </dgm:t>
    </dgm:pt>
    <dgm:pt modelId="{4681BB06-BF4B-45E7-A93E-35D767305CBB}" type="parTrans" cxnId="{EF6C9D3A-4EB9-45C9-B030-BFFF6EEB674C}">
      <dgm:prSet/>
      <dgm:spPr/>
      <dgm:t>
        <a:bodyPr/>
        <a:lstStyle/>
        <a:p>
          <a:endParaRPr lang="zh-CN" altLang="en-US"/>
        </a:p>
      </dgm:t>
    </dgm:pt>
    <dgm:pt modelId="{B6C2EA0C-83B8-4764-BB7C-F1BBF2C0FE80}" type="sibTrans" cxnId="{EF6C9D3A-4EB9-45C9-B030-BFFF6EEB674C}">
      <dgm:prSet/>
      <dgm:spPr/>
      <dgm:t>
        <a:bodyPr/>
        <a:lstStyle/>
        <a:p>
          <a:endParaRPr lang="zh-CN" altLang="en-US"/>
        </a:p>
      </dgm:t>
    </dgm:pt>
    <dgm:pt modelId="{EEEC32CE-434F-4264-9983-595C85817CDB}">
      <dgm:prSet phldrT="[文本]"/>
      <dgm:spPr/>
      <dgm:t>
        <a:bodyPr/>
        <a:lstStyle/>
        <a:p>
          <a:r>
            <a:rPr lang="zh-CN" altLang="en-US" smtClean="0"/>
            <a:t>研报</a:t>
          </a:r>
          <a:endParaRPr lang="zh-CN" altLang="en-US"/>
        </a:p>
      </dgm:t>
    </dgm:pt>
    <dgm:pt modelId="{FFEDAACF-2DB1-4037-80CA-FA47D6589190}" type="parTrans" cxnId="{2385B880-FE4D-4EF1-8F0B-375A1C644B9C}">
      <dgm:prSet/>
      <dgm:spPr/>
      <dgm:t>
        <a:bodyPr/>
        <a:lstStyle/>
        <a:p>
          <a:endParaRPr lang="zh-CN" altLang="en-US"/>
        </a:p>
      </dgm:t>
    </dgm:pt>
    <dgm:pt modelId="{2189484A-5C10-4A80-8E5A-171AAAA54705}" type="sibTrans" cxnId="{2385B880-FE4D-4EF1-8F0B-375A1C644B9C}">
      <dgm:prSet/>
      <dgm:spPr/>
      <dgm:t>
        <a:bodyPr/>
        <a:lstStyle/>
        <a:p>
          <a:endParaRPr lang="zh-CN" altLang="en-US"/>
        </a:p>
      </dgm:t>
    </dgm:pt>
    <dgm:pt modelId="{7DC8B366-3EEB-4201-9405-70975E1FEFB8}">
      <dgm:prSet phldrT="[文本]"/>
      <dgm:spPr/>
      <dgm:t>
        <a:bodyPr/>
        <a:lstStyle/>
        <a:p>
          <a:r>
            <a:rPr lang="zh-CN" altLang="en-US" smtClean="0"/>
            <a:t>论坛</a:t>
          </a:r>
          <a:endParaRPr lang="zh-CN" altLang="en-US"/>
        </a:p>
      </dgm:t>
    </dgm:pt>
    <dgm:pt modelId="{326C579C-462E-4E4E-AA5C-1B099FF5EB10}" type="parTrans" cxnId="{80DE4B72-1526-4C6D-90FA-131FD03AA1F3}">
      <dgm:prSet/>
      <dgm:spPr/>
      <dgm:t>
        <a:bodyPr/>
        <a:lstStyle/>
        <a:p>
          <a:endParaRPr lang="zh-CN" altLang="en-US"/>
        </a:p>
      </dgm:t>
    </dgm:pt>
    <dgm:pt modelId="{C5EB258C-12CD-4EE1-B97B-F6A23845939E}" type="sibTrans" cxnId="{80DE4B72-1526-4C6D-90FA-131FD03AA1F3}">
      <dgm:prSet/>
      <dgm:spPr/>
      <dgm:t>
        <a:bodyPr/>
        <a:lstStyle/>
        <a:p>
          <a:endParaRPr lang="zh-CN" altLang="en-US"/>
        </a:p>
      </dgm:t>
    </dgm:pt>
    <dgm:pt modelId="{54970B7D-0DFC-4803-87E4-B2A80E608B2E}">
      <dgm:prSet phldrT="[文本]"/>
      <dgm:spPr/>
      <dgm:t>
        <a:bodyPr/>
        <a:lstStyle/>
        <a:p>
          <a:r>
            <a:rPr lang="zh-CN" altLang="en-US" smtClean="0"/>
            <a:t>情绪分析</a:t>
          </a:r>
          <a:endParaRPr lang="zh-CN" altLang="en-US"/>
        </a:p>
      </dgm:t>
    </dgm:pt>
    <dgm:pt modelId="{D1473B65-7E39-4156-803A-720EF4500CB9}" type="parTrans" cxnId="{D7858275-AF5B-4E82-BFD8-B6BEC5A02DFE}">
      <dgm:prSet/>
      <dgm:spPr/>
      <dgm:t>
        <a:bodyPr/>
        <a:lstStyle/>
        <a:p>
          <a:endParaRPr lang="zh-CN" altLang="en-US"/>
        </a:p>
      </dgm:t>
    </dgm:pt>
    <dgm:pt modelId="{51931B30-0203-446D-8923-7C43013BD987}" type="sibTrans" cxnId="{D7858275-AF5B-4E82-BFD8-B6BEC5A02DFE}">
      <dgm:prSet/>
      <dgm:spPr/>
      <dgm:t>
        <a:bodyPr/>
        <a:lstStyle/>
        <a:p>
          <a:endParaRPr lang="zh-CN" altLang="en-US"/>
        </a:p>
      </dgm:t>
    </dgm:pt>
    <dgm:pt modelId="{F5DE1C5E-5275-4110-ADAC-14D0A40AD6F0}">
      <dgm:prSet phldrT="[文本]"/>
      <dgm:spPr/>
      <dgm:t>
        <a:bodyPr/>
        <a:lstStyle/>
        <a:p>
          <a:r>
            <a:rPr lang="zh-CN" altLang="en-US" smtClean="0"/>
            <a:t>舆情传播</a:t>
          </a:r>
          <a:endParaRPr lang="zh-CN" altLang="en-US"/>
        </a:p>
      </dgm:t>
    </dgm:pt>
    <dgm:pt modelId="{101A903C-120C-43F2-9E66-BFD7A4BA4A60}" type="parTrans" cxnId="{68F4093E-7DF8-4175-A195-E7D7B23850CB}">
      <dgm:prSet/>
      <dgm:spPr/>
      <dgm:t>
        <a:bodyPr/>
        <a:lstStyle/>
        <a:p>
          <a:endParaRPr lang="zh-CN" altLang="en-US"/>
        </a:p>
      </dgm:t>
    </dgm:pt>
    <dgm:pt modelId="{52BA7606-16C6-4E0F-B7CF-CE39CC3FCF09}" type="sibTrans" cxnId="{68F4093E-7DF8-4175-A195-E7D7B23850CB}">
      <dgm:prSet/>
      <dgm:spPr/>
      <dgm:t>
        <a:bodyPr/>
        <a:lstStyle/>
        <a:p>
          <a:endParaRPr lang="zh-CN" altLang="en-US"/>
        </a:p>
      </dgm:t>
    </dgm:pt>
    <dgm:pt modelId="{9C9B15B5-470E-454F-825E-12FB16AFE983}">
      <dgm:prSet phldrT="[文本]"/>
      <dgm:spPr/>
      <dgm:t>
        <a:bodyPr/>
        <a:lstStyle/>
        <a:p>
          <a:r>
            <a:rPr lang="zh-CN" altLang="en-US" smtClean="0"/>
            <a:t>自然语言处理</a:t>
          </a:r>
          <a:endParaRPr lang="zh-CN" altLang="en-US"/>
        </a:p>
      </dgm:t>
    </dgm:pt>
    <dgm:pt modelId="{E698FF4D-6FF6-45FE-82E1-2834A84275DD}" type="parTrans" cxnId="{3F7F60C9-4907-412C-A4EA-72295788AC8C}">
      <dgm:prSet/>
      <dgm:spPr/>
      <dgm:t>
        <a:bodyPr/>
        <a:lstStyle/>
        <a:p>
          <a:endParaRPr lang="zh-CN" altLang="en-US"/>
        </a:p>
      </dgm:t>
    </dgm:pt>
    <dgm:pt modelId="{85233E97-98E3-4B2B-8D27-4ADF028AB770}" type="sibTrans" cxnId="{3F7F60C9-4907-412C-A4EA-72295788AC8C}">
      <dgm:prSet/>
      <dgm:spPr/>
      <dgm:t>
        <a:bodyPr/>
        <a:lstStyle/>
        <a:p>
          <a:endParaRPr lang="zh-CN" altLang="en-US"/>
        </a:p>
      </dgm:t>
    </dgm:pt>
    <dgm:pt modelId="{7CFC3854-A3F4-42FB-8EB8-65F322DECAC1}">
      <dgm:prSet phldrT="[文本]"/>
      <dgm:spPr/>
      <dgm:t>
        <a:bodyPr/>
        <a:lstStyle/>
        <a:p>
          <a:r>
            <a:rPr lang="zh-CN" altLang="en-US" smtClean="0"/>
            <a:t>知识图谱</a:t>
          </a:r>
          <a:endParaRPr lang="zh-CN" altLang="en-US"/>
        </a:p>
      </dgm:t>
    </dgm:pt>
    <dgm:pt modelId="{46679D92-03A9-4CC8-BF6B-2EA318F50549}" type="parTrans" cxnId="{CE3D4DC0-0399-4806-876E-D7155C946BA5}">
      <dgm:prSet/>
      <dgm:spPr/>
      <dgm:t>
        <a:bodyPr/>
        <a:lstStyle/>
        <a:p>
          <a:endParaRPr lang="zh-CN" altLang="en-US"/>
        </a:p>
      </dgm:t>
    </dgm:pt>
    <dgm:pt modelId="{E27B3BC3-B672-4C80-8AD2-25B9C6B74173}" type="sibTrans" cxnId="{CE3D4DC0-0399-4806-876E-D7155C946BA5}">
      <dgm:prSet/>
      <dgm:spPr/>
      <dgm:t>
        <a:bodyPr/>
        <a:lstStyle/>
        <a:p>
          <a:endParaRPr lang="zh-CN" altLang="en-US"/>
        </a:p>
      </dgm:t>
    </dgm:pt>
    <dgm:pt modelId="{FAADB12A-AD6A-4D05-90D5-E9A010BC53EC}">
      <dgm:prSet phldrT="[文本]"/>
      <dgm:spPr/>
      <dgm:t>
        <a:bodyPr/>
        <a:lstStyle/>
        <a:p>
          <a:r>
            <a:rPr lang="zh-CN" altLang="en-US" smtClean="0"/>
            <a:t>图数据库</a:t>
          </a:r>
          <a:endParaRPr lang="zh-CN" altLang="en-US"/>
        </a:p>
      </dgm:t>
    </dgm:pt>
    <dgm:pt modelId="{20AC7027-F042-4E1F-BCF2-CEADF9A6B2D7}" type="parTrans" cxnId="{F8F30D1C-716F-4954-92B2-917B70BD1E17}">
      <dgm:prSet/>
      <dgm:spPr/>
      <dgm:t>
        <a:bodyPr/>
        <a:lstStyle/>
        <a:p>
          <a:endParaRPr lang="zh-CN" altLang="en-US"/>
        </a:p>
      </dgm:t>
    </dgm:pt>
    <dgm:pt modelId="{1A3351D9-D45D-4F54-97C7-FF668A839735}" type="sibTrans" cxnId="{F8F30D1C-716F-4954-92B2-917B70BD1E17}">
      <dgm:prSet/>
      <dgm:spPr/>
      <dgm:t>
        <a:bodyPr/>
        <a:lstStyle/>
        <a:p>
          <a:endParaRPr lang="zh-CN" altLang="en-US"/>
        </a:p>
      </dgm:t>
    </dgm:pt>
    <dgm:pt modelId="{D1D8FD0B-7C39-41C3-AEB8-8F10B12A8F2B}">
      <dgm:prSet phldrT="[文本]"/>
      <dgm:spPr/>
      <dgm:t>
        <a:bodyPr/>
        <a:lstStyle/>
        <a:p>
          <a:r>
            <a:rPr lang="zh-CN" altLang="en-US" smtClean="0"/>
            <a:t>微博</a:t>
          </a:r>
          <a:endParaRPr lang="zh-CN" altLang="en-US"/>
        </a:p>
      </dgm:t>
    </dgm:pt>
    <dgm:pt modelId="{604DE401-F720-459C-ACD9-E223D086724F}" type="parTrans" cxnId="{5AB4C356-C9C7-43F3-BE91-820E00B78F80}">
      <dgm:prSet/>
      <dgm:spPr/>
      <dgm:t>
        <a:bodyPr/>
        <a:lstStyle/>
        <a:p>
          <a:endParaRPr lang="zh-CN" altLang="en-US"/>
        </a:p>
      </dgm:t>
    </dgm:pt>
    <dgm:pt modelId="{E7C384F6-5CAD-4284-BF1B-BD002EF2F30B}" type="sibTrans" cxnId="{5AB4C356-C9C7-43F3-BE91-820E00B78F80}">
      <dgm:prSet/>
      <dgm:spPr/>
      <dgm:t>
        <a:bodyPr/>
        <a:lstStyle/>
        <a:p>
          <a:endParaRPr lang="zh-CN" altLang="en-US"/>
        </a:p>
      </dgm:t>
    </dgm:pt>
    <dgm:pt modelId="{8A1039B0-7E54-4305-B4F1-DCBC67232CE5}" type="pres">
      <dgm:prSet presAssocID="{A3378FD1-400C-44B5-A4AC-7C538AF4257A}" presName="Name0" presStyleCnt="0">
        <dgm:presLayoutVars>
          <dgm:chMax val="7"/>
          <dgm:chPref val="7"/>
          <dgm:dir/>
          <dgm:animOne val="branch"/>
          <dgm:animLvl val="lvl"/>
        </dgm:presLayoutVars>
      </dgm:prSet>
      <dgm:spPr/>
      <dgm:t>
        <a:bodyPr/>
        <a:lstStyle/>
        <a:p>
          <a:endParaRPr lang="zh-CN" altLang="en-US"/>
        </a:p>
      </dgm:t>
    </dgm:pt>
    <dgm:pt modelId="{C75AAB0B-EC7C-4599-BEBC-8790105B2919}" type="pres">
      <dgm:prSet presAssocID="{27486852-8326-4B66-BD6B-6FF887A7EAB0}" presName="ParentComposite" presStyleCnt="0"/>
      <dgm:spPr/>
      <dgm:t>
        <a:bodyPr/>
        <a:lstStyle/>
        <a:p>
          <a:endParaRPr lang="zh-CN" altLang="en-US"/>
        </a:p>
      </dgm:t>
    </dgm:pt>
    <dgm:pt modelId="{545D6F20-9920-415F-B27C-6CD725334CB0}" type="pres">
      <dgm:prSet presAssocID="{27486852-8326-4B66-BD6B-6FF887A7EAB0}" presName="Chord" presStyleLbl="bgShp" presStyleIdx="0" presStyleCnt="3"/>
      <dgm:spPr/>
      <dgm:t>
        <a:bodyPr/>
        <a:lstStyle/>
        <a:p>
          <a:endParaRPr lang="zh-CN" altLang="en-US"/>
        </a:p>
      </dgm:t>
    </dgm:pt>
    <dgm:pt modelId="{BE1FA263-334C-42CF-9D5B-20D0B78EB726}" type="pres">
      <dgm:prSet presAssocID="{27486852-8326-4B66-BD6B-6FF887A7EAB0}" presName="Pie" presStyleLbl="alignNode1" presStyleIdx="0" presStyleCnt="3"/>
      <dgm:spPr/>
      <dgm:t>
        <a:bodyPr/>
        <a:lstStyle/>
        <a:p>
          <a:endParaRPr lang="zh-CN" altLang="en-US"/>
        </a:p>
      </dgm:t>
    </dgm:pt>
    <dgm:pt modelId="{80BF44BF-0B86-4216-A00F-E869BE036838}" type="pres">
      <dgm:prSet presAssocID="{27486852-8326-4B66-BD6B-6FF887A7EAB0}" presName="Parent" presStyleLbl="revTx" presStyleIdx="0" presStyleCnt="6">
        <dgm:presLayoutVars>
          <dgm:chMax val="1"/>
          <dgm:chPref val="1"/>
          <dgm:bulletEnabled val="1"/>
        </dgm:presLayoutVars>
      </dgm:prSet>
      <dgm:spPr/>
      <dgm:t>
        <a:bodyPr/>
        <a:lstStyle/>
        <a:p>
          <a:endParaRPr lang="zh-CN" altLang="en-US"/>
        </a:p>
      </dgm:t>
    </dgm:pt>
    <dgm:pt modelId="{8DB2E10C-3D67-4904-AF24-F55ACAE8F1CA}" type="pres">
      <dgm:prSet presAssocID="{0E81B95F-C6BF-4383-8BFC-447B5603E80F}" presName="negSibTrans" presStyleCnt="0"/>
      <dgm:spPr/>
      <dgm:t>
        <a:bodyPr/>
        <a:lstStyle/>
        <a:p>
          <a:endParaRPr lang="zh-CN" altLang="en-US"/>
        </a:p>
      </dgm:t>
    </dgm:pt>
    <dgm:pt modelId="{49B36717-E8C1-4DC1-B6E9-7D54BB057CFB}" type="pres">
      <dgm:prSet presAssocID="{27486852-8326-4B66-BD6B-6FF887A7EAB0}" presName="composite" presStyleCnt="0"/>
      <dgm:spPr/>
      <dgm:t>
        <a:bodyPr/>
        <a:lstStyle/>
        <a:p>
          <a:endParaRPr lang="zh-CN" altLang="en-US"/>
        </a:p>
      </dgm:t>
    </dgm:pt>
    <dgm:pt modelId="{3053BCF1-DA28-4556-B6AF-5B28EDC0EAB7}" type="pres">
      <dgm:prSet presAssocID="{27486852-8326-4B66-BD6B-6FF887A7EAB0}" presName="Child" presStyleLbl="revTx" presStyleIdx="1" presStyleCnt="6">
        <dgm:presLayoutVars>
          <dgm:chMax val="0"/>
          <dgm:chPref val="0"/>
          <dgm:bulletEnabled val="1"/>
        </dgm:presLayoutVars>
      </dgm:prSet>
      <dgm:spPr/>
      <dgm:t>
        <a:bodyPr/>
        <a:lstStyle/>
        <a:p>
          <a:endParaRPr lang="zh-CN" altLang="en-US"/>
        </a:p>
      </dgm:t>
    </dgm:pt>
    <dgm:pt modelId="{C66E54AD-42C5-4F55-8277-492A0C32D478}" type="pres">
      <dgm:prSet presAssocID="{B428BF8C-A9F6-47CD-AC30-33242447F570}" presName="sibTrans" presStyleCnt="0"/>
      <dgm:spPr/>
      <dgm:t>
        <a:bodyPr/>
        <a:lstStyle/>
        <a:p>
          <a:endParaRPr lang="zh-CN" altLang="en-US"/>
        </a:p>
      </dgm:t>
    </dgm:pt>
    <dgm:pt modelId="{C6B6577F-9D80-43F6-AE56-D0969010E4CF}" type="pres">
      <dgm:prSet presAssocID="{714D8CD7-8114-4A94-B34A-BF85BA3ECE97}" presName="ParentComposite" presStyleCnt="0"/>
      <dgm:spPr/>
      <dgm:t>
        <a:bodyPr/>
        <a:lstStyle/>
        <a:p>
          <a:endParaRPr lang="zh-CN" altLang="en-US"/>
        </a:p>
      </dgm:t>
    </dgm:pt>
    <dgm:pt modelId="{716907A0-CE60-4917-B7B1-8929763777BE}" type="pres">
      <dgm:prSet presAssocID="{714D8CD7-8114-4A94-B34A-BF85BA3ECE97}" presName="Chord" presStyleLbl="bgShp" presStyleIdx="1" presStyleCnt="3"/>
      <dgm:spPr/>
      <dgm:t>
        <a:bodyPr/>
        <a:lstStyle/>
        <a:p>
          <a:endParaRPr lang="zh-CN" altLang="en-US"/>
        </a:p>
      </dgm:t>
    </dgm:pt>
    <dgm:pt modelId="{443B064D-3B28-451D-89C9-8CA4E98BC612}" type="pres">
      <dgm:prSet presAssocID="{714D8CD7-8114-4A94-B34A-BF85BA3ECE97}" presName="Pie" presStyleLbl="alignNode1" presStyleIdx="1" presStyleCnt="3"/>
      <dgm:spPr/>
      <dgm:t>
        <a:bodyPr/>
        <a:lstStyle/>
        <a:p>
          <a:endParaRPr lang="zh-CN" altLang="en-US"/>
        </a:p>
      </dgm:t>
    </dgm:pt>
    <dgm:pt modelId="{0AD891CE-C3F3-47EB-90C4-51B0EC5F4DF1}" type="pres">
      <dgm:prSet presAssocID="{714D8CD7-8114-4A94-B34A-BF85BA3ECE97}" presName="Parent" presStyleLbl="revTx" presStyleIdx="2" presStyleCnt="6">
        <dgm:presLayoutVars>
          <dgm:chMax val="1"/>
          <dgm:chPref val="1"/>
          <dgm:bulletEnabled val="1"/>
        </dgm:presLayoutVars>
      </dgm:prSet>
      <dgm:spPr/>
      <dgm:t>
        <a:bodyPr/>
        <a:lstStyle/>
        <a:p>
          <a:endParaRPr lang="zh-CN" altLang="en-US"/>
        </a:p>
      </dgm:t>
    </dgm:pt>
    <dgm:pt modelId="{C37216B8-C325-465E-9F8B-84FA6FE533AB}" type="pres">
      <dgm:prSet presAssocID="{7A65CDF4-7351-4E6B-8749-1BB6934C59A6}" presName="negSibTrans" presStyleCnt="0"/>
      <dgm:spPr/>
      <dgm:t>
        <a:bodyPr/>
        <a:lstStyle/>
        <a:p>
          <a:endParaRPr lang="zh-CN" altLang="en-US"/>
        </a:p>
      </dgm:t>
    </dgm:pt>
    <dgm:pt modelId="{DC903241-2345-4BED-B738-27DE4F2290DD}" type="pres">
      <dgm:prSet presAssocID="{714D8CD7-8114-4A94-B34A-BF85BA3ECE97}" presName="composite" presStyleCnt="0"/>
      <dgm:spPr/>
      <dgm:t>
        <a:bodyPr/>
        <a:lstStyle/>
        <a:p>
          <a:endParaRPr lang="zh-CN" altLang="en-US"/>
        </a:p>
      </dgm:t>
    </dgm:pt>
    <dgm:pt modelId="{3AAA6CC1-3137-409F-99F8-0C914D1DD787}" type="pres">
      <dgm:prSet presAssocID="{714D8CD7-8114-4A94-B34A-BF85BA3ECE97}" presName="Child" presStyleLbl="revTx" presStyleIdx="3" presStyleCnt="6">
        <dgm:presLayoutVars>
          <dgm:chMax val="0"/>
          <dgm:chPref val="0"/>
          <dgm:bulletEnabled val="1"/>
        </dgm:presLayoutVars>
      </dgm:prSet>
      <dgm:spPr/>
      <dgm:t>
        <a:bodyPr/>
        <a:lstStyle/>
        <a:p>
          <a:endParaRPr lang="zh-CN" altLang="en-US"/>
        </a:p>
      </dgm:t>
    </dgm:pt>
    <dgm:pt modelId="{D511BA48-32A8-4429-8148-4D686F4C12A5}" type="pres">
      <dgm:prSet presAssocID="{F7D0BD5F-25AC-4ED2-B28D-B956EC72FA6A}" presName="sibTrans" presStyleCnt="0"/>
      <dgm:spPr/>
      <dgm:t>
        <a:bodyPr/>
        <a:lstStyle/>
        <a:p>
          <a:endParaRPr lang="zh-CN" altLang="en-US"/>
        </a:p>
      </dgm:t>
    </dgm:pt>
    <dgm:pt modelId="{6C59F477-56B1-4AE5-A8C9-92CC06426846}" type="pres">
      <dgm:prSet presAssocID="{5369CEB9-1145-439A-9415-94974397DECF}" presName="ParentComposite" presStyleCnt="0"/>
      <dgm:spPr/>
      <dgm:t>
        <a:bodyPr/>
        <a:lstStyle/>
        <a:p>
          <a:endParaRPr lang="zh-CN" altLang="en-US"/>
        </a:p>
      </dgm:t>
    </dgm:pt>
    <dgm:pt modelId="{53A9A04E-C3DF-415C-B282-B8A7089D73FA}" type="pres">
      <dgm:prSet presAssocID="{5369CEB9-1145-439A-9415-94974397DECF}" presName="Chord" presStyleLbl="bgShp" presStyleIdx="2" presStyleCnt="3"/>
      <dgm:spPr/>
      <dgm:t>
        <a:bodyPr/>
        <a:lstStyle/>
        <a:p>
          <a:endParaRPr lang="zh-CN" altLang="en-US"/>
        </a:p>
      </dgm:t>
    </dgm:pt>
    <dgm:pt modelId="{29C0BE6B-D7C8-4779-89B7-4FA479D9E0F4}" type="pres">
      <dgm:prSet presAssocID="{5369CEB9-1145-439A-9415-94974397DECF}" presName="Pie" presStyleLbl="alignNode1" presStyleIdx="2" presStyleCnt="3"/>
      <dgm:spPr/>
      <dgm:t>
        <a:bodyPr/>
        <a:lstStyle/>
        <a:p>
          <a:endParaRPr lang="zh-CN" altLang="en-US"/>
        </a:p>
      </dgm:t>
    </dgm:pt>
    <dgm:pt modelId="{AFB0FFCE-147F-4C4D-9BC7-2E508021570A}" type="pres">
      <dgm:prSet presAssocID="{5369CEB9-1145-439A-9415-94974397DECF}" presName="Parent" presStyleLbl="revTx" presStyleIdx="4" presStyleCnt="6">
        <dgm:presLayoutVars>
          <dgm:chMax val="1"/>
          <dgm:chPref val="1"/>
          <dgm:bulletEnabled val="1"/>
        </dgm:presLayoutVars>
      </dgm:prSet>
      <dgm:spPr/>
      <dgm:t>
        <a:bodyPr/>
        <a:lstStyle/>
        <a:p>
          <a:endParaRPr lang="zh-CN" altLang="en-US"/>
        </a:p>
      </dgm:t>
    </dgm:pt>
    <dgm:pt modelId="{F923CFE2-D964-41E4-8B3E-B6CBD30F9A37}" type="pres">
      <dgm:prSet presAssocID="{B6C2EA0C-83B8-4764-BB7C-F1BBF2C0FE80}" presName="negSibTrans" presStyleCnt="0"/>
      <dgm:spPr/>
      <dgm:t>
        <a:bodyPr/>
        <a:lstStyle/>
        <a:p>
          <a:endParaRPr lang="zh-CN" altLang="en-US"/>
        </a:p>
      </dgm:t>
    </dgm:pt>
    <dgm:pt modelId="{A96B8909-722A-4897-84C3-4F30F80C9040}" type="pres">
      <dgm:prSet presAssocID="{5369CEB9-1145-439A-9415-94974397DECF}" presName="composite" presStyleCnt="0"/>
      <dgm:spPr/>
      <dgm:t>
        <a:bodyPr/>
        <a:lstStyle/>
        <a:p>
          <a:endParaRPr lang="zh-CN" altLang="en-US"/>
        </a:p>
      </dgm:t>
    </dgm:pt>
    <dgm:pt modelId="{E80F0BF0-F8E6-4130-9CDD-CE8216EF5FE9}" type="pres">
      <dgm:prSet presAssocID="{5369CEB9-1145-439A-9415-94974397DECF}" presName="Child" presStyleLbl="revTx" presStyleIdx="5" presStyleCnt="6" custScaleX="150184">
        <dgm:presLayoutVars>
          <dgm:chMax val="0"/>
          <dgm:chPref val="0"/>
          <dgm:bulletEnabled val="1"/>
        </dgm:presLayoutVars>
      </dgm:prSet>
      <dgm:spPr/>
      <dgm:t>
        <a:bodyPr/>
        <a:lstStyle/>
        <a:p>
          <a:endParaRPr lang="zh-CN" altLang="en-US"/>
        </a:p>
      </dgm:t>
    </dgm:pt>
  </dgm:ptLst>
  <dgm:cxnLst>
    <dgm:cxn modelId="{DB3F790D-A90A-4594-8038-549BCEB37FDF}" type="presOf" srcId="{54970B7D-0DFC-4803-87E4-B2A80E608B2E}" destId="{3AAA6CC1-3137-409F-99F8-0C914D1DD787}" srcOrd="0" destOrd="1" presId="urn:microsoft.com/office/officeart/2009/3/layout/PieProcess"/>
    <dgm:cxn modelId="{C8F641CF-8E58-40E9-84BA-611A5CF9429E}" type="presOf" srcId="{FAADB12A-AD6A-4D05-90D5-E9A010BC53EC}" destId="{E80F0BF0-F8E6-4130-9CDD-CE8216EF5FE9}" srcOrd="0" destOrd="3" presId="urn:microsoft.com/office/officeart/2009/3/layout/PieProcess"/>
    <dgm:cxn modelId="{F8F30D1C-716F-4954-92B2-917B70BD1E17}" srcId="{5369CEB9-1145-439A-9415-94974397DECF}" destId="{FAADB12A-AD6A-4D05-90D5-E9A010BC53EC}" srcOrd="3" destOrd="0" parTransId="{20AC7027-F042-4E1F-BCF2-CEADF9A6B2D7}" sibTransId="{1A3351D9-D45D-4F54-97C7-FF668A839735}"/>
    <dgm:cxn modelId="{CE3D4DC0-0399-4806-876E-D7155C946BA5}" srcId="{5369CEB9-1145-439A-9415-94974397DECF}" destId="{7CFC3854-A3F4-42FB-8EB8-65F322DECAC1}" srcOrd="2" destOrd="0" parTransId="{46679D92-03A9-4CC8-BF6B-2EA318F50549}" sibTransId="{E27B3BC3-B672-4C80-8AD2-25B9C6B74173}"/>
    <dgm:cxn modelId="{F56CC7D8-B73F-456E-A87E-B9F08903112A}" type="presOf" srcId="{9C9B15B5-470E-454F-825E-12FB16AFE983}" destId="{E80F0BF0-F8E6-4130-9CDD-CE8216EF5FE9}" srcOrd="0" destOrd="1" presId="urn:microsoft.com/office/officeart/2009/3/layout/PieProcess"/>
    <dgm:cxn modelId="{42F7879A-644C-45C0-8FF3-862A753C6F2A}" type="presOf" srcId="{A3378FD1-400C-44B5-A4AC-7C538AF4257A}" destId="{8A1039B0-7E54-4305-B4F1-DCBC67232CE5}" srcOrd="0" destOrd="0" presId="urn:microsoft.com/office/officeart/2009/3/layout/PieProcess"/>
    <dgm:cxn modelId="{36D51B3D-172E-416B-9B81-DD79344C6EB2}" srcId="{A3378FD1-400C-44B5-A4AC-7C538AF4257A}" destId="{27486852-8326-4B66-BD6B-6FF887A7EAB0}" srcOrd="0" destOrd="0" parTransId="{9D6ECFDC-6A7D-4046-9BCC-1E6ACB915C92}" sibTransId="{B428BF8C-A9F6-47CD-AC30-33242447F570}"/>
    <dgm:cxn modelId="{CEEB4C07-A115-485E-8AEF-155D7E9FFDB1}" type="presOf" srcId="{D1D8FD0B-7C39-41C3-AEB8-8F10B12A8F2B}" destId="{3053BCF1-DA28-4556-B6AF-5B28EDC0EAB7}" srcOrd="0" destOrd="3" presId="urn:microsoft.com/office/officeart/2009/3/layout/PieProcess"/>
    <dgm:cxn modelId="{EAC1B29E-8D6B-49F7-9172-0F54A3DE93FF}" srcId="{A3378FD1-400C-44B5-A4AC-7C538AF4257A}" destId="{5369CEB9-1145-439A-9415-94974397DECF}" srcOrd="2" destOrd="0" parTransId="{BE0DB377-FB07-4B4A-8DA0-8C90609077CB}" sibTransId="{9C7F24DD-8F70-4E5D-AA79-F5DF8CF0EC99}"/>
    <dgm:cxn modelId="{A57B9052-3156-418F-9538-65F9D552DC7B}" srcId="{A3378FD1-400C-44B5-A4AC-7C538AF4257A}" destId="{714D8CD7-8114-4A94-B34A-BF85BA3ECE97}" srcOrd="1" destOrd="0" parTransId="{536A2CAC-3296-4874-83A9-1A973AEB2D24}" sibTransId="{F7D0BD5F-25AC-4ED2-B28D-B956EC72FA6A}"/>
    <dgm:cxn modelId="{A9FDE30C-2C58-4F2A-949A-CDA4F399F8CE}" srcId="{714D8CD7-8114-4A94-B34A-BF85BA3ECE97}" destId="{D03E1609-2074-41E5-8E16-7A4B56B7D997}" srcOrd="0" destOrd="0" parTransId="{4A9D5CBA-6A7E-485F-A70B-81E59F53C029}" sibTransId="{7A65CDF4-7351-4E6B-8749-1BB6934C59A6}"/>
    <dgm:cxn modelId="{5AB4C356-C9C7-43F3-BE91-820E00B78F80}" srcId="{27486852-8326-4B66-BD6B-6FF887A7EAB0}" destId="{D1D8FD0B-7C39-41C3-AEB8-8F10B12A8F2B}" srcOrd="3" destOrd="0" parTransId="{604DE401-F720-459C-ACD9-E223D086724F}" sibTransId="{E7C384F6-5CAD-4284-BF1B-BD002EF2F30B}"/>
    <dgm:cxn modelId="{2385B880-FE4D-4EF1-8F0B-375A1C644B9C}" srcId="{27486852-8326-4B66-BD6B-6FF887A7EAB0}" destId="{EEEC32CE-434F-4264-9983-595C85817CDB}" srcOrd="1" destOrd="0" parTransId="{FFEDAACF-2DB1-4037-80CA-FA47D6589190}" sibTransId="{2189484A-5C10-4A80-8E5A-171AAAA54705}"/>
    <dgm:cxn modelId="{EDD21298-CC83-4B87-8380-25D660D84F72}" srcId="{27486852-8326-4B66-BD6B-6FF887A7EAB0}" destId="{3E6C7C0B-7637-4A4E-8521-E44F9ABD1B5B}" srcOrd="0" destOrd="0" parTransId="{C04B6CF0-72AD-4DF0-9DBE-8A6819FC76B3}" sibTransId="{0E81B95F-C6BF-4383-8BFC-447B5603E80F}"/>
    <dgm:cxn modelId="{A772EEDF-2909-40AC-9118-6B4004C0CB92}" type="presOf" srcId="{27486852-8326-4B66-BD6B-6FF887A7EAB0}" destId="{80BF44BF-0B86-4216-A00F-E869BE036838}" srcOrd="0" destOrd="0" presId="urn:microsoft.com/office/officeart/2009/3/layout/PieProcess"/>
    <dgm:cxn modelId="{0C6FE1C4-277C-480F-BC6C-FFAA15AD890C}" type="presOf" srcId="{EEEC32CE-434F-4264-9983-595C85817CDB}" destId="{3053BCF1-DA28-4556-B6AF-5B28EDC0EAB7}" srcOrd="0" destOrd="1" presId="urn:microsoft.com/office/officeart/2009/3/layout/PieProcess"/>
    <dgm:cxn modelId="{35553AFE-99A2-4702-A524-5C86CBE634BE}" type="presOf" srcId="{D03E1609-2074-41E5-8E16-7A4B56B7D997}" destId="{3AAA6CC1-3137-409F-99F8-0C914D1DD787}" srcOrd="0" destOrd="0" presId="urn:microsoft.com/office/officeart/2009/3/layout/PieProcess"/>
    <dgm:cxn modelId="{68F4093E-7DF8-4175-A195-E7D7B23850CB}" srcId="{714D8CD7-8114-4A94-B34A-BF85BA3ECE97}" destId="{F5DE1C5E-5275-4110-ADAC-14D0A40AD6F0}" srcOrd="2" destOrd="0" parTransId="{101A903C-120C-43F2-9E66-BFD7A4BA4A60}" sibTransId="{52BA7606-16C6-4E0F-B7CF-CE39CC3FCF09}"/>
    <dgm:cxn modelId="{D7858275-AF5B-4E82-BFD8-B6BEC5A02DFE}" srcId="{714D8CD7-8114-4A94-B34A-BF85BA3ECE97}" destId="{54970B7D-0DFC-4803-87E4-B2A80E608B2E}" srcOrd="1" destOrd="0" parTransId="{D1473B65-7E39-4156-803A-720EF4500CB9}" sibTransId="{51931B30-0203-446D-8923-7C43013BD987}"/>
    <dgm:cxn modelId="{EFC9E174-AEF2-4DF0-B246-2C7B9A370C6C}" type="presOf" srcId="{5369CEB9-1145-439A-9415-94974397DECF}" destId="{AFB0FFCE-147F-4C4D-9BC7-2E508021570A}" srcOrd="0" destOrd="0" presId="urn:microsoft.com/office/officeart/2009/3/layout/PieProcess"/>
    <dgm:cxn modelId="{64C13E9F-CA07-490F-98BA-D6FDD8EEAE89}" type="presOf" srcId="{714D8CD7-8114-4A94-B34A-BF85BA3ECE97}" destId="{0AD891CE-C3F3-47EB-90C4-51B0EC5F4DF1}" srcOrd="0" destOrd="0" presId="urn:microsoft.com/office/officeart/2009/3/layout/PieProcess"/>
    <dgm:cxn modelId="{14C39A3B-07CF-4254-9A38-C16DE546C1CE}" type="presOf" srcId="{7CFC3854-A3F4-42FB-8EB8-65F322DECAC1}" destId="{E80F0BF0-F8E6-4130-9CDD-CE8216EF5FE9}" srcOrd="0" destOrd="2" presId="urn:microsoft.com/office/officeart/2009/3/layout/PieProcess"/>
    <dgm:cxn modelId="{5EAD16E9-2245-4889-92D4-1581CA02DAF8}" type="presOf" srcId="{3E6C7C0B-7637-4A4E-8521-E44F9ABD1B5B}" destId="{3053BCF1-DA28-4556-B6AF-5B28EDC0EAB7}" srcOrd="0" destOrd="0" presId="urn:microsoft.com/office/officeart/2009/3/layout/PieProcess"/>
    <dgm:cxn modelId="{EF6C9D3A-4EB9-45C9-B030-BFFF6EEB674C}" srcId="{5369CEB9-1145-439A-9415-94974397DECF}" destId="{F530C98C-B0F0-43ED-A83F-7F3F50BBB073}" srcOrd="0" destOrd="0" parTransId="{4681BB06-BF4B-45E7-A93E-35D767305CBB}" sibTransId="{B6C2EA0C-83B8-4764-BB7C-F1BBF2C0FE80}"/>
    <dgm:cxn modelId="{80BE6547-4F89-4592-BA69-8D4994F444E3}" type="presOf" srcId="{F530C98C-B0F0-43ED-A83F-7F3F50BBB073}" destId="{E80F0BF0-F8E6-4130-9CDD-CE8216EF5FE9}" srcOrd="0" destOrd="0" presId="urn:microsoft.com/office/officeart/2009/3/layout/PieProcess"/>
    <dgm:cxn modelId="{5AF018B7-762B-456D-A1AD-943D91FD0335}" type="presOf" srcId="{F5DE1C5E-5275-4110-ADAC-14D0A40AD6F0}" destId="{3AAA6CC1-3137-409F-99F8-0C914D1DD787}" srcOrd="0" destOrd="2" presId="urn:microsoft.com/office/officeart/2009/3/layout/PieProcess"/>
    <dgm:cxn modelId="{3F7F60C9-4907-412C-A4EA-72295788AC8C}" srcId="{5369CEB9-1145-439A-9415-94974397DECF}" destId="{9C9B15B5-470E-454F-825E-12FB16AFE983}" srcOrd="1" destOrd="0" parTransId="{E698FF4D-6FF6-45FE-82E1-2834A84275DD}" sibTransId="{85233E97-98E3-4B2B-8D27-4ADF028AB770}"/>
    <dgm:cxn modelId="{3D6D97D7-5FDC-4E23-8AEC-0D8FDE27FFE5}" type="presOf" srcId="{7DC8B366-3EEB-4201-9405-70975E1FEFB8}" destId="{3053BCF1-DA28-4556-B6AF-5B28EDC0EAB7}" srcOrd="0" destOrd="2" presId="urn:microsoft.com/office/officeart/2009/3/layout/PieProcess"/>
    <dgm:cxn modelId="{80DE4B72-1526-4C6D-90FA-131FD03AA1F3}" srcId="{27486852-8326-4B66-BD6B-6FF887A7EAB0}" destId="{7DC8B366-3EEB-4201-9405-70975E1FEFB8}" srcOrd="2" destOrd="0" parTransId="{326C579C-462E-4E4E-AA5C-1B099FF5EB10}" sibTransId="{C5EB258C-12CD-4EE1-B97B-F6A23845939E}"/>
    <dgm:cxn modelId="{11493122-22CD-454F-B1A4-40CF688736EF}" type="presParOf" srcId="{8A1039B0-7E54-4305-B4F1-DCBC67232CE5}" destId="{C75AAB0B-EC7C-4599-BEBC-8790105B2919}" srcOrd="0" destOrd="0" presId="urn:microsoft.com/office/officeart/2009/3/layout/PieProcess"/>
    <dgm:cxn modelId="{1C3F6B58-E228-47AF-BBC7-9E0B84166252}" type="presParOf" srcId="{C75AAB0B-EC7C-4599-BEBC-8790105B2919}" destId="{545D6F20-9920-415F-B27C-6CD725334CB0}" srcOrd="0" destOrd="0" presId="urn:microsoft.com/office/officeart/2009/3/layout/PieProcess"/>
    <dgm:cxn modelId="{17982431-0096-4659-AF95-514CC7BD49C9}" type="presParOf" srcId="{C75AAB0B-EC7C-4599-BEBC-8790105B2919}" destId="{BE1FA263-334C-42CF-9D5B-20D0B78EB726}" srcOrd="1" destOrd="0" presId="urn:microsoft.com/office/officeart/2009/3/layout/PieProcess"/>
    <dgm:cxn modelId="{80B5DD4D-1D01-4D6E-8863-B61E00D015DB}" type="presParOf" srcId="{C75AAB0B-EC7C-4599-BEBC-8790105B2919}" destId="{80BF44BF-0B86-4216-A00F-E869BE036838}" srcOrd="2" destOrd="0" presId="urn:microsoft.com/office/officeart/2009/3/layout/PieProcess"/>
    <dgm:cxn modelId="{D6DB67C7-56D0-4241-8E3C-02844B395E11}" type="presParOf" srcId="{8A1039B0-7E54-4305-B4F1-DCBC67232CE5}" destId="{8DB2E10C-3D67-4904-AF24-F55ACAE8F1CA}" srcOrd="1" destOrd="0" presId="urn:microsoft.com/office/officeart/2009/3/layout/PieProcess"/>
    <dgm:cxn modelId="{23A010B6-08EE-47B7-94CA-850AFE3B829D}" type="presParOf" srcId="{8A1039B0-7E54-4305-B4F1-DCBC67232CE5}" destId="{49B36717-E8C1-4DC1-B6E9-7D54BB057CFB}" srcOrd="2" destOrd="0" presId="urn:microsoft.com/office/officeart/2009/3/layout/PieProcess"/>
    <dgm:cxn modelId="{86BF553D-74BD-491B-AC0D-38202B033162}" type="presParOf" srcId="{49B36717-E8C1-4DC1-B6E9-7D54BB057CFB}" destId="{3053BCF1-DA28-4556-B6AF-5B28EDC0EAB7}" srcOrd="0" destOrd="0" presId="urn:microsoft.com/office/officeart/2009/3/layout/PieProcess"/>
    <dgm:cxn modelId="{6F126440-60F0-4890-99BB-508A70507D94}" type="presParOf" srcId="{8A1039B0-7E54-4305-B4F1-DCBC67232CE5}" destId="{C66E54AD-42C5-4F55-8277-492A0C32D478}" srcOrd="3" destOrd="0" presId="urn:microsoft.com/office/officeart/2009/3/layout/PieProcess"/>
    <dgm:cxn modelId="{D3FFA13F-5D04-45BD-9CB5-DB5E82452EE7}" type="presParOf" srcId="{8A1039B0-7E54-4305-B4F1-DCBC67232CE5}" destId="{C6B6577F-9D80-43F6-AE56-D0969010E4CF}" srcOrd="4" destOrd="0" presId="urn:microsoft.com/office/officeart/2009/3/layout/PieProcess"/>
    <dgm:cxn modelId="{A9E79BB7-2AD2-40C3-A262-0801A664CA9E}" type="presParOf" srcId="{C6B6577F-9D80-43F6-AE56-D0969010E4CF}" destId="{716907A0-CE60-4917-B7B1-8929763777BE}" srcOrd="0" destOrd="0" presId="urn:microsoft.com/office/officeart/2009/3/layout/PieProcess"/>
    <dgm:cxn modelId="{0EDD920D-7D97-4B4F-AB48-D791D0AECD4C}" type="presParOf" srcId="{C6B6577F-9D80-43F6-AE56-D0969010E4CF}" destId="{443B064D-3B28-451D-89C9-8CA4E98BC612}" srcOrd="1" destOrd="0" presId="urn:microsoft.com/office/officeart/2009/3/layout/PieProcess"/>
    <dgm:cxn modelId="{317A86C6-573A-494D-AED8-445F965F37FD}" type="presParOf" srcId="{C6B6577F-9D80-43F6-AE56-D0969010E4CF}" destId="{0AD891CE-C3F3-47EB-90C4-51B0EC5F4DF1}" srcOrd="2" destOrd="0" presId="urn:microsoft.com/office/officeart/2009/3/layout/PieProcess"/>
    <dgm:cxn modelId="{22C95E88-642D-4E3E-A9E9-F4F7676F25B6}" type="presParOf" srcId="{8A1039B0-7E54-4305-B4F1-DCBC67232CE5}" destId="{C37216B8-C325-465E-9F8B-84FA6FE533AB}" srcOrd="5" destOrd="0" presId="urn:microsoft.com/office/officeart/2009/3/layout/PieProcess"/>
    <dgm:cxn modelId="{8C37CD40-09FF-4761-A661-CD85E6B7BECF}" type="presParOf" srcId="{8A1039B0-7E54-4305-B4F1-DCBC67232CE5}" destId="{DC903241-2345-4BED-B738-27DE4F2290DD}" srcOrd="6" destOrd="0" presId="urn:microsoft.com/office/officeart/2009/3/layout/PieProcess"/>
    <dgm:cxn modelId="{D5168FBA-24C7-4C8C-81AB-C5EA5CE35F13}" type="presParOf" srcId="{DC903241-2345-4BED-B738-27DE4F2290DD}" destId="{3AAA6CC1-3137-409F-99F8-0C914D1DD787}" srcOrd="0" destOrd="0" presId="urn:microsoft.com/office/officeart/2009/3/layout/PieProcess"/>
    <dgm:cxn modelId="{E912A4B0-A9DE-4E90-82CC-8DAF710416BE}" type="presParOf" srcId="{8A1039B0-7E54-4305-B4F1-DCBC67232CE5}" destId="{D511BA48-32A8-4429-8148-4D686F4C12A5}" srcOrd="7" destOrd="0" presId="urn:microsoft.com/office/officeart/2009/3/layout/PieProcess"/>
    <dgm:cxn modelId="{BEDBBCA7-8F08-4588-B3D2-7503857EEAC6}" type="presParOf" srcId="{8A1039B0-7E54-4305-B4F1-DCBC67232CE5}" destId="{6C59F477-56B1-4AE5-A8C9-92CC06426846}" srcOrd="8" destOrd="0" presId="urn:microsoft.com/office/officeart/2009/3/layout/PieProcess"/>
    <dgm:cxn modelId="{1DEDE6DD-9310-44C1-A029-7284567AA250}" type="presParOf" srcId="{6C59F477-56B1-4AE5-A8C9-92CC06426846}" destId="{53A9A04E-C3DF-415C-B282-B8A7089D73FA}" srcOrd="0" destOrd="0" presId="urn:microsoft.com/office/officeart/2009/3/layout/PieProcess"/>
    <dgm:cxn modelId="{232806F5-0E47-4A90-87CC-5A35815108A9}" type="presParOf" srcId="{6C59F477-56B1-4AE5-A8C9-92CC06426846}" destId="{29C0BE6B-D7C8-4779-89B7-4FA479D9E0F4}" srcOrd="1" destOrd="0" presId="urn:microsoft.com/office/officeart/2009/3/layout/PieProcess"/>
    <dgm:cxn modelId="{AD21BD3F-19A7-4197-AA63-098B8D9E19B8}" type="presParOf" srcId="{6C59F477-56B1-4AE5-A8C9-92CC06426846}" destId="{AFB0FFCE-147F-4C4D-9BC7-2E508021570A}" srcOrd="2" destOrd="0" presId="urn:microsoft.com/office/officeart/2009/3/layout/PieProcess"/>
    <dgm:cxn modelId="{91957F38-4716-40EA-83B3-2B11738FE9DF}" type="presParOf" srcId="{8A1039B0-7E54-4305-B4F1-DCBC67232CE5}" destId="{F923CFE2-D964-41E4-8B3E-B6CBD30F9A37}" srcOrd="9" destOrd="0" presId="urn:microsoft.com/office/officeart/2009/3/layout/PieProcess"/>
    <dgm:cxn modelId="{24046F5A-0265-4B62-BE74-5DFC433BBE2F}" type="presParOf" srcId="{8A1039B0-7E54-4305-B4F1-DCBC67232CE5}" destId="{A96B8909-722A-4897-84C3-4F30F80C9040}" srcOrd="10" destOrd="0" presId="urn:microsoft.com/office/officeart/2009/3/layout/PieProcess"/>
    <dgm:cxn modelId="{7AB2E964-DAD2-4B24-A33C-338972F79CC0}" type="presParOf" srcId="{A96B8909-722A-4897-84C3-4F30F80C9040}" destId="{E80F0BF0-F8E6-4130-9CDD-CE8216EF5FE9}" srcOrd="0" destOrd="0" presId="urn:microsoft.com/office/officeart/2009/3/layout/Pi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1BCD9-AC86-4307-88D1-B3FCDC29450A}">
      <dsp:nvSpPr>
        <dsp:cNvPr id="0" name=""/>
        <dsp:cNvSpPr/>
      </dsp:nvSpPr>
      <dsp:spPr>
        <a:xfrm>
          <a:off x="0" y="24577"/>
          <a:ext cx="2909150" cy="54288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数据存储与计算规模瓶颈</a:t>
          </a:r>
          <a:endParaRPr lang="zh-CN" altLang="en-US" sz="1600" kern="1200"/>
        </a:p>
      </dsp:txBody>
      <dsp:txXfrm>
        <a:off x="26501" y="51078"/>
        <a:ext cx="2856148" cy="489878"/>
      </dsp:txXfrm>
    </dsp:sp>
    <dsp:sp modelId="{23D671BD-0F5B-48D8-919E-13C3D7AB477D}">
      <dsp:nvSpPr>
        <dsp:cNvPr id="0" name=""/>
        <dsp:cNvSpPr/>
      </dsp:nvSpPr>
      <dsp:spPr>
        <a:xfrm>
          <a:off x="0" y="650977"/>
          <a:ext cx="2909150" cy="54288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数据数据处理技术不够高效</a:t>
          </a:r>
          <a:endParaRPr lang="zh-CN" altLang="en-US" sz="1600" kern="1200"/>
        </a:p>
      </dsp:txBody>
      <dsp:txXfrm>
        <a:off x="26501" y="677478"/>
        <a:ext cx="2856148" cy="489878"/>
      </dsp:txXfrm>
    </dsp:sp>
    <dsp:sp modelId="{F19ADAFD-27F8-4CBE-A93F-6570BC3E2DCE}">
      <dsp:nvSpPr>
        <dsp:cNvPr id="0" name=""/>
        <dsp:cNvSpPr/>
      </dsp:nvSpPr>
      <dsp:spPr>
        <a:xfrm>
          <a:off x="0" y="1277377"/>
          <a:ext cx="2909150" cy="54288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数据分析不够智能</a:t>
          </a:r>
          <a:endParaRPr lang="zh-CN" altLang="en-US" sz="1600" kern="1200"/>
        </a:p>
      </dsp:txBody>
      <dsp:txXfrm>
        <a:off x="26501" y="1303878"/>
        <a:ext cx="2856148" cy="4898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79069-1234-4E94-BCC4-3144D538FA68}">
      <dsp:nvSpPr>
        <dsp:cNvPr id="0" name=""/>
        <dsp:cNvSpPr/>
      </dsp:nvSpPr>
      <dsp:spPr>
        <a:xfrm>
          <a:off x="768539" y="1503"/>
          <a:ext cx="1438830" cy="863298"/>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latin typeface="微软雅黑" panose="020B0503020204020204" pitchFamily="34" charset="-122"/>
              <a:ea typeface="微软雅黑" panose="020B0503020204020204" pitchFamily="34" charset="-122"/>
            </a:rPr>
            <a:t>人员信息统计</a:t>
          </a:r>
          <a:endParaRPr lang="zh-CN" altLang="en-US" sz="1600" kern="1200">
            <a:latin typeface="微软雅黑" panose="020B0503020204020204" pitchFamily="34" charset="-122"/>
            <a:ea typeface="微软雅黑" panose="020B0503020204020204" pitchFamily="34" charset="-122"/>
          </a:endParaRPr>
        </a:p>
      </dsp:txBody>
      <dsp:txXfrm>
        <a:off x="768539" y="1503"/>
        <a:ext cx="1438830" cy="863298"/>
      </dsp:txXfrm>
    </dsp:sp>
    <dsp:sp modelId="{5581D176-BC1F-498F-8059-C7BB8CC24CED}">
      <dsp:nvSpPr>
        <dsp:cNvPr id="0" name=""/>
        <dsp:cNvSpPr/>
      </dsp:nvSpPr>
      <dsp:spPr>
        <a:xfrm>
          <a:off x="2351252" y="1503"/>
          <a:ext cx="1438830" cy="863298"/>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latin typeface="微软雅黑" panose="020B0503020204020204" pitchFamily="34" charset="-122"/>
              <a:ea typeface="微软雅黑" panose="020B0503020204020204" pitchFamily="34" charset="-122"/>
            </a:rPr>
            <a:t>组织效率</a:t>
          </a:r>
          <a:endParaRPr lang="zh-CN" altLang="en-US" sz="1600" kern="1200">
            <a:latin typeface="微软雅黑" panose="020B0503020204020204" pitchFamily="34" charset="-122"/>
            <a:ea typeface="微软雅黑" panose="020B0503020204020204" pitchFamily="34" charset="-122"/>
          </a:endParaRPr>
        </a:p>
      </dsp:txBody>
      <dsp:txXfrm>
        <a:off x="2351252" y="1503"/>
        <a:ext cx="1438830" cy="863298"/>
      </dsp:txXfrm>
    </dsp:sp>
    <dsp:sp modelId="{4183E66F-2F2E-4BA6-9BA6-C8EFAF29AEDA}">
      <dsp:nvSpPr>
        <dsp:cNvPr id="0" name=""/>
        <dsp:cNvSpPr/>
      </dsp:nvSpPr>
      <dsp:spPr>
        <a:xfrm>
          <a:off x="3933966" y="1503"/>
          <a:ext cx="1438830" cy="863298"/>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latin typeface="微软雅黑" panose="020B0503020204020204" pitchFamily="34" charset="-122"/>
              <a:ea typeface="微软雅黑" panose="020B0503020204020204" pitchFamily="34" charset="-122"/>
            </a:rPr>
            <a:t>组织结构</a:t>
          </a:r>
          <a:endParaRPr lang="zh-CN" altLang="en-US" sz="1600" kern="1200">
            <a:latin typeface="微软雅黑" panose="020B0503020204020204" pitchFamily="34" charset="-122"/>
            <a:ea typeface="微软雅黑" panose="020B0503020204020204" pitchFamily="34" charset="-122"/>
          </a:endParaRPr>
        </a:p>
      </dsp:txBody>
      <dsp:txXfrm>
        <a:off x="3933966" y="1503"/>
        <a:ext cx="1438830" cy="863298"/>
      </dsp:txXfrm>
    </dsp:sp>
    <dsp:sp modelId="{CF3EAA5B-578E-49D4-B4F8-69C197B0959C}">
      <dsp:nvSpPr>
        <dsp:cNvPr id="0" name=""/>
        <dsp:cNvSpPr/>
      </dsp:nvSpPr>
      <dsp:spPr>
        <a:xfrm>
          <a:off x="5516680" y="1503"/>
          <a:ext cx="1438830" cy="863298"/>
        </a:xfrm>
        <a:prstGeom prst="rect">
          <a:avLst/>
        </a:prstGeom>
        <a:gradFill rotWithShape="0">
          <a:gsLst>
            <a:gs pos="0">
              <a:schemeClr val="accent2">
                <a:hueOff val="936304"/>
                <a:satOff val="-1168"/>
                <a:lumOff val="275"/>
                <a:alphaOff val="0"/>
                <a:tint val="50000"/>
                <a:satMod val="300000"/>
              </a:schemeClr>
            </a:gs>
            <a:gs pos="35000">
              <a:schemeClr val="accent2">
                <a:hueOff val="936304"/>
                <a:satOff val="-1168"/>
                <a:lumOff val="275"/>
                <a:alphaOff val="0"/>
                <a:tint val="37000"/>
                <a:satMod val="300000"/>
              </a:schemeClr>
            </a:gs>
            <a:gs pos="100000">
              <a:schemeClr val="accent2">
                <a:hueOff val="936304"/>
                <a:satOff val="-1168"/>
                <a:lumOff val="27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latin typeface="微软雅黑" panose="020B0503020204020204" pitchFamily="34" charset="-122"/>
              <a:ea typeface="微软雅黑" panose="020B0503020204020204" pitchFamily="34" charset="-122"/>
            </a:rPr>
            <a:t>人力配置</a:t>
          </a:r>
          <a:endParaRPr lang="zh-CN" altLang="en-US" sz="1600" kern="1200">
            <a:latin typeface="微软雅黑" panose="020B0503020204020204" pitchFamily="34" charset="-122"/>
            <a:ea typeface="微软雅黑" panose="020B0503020204020204" pitchFamily="34" charset="-122"/>
          </a:endParaRPr>
        </a:p>
      </dsp:txBody>
      <dsp:txXfrm>
        <a:off x="5516680" y="1503"/>
        <a:ext cx="1438830" cy="863298"/>
      </dsp:txXfrm>
    </dsp:sp>
    <dsp:sp modelId="{0BBF4C15-BA14-4215-86BC-80287035BFDC}">
      <dsp:nvSpPr>
        <dsp:cNvPr id="0" name=""/>
        <dsp:cNvSpPr/>
      </dsp:nvSpPr>
      <dsp:spPr>
        <a:xfrm>
          <a:off x="768539" y="1008685"/>
          <a:ext cx="1438830" cy="863298"/>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latin typeface="微软雅黑" panose="020B0503020204020204" pitchFamily="34" charset="-122"/>
              <a:ea typeface="微软雅黑" panose="020B0503020204020204" pitchFamily="34" charset="-122"/>
            </a:rPr>
            <a:t>人力资本</a:t>
          </a:r>
          <a:endParaRPr lang="zh-CN" altLang="en-US" sz="1600" kern="1200">
            <a:latin typeface="微软雅黑" panose="020B0503020204020204" pitchFamily="34" charset="-122"/>
            <a:ea typeface="微软雅黑" panose="020B0503020204020204" pitchFamily="34" charset="-122"/>
          </a:endParaRPr>
        </a:p>
      </dsp:txBody>
      <dsp:txXfrm>
        <a:off x="768539" y="1008685"/>
        <a:ext cx="1438830" cy="863298"/>
      </dsp:txXfrm>
    </dsp:sp>
    <dsp:sp modelId="{EECFD8FF-5C1B-445C-AA02-34C3855EFD1F}">
      <dsp:nvSpPr>
        <dsp:cNvPr id="0" name=""/>
        <dsp:cNvSpPr/>
      </dsp:nvSpPr>
      <dsp:spPr>
        <a:xfrm>
          <a:off x="2351252" y="1008685"/>
          <a:ext cx="1438830" cy="863298"/>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latin typeface="微软雅黑" panose="020B0503020204020204" pitchFamily="34" charset="-122"/>
              <a:ea typeface="微软雅黑" panose="020B0503020204020204" pitchFamily="34" charset="-122"/>
            </a:rPr>
            <a:t>招聘渠道分析</a:t>
          </a:r>
          <a:endParaRPr lang="zh-CN" altLang="en-US" sz="1600" kern="1200">
            <a:latin typeface="微软雅黑" panose="020B0503020204020204" pitchFamily="34" charset="-122"/>
            <a:ea typeface="微软雅黑" panose="020B0503020204020204" pitchFamily="34" charset="-122"/>
          </a:endParaRPr>
        </a:p>
      </dsp:txBody>
      <dsp:txXfrm>
        <a:off x="2351252" y="1008685"/>
        <a:ext cx="1438830" cy="863298"/>
      </dsp:txXfrm>
    </dsp:sp>
    <dsp:sp modelId="{04A698D6-7414-4D0D-BC28-6020F816374A}">
      <dsp:nvSpPr>
        <dsp:cNvPr id="0" name=""/>
        <dsp:cNvSpPr/>
      </dsp:nvSpPr>
      <dsp:spPr>
        <a:xfrm>
          <a:off x="3933966" y="1008685"/>
          <a:ext cx="1438830" cy="863298"/>
        </a:xfrm>
        <a:prstGeom prst="rect">
          <a:avLst/>
        </a:prstGeom>
        <a:gradFill rotWithShape="0">
          <a:gsLst>
            <a:gs pos="0">
              <a:schemeClr val="accent2">
                <a:hueOff val="1872608"/>
                <a:satOff val="-2336"/>
                <a:lumOff val="549"/>
                <a:alphaOff val="0"/>
                <a:tint val="50000"/>
                <a:satMod val="300000"/>
              </a:schemeClr>
            </a:gs>
            <a:gs pos="35000">
              <a:schemeClr val="accent2">
                <a:hueOff val="1872608"/>
                <a:satOff val="-2336"/>
                <a:lumOff val="549"/>
                <a:alphaOff val="0"/>
                <a:tint val="37000"/>
                <a:satMod val="300000"/>
              </a:schemeClr>
            </a:gs>
            <a:gs pos="100000">
              <a:schemeClr val="accent2">
                <a:hueOff val="1872608"/>
                <a:satOff val="-2336"/>
                <a:lumOff val="54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latin typeface="微软雅黑" panose="020B0503020204020204" pitchFamily="34" charset="-122"/>
              <a:ea typeface="微软雅黑" panose="020B0503020204020204" pitchFamily="34" charset="-122"/>
            </a:rPr>
            <a:t>人工成本效率</a:t>
          </a:r>
          <a:endParaRPr lang="zh-CN" altLang="en-US" sz="1600" kern="1200">
            <a:latin typeface="微软雅黑" panose="020B0503020204020204" pitchFamily="34" charset="-122"/>
            <a:ea typeface="微软雅黑" panose="020B0503020204020204" pitchFamily="34" charset="-122"/>
          </a:endParaRPr>
        </a:p>
      </dsp:txBody>
      <dsp:txXfrm>
        <a:off x="3933966" y="1008685"/>
        <a:ext cx="1438830" cy="863298"/>
      </dsp:txXfrm>
    </dsp:sp>
    <dsp:sp modelId="{789A6DD9-D124-4442-9F42-EEC0743A5880}">
      <dsp:nvSpPr>
        <dsp:cNvPr id="0" name=""/>
        <dsp:cNvSpPr/>
      </dsp:nvSpPr>
      <dsp:spPr>
        <a:xfrm>
          <a:off x="5516680" y="1008685"/>
          <a:ext cx="1438830" cy="863298"/>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latin typeface="微软雅黑" panose="020B0503020204020204" pitchFamily="34" charset="-122"/>
              <a:ea typeface="微软雅黑" panose="020B0503020204020204" pitchFamily="34" charset="-122"/>
            </a:rPr>
            <a:t>人才测评</a:t>
          </a:r>
          <a:endParaRPr lang="zh-CN" altLang="en-US" sz="1600" kern="1200">
            <a:latin typeface="微软雅黑" panose="020B0503020204020204" pitchFamily="34" charset="-122"/>
            <a:ea typeface="微软雅黑" panose="020B0503020204020204" pitchFamily="34" charset="-122"/>
          </a:endParaRPr>
        </a:p>
      </dsp:txBody>
      <dsp:txXfrm>
        <a:off x="5516680" y="1008685"/>
        <a:ext cx="1438830" cy="863298"/>
      </dsp:txXfrm>
    </dsp:sp>
    <dsp:sp modelId="{C189F29D-33C5-4370-BA56-73994DA44503}">
      <dsp:nvSpPr>
        <dsp:cNvPr id="0" name=""/>
        <dsp:cNvSpPr/>
      </dsp:nvSpPr>
      <dsp:spPr>
        <a:xfrm>
          <a:off x="768539" y="2015866"/>
          <a:ext cx="1438830" cy="863298"/>
        </a:xfrm>
        <a:prstGeom prst="rect">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latin typeface="微软雅黑" panose="020B0503020204020204" pitchFamily="34" charset="-122"/>
              <a:ea typeface="微软雅黑" panose="020B0503020204020204" pitchFamily="34" charset="-122"/>
            </a:rPr>
            <a:t>岗位价值评价</a:t>
          </a:r>
          <a:endParaRPr lang="zh-CN" altLang="en-US" sz="1600" kern="1200">
            <a:latin typeface="微软雅黑" panose="020B0503020204020204" pitchFamily="34" charset="-122"/>
            <a:ea typeface="微软雅黑" panose="020B0503020204020204" pitchFamily="34" charset="-122"/>
          </a:endParaRPr>
        </a:p>
      </dsp:txBody>
      <dsp:txXfrm>
        <a:off x="768539" y="2015866"/>
        <a:ext cx="1438830" cy="863298"/>
      </dsp:txXfrm>
    </dsp:sp>
    <dsp:sp modelId="{277EE93E-32FF-4C3B-8467-CC11E4D11A72}">
      <dsp:nvSpPr>
        <dsp:cNvPr id="0" name=""/>
        <dsp:cNvSpPr/>
      </dsp:nvSpPr>
      <dsp:spPr>
        <a:xfrm>
          <a:off x="2351252" y="2015866"/>
          <a:ext cx="1438830" cy="863298"/>
        </a:xfrm>
        <a:prstGeom prst="rect">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latin typeface="微软雅黑" panose="020B0503020204020204" pitchFamily="34" charset="-122"/>
              <a:ea typeface="微软雅黑" panose="020B0503020204020204" pitchFamily="34" charset="-122"/>
            </a:rPr>
            <a:t>薪酬水平对比</a:t>
          </a:r>
          <a:endParaRPr lang="zh-CN" altLang="en-US" sz="1600" kern="1200">
            <a:latin typeface="微软雅黑" panose="020B0503020204020204" pitchFamily="34" charset="-122"/>
            <a:ea typeface="微软雅黑" panose="020B0503020204020204" pitchFamily="34" charset="-122"/>
          </a:endParaRPr>
        </a:p>
      </dsp:txBody>
      <dsp:txXfrm>
        <a:off x="2351252" y="2015866"/>
        <a:ext cx="1438830" cy="863298"/>
      </dsp:txXfrm>
    </dsp:sp>
    <dsp:sp modelId="{467D3682-B899-44D9-BFDC-82A03B9A9696}">
      <dsp:nvSpPr>
        <dsp:cNvPr id="0" name=""/>
        <dsp:cNvSpPr/>
      </dsp:nvSpPr>
      <dsp:spPr>
        <a:xfrm>
          <a:off x="3933966" y="2015866"/>
          <a:ext cx="1438830" cy="863298"/>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latin typeface="微软雅黑" panose="020B0503020204020204" pitchFamily="34" charset="-122"/>
              <a:ea typeface="微软雅黑" panose="020B0503020204020204" pitchFamily="34" charset="-122"/>
            </a:rPr>
            <a:t>薪酬等级设计</a:t>
          </a:r>
          <a:endParaRPr lang="zh-CN" altLang="en-US" sz="1600" kern="1200">
            <a:latin typeface="微软雅黑" panose="020B0503020204020204" pitchFamily="34" charset="-122"/>
            <a:ea typeface="微软雅黑" panose="020B0503020204020204" pitchFamily="34" charset="-122"/>
          </a:endParaRPr>
        </a:p>
      </dsp:txBody>
      <dsp:txXfrm>
        <a:off x="3933966" y="2015866"/>
        <a:ext cx="1438830" cy="863298"/>
      </dsp:txXfrm>
    </dsp:sp>
    <dsp:sp modelId="{6EE3FB01-9D2C-4CE2-9C0E-F40D2D35BC43}">
      <dsp:nvSpPr>
        <dsp:cNvPr id="0" name=""/>
        <dsp:cNvSpPr/>
      </dsp:nvSpPr>
      <dsp:spPr>
        <a:xfrm>
          <a:off x="5516680" y="2015866"/>
          <a:ext cx="1438830" cy="863298"/>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latin typeface="微软雅黑" panose="020B0503020204020204" pitchFamily="34" charset="-122"/>
              <a:ea typeface="微软雅黑" panose="020B0503020204020204" pitchFamily="34" charset="-122"/>
            </a:rPr>
            <a:t>薪酬调整</a:t>
          </a:r>
          <a:endParaRPr lang="zh-CN" altLang="en-US" sz="1600" kern="1200">
            <a:latin typeface="微软雅黑" panose="020B0503020204020204" pitchFamily="34" charset="-122"/>
            <a:ea typeface="微软雅黑" panose="020B0503020204020204" pitchFamily="34" charset="-122"/>
          </a:endParaRPr>
        </a:p>
      </dsp:txBody>
      <dsp:txXfrm>
        <a:off x="5516680" y="2015866"/>
        <a:ext cx="1438830" cy="863298"/>
      </dsp:txXfrm>
    </dsp:sp>
    <dsp:sp modelId="{7E554E8C-6069-4C84-9ED8-C88A59D2863C}">
      <dsp:nvSpPr>
        <dsp:cNvPr id="0" name=""/>
        <dsp:cNvSpPr/>
      </dsp:nvSpPr>
      <dsp:spPr>
        <a:xfrm>
          <a:off x="768539" y="3023047"/>
          <a:ext cx="1438830" cy="863298"/>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latin typeface="微软雅黑" panose="020B0503020204020204" pitchFamily="34" charset="-122"/>
              <a:ea typeface="微软雅黑" panose="020B0503020204020204" pitchFamily="34" charset="-122"/>
            </a:rPr>
            <a:t>浮动收入</a:t>
          </a:r>
          <a:endParaRPr lang="zh-CN" altLang="en-US" sz="1600" kern="1200">
            <a:latin typeface="微软雅黑" panose="020B0503020204020204" pitchFamily="34" charset="-122"/>
            <a:ea typeface="微软雅黑" panose="020B0503020204020204" pitchFamily="34" charset="-122"/>
          </a:endParaRPr>
        </a:p>
      </dsp:txBody>
      <dsp:txXfrm>
        <a:off x="768539" y="3023047"/>
        <a:ext cx="1438830" cy="863298"/>
      </dsp:txXfrm>
    </dsp:sp>
    <dsp:sp modelId="{C975524A-0637-4714-858A-E026284B234F}">
      <dsp:nvSpPr>
        <dsp:cNvPr id="0" name=""/>
        <dsp:cNvSpPr/>
      </dsp:nvSpPr>
      <dsp:spPr>
        <a:xfrm>
          <a:off x="2351252" y="3023047"/>
          <a:ext cx="1438830" cy="863298"/>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latin typeface="微软雅黑" panose="020B0503020204020204" pitchFamily="34" charset="-122"/>
              <a:ea typeface="微软雅黑" panose="020B0503020204020204" pitchFamily="34" charset="-122"/>
            </a:rPr>
            <a:t>绩效统计</a:t>
          </a:r>
          <a:endParaRPr lang="zh-CN" altLang="en-US" sz="1600" kern="1200">
            <a:latin typeface="微软雅黑" panose="020B0503020204020204" pitchFamily="34" charset="-122"/>
            <a:ea typeface="微软雅黑" panose="020B0503020204020204" pitchFamily="34" charset="-122"/>
          </a:endParaRPr>
        </a:p>
      </dsp:txBody>
      <dsp:txXfrm>
        <a:off x="2351252" y="3023047"/>
        <a:ext cx="1438830" cy="863298"/>
      </dsp:txXfrm>
    </dsp:sp>
    <dsp:sp modelId="{5B913DC3-48DA-4A76-A502-4342F55E7835}">
      <dsp:nvSpPr>
        <dsp:cNvPr id="0" name=""/>
        <dsp:cNvSpPr/>
      </dsp:nvSpPr>
      <dsp:spPr>
        <a:xfrm>
          <a:off x="3933966" y="3023047"/>
          <a:ext cx="1438830" cy="863298"/>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latin typeface="微软雅黑" panose="020B0503020204020204" pitchFamily="34" charset="-122"/>
              <a:ea typeface="微软雅黑" panose="020B0503020204020204" pitchFamily="34" charset="-122"/>
            </a:rPr>
            <a:t>培训成本</a:t>
          </a:r>
          <a:endParaRPr lang="zh-CN" altLang="en-US" sz="1600" kern="1200">
            <a:latin typeface="微软雅黑" panose="020B0503020204020204" pitchFamily="34" charset="-122"/>
            <a:ea typeface="微软雅黑" panose="020B0503020204020204" pitchFamily="34" charset="-122"/>
          </a:endParaRPr>
        </a:p>
      </dsp:txBody>
      <dsp:txXfrm>
        <a:off x="3933966" y="3023047"/>
        <a:ext cx="1438830" cy="863298"/>
      </dsp:txXfrm>
    </dsp:sp>
    <dsp:sp modelId="{2871F748-DF7B-49CA-8846-FB8921AFA516}">
      <dsp:nvSpPr>
        <dsp:cNvPr id="0" name=""/>
        <dsp:cNvSpPr/>
      </dsp:nvSpPr>
      <dsp:spPr>
        <a:xfrm>
          <a:off x="5516680" y="3023047"/>
          <a:ext cx="1438830" cy="863298"/>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1"/>
        </a:lnRef>
        <a:fillRef idx="3">
          <a:schemeClr val="accent1"/>
        </a:fillRef>
        <a:effectRef idx="2">
          <a:schemeClr val="accent1"/>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latin typeface="微软雅黑" panose="020B0503020204020204" pitchFamily="34" charset="-122"/>
              <a:ea typeface="微软雅黑" panose="020B0503020204020204" pitchFamily="34" charset="-122"/>
            </a:rPr>
            <a:t>离职管理</a:t>
          </a:r>
          <a:endParaRPr lang="zh-CN" altLang="en-US" sz="1600" kern="1200">
            <a:latin typeface="微软雅黑" panose="020B0503020204020204" pitchFamily="34" charset="-122"/>
            <a:ea typeface="微软雅黑" panose="020B0503020204020204" pitchFamily="34" charset="-122"/>
          </a:endParaRPr>
        </a:p>
      </dsp:txBody>
      <dsp:txXfrm>
        <a:off x="5516680" y="3023047"/>
        <a:ext cx="1438830" cy="8632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D6F20-9920-415F-B27C-6CD725334CB0}">
      <dsp:nvSpPr>
        <dsp:cNvPr id="0" name=""/>
        <dsp:cNvSpPr/>
      </dsp:nvSpPr>
      <dsp:spPr>
        <a:xfrm>
          <a:off x="322467" y="0"/>
          <a:ext cx="541858" cy="541858"/>
        </a:xfrm>
        <a:prstGeom prst="chord">
          <a:avLst>
            <a:gd name="adj1" fmla="val 4800000"/>
            <a:gd name="adj2" fmla="val 1680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E1FA263-334C-42CF-9D5B-20D0B78EB726}">
      <dsp:nvSpPr>
        <dsp:cNvPr id="0" name=""/>
        <dsp:cNvSpPr/>
      </dsp:nvSpPr>
      <dsp:spPr>
        <a:xfrm>
          <a:off x="376653" y="54185"/>
          <a:ext cx="433486" cy="433486"/>
        </a:xfrm>
        <a:prstGeom prst="pie">
          <a:avLst>
            <a:gd name="adj1" fmla="val 12600000"/>
            <a:gd name="adj2" fmla="val 162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0BF44BF-0B86-4216-A00F-E869BE036838}">
      <dsp:nvSpPr>
        <dsp:cNvPr id="0" name=""/>
        <dsp:cNvSpPr/>
      </dsp:nvSpPr>
      <dsp:spPr>
        <a:xfrm rot="16200000">
          <a:off x="-300669" y="1219181"/>
          <a:ext cx="1571388" cy="32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711200">
            <a:lnSpc>
              <a:spcPct val="90000"/>
            </a:lnSpc>
            <a:spcBef>
              <a:spcPct val="0"/>
            </a:spcBef>
            <a:spcAft>
              <a:spcPct val="35000"/>
            </a:spcAft>
          </a:pPr>
          <a:r>
            <a:rPr lang="zh-CN" altLang="en-US" sz="1600" kern="1200" smtClean="0"/>
            <a:t>数据来源</a:t>
          </a:r>
          <a:endParaRPr lang="zh-CN" altLang="en-US" sz="1600" kern="1200"/>
        </a:p>
      </dsp:txBody>
      <dsp:txXfrm>
        <a:off x="-300669" y="1219181"/>
        <a:ext cx="1571388" cy="325114"/>
      </dsp:txXfrm>
    </dsp:sp>
    <dsp:sp modelId="{3053BCF1-DA28-4556-B6AF-5B28EDC0EAB7}">
      <dsp:nvSpPr>
        <dsp:cNvPr id="0" name=""/>
        <dsp:cNvSpPr/>
      </dsp:nvSpPr>
      <dsp:spPr>
        <a:xfrm>
          <a:off x="701768" y="0"/>
          <a:ext cx="1083716" cy="216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711200">
            <a:lnSpc>
              <a:spcPct val="90000"/>
            </a:lnSpc>
            <a:spcBef>
              <a:spcPct val="0"/>
            </a:spcBef>
            <a:spcAft>
              <a:spcPct val="35000"/>
            </a:spcAft>
          </a:pPr>
          <a:r>
            <a:rPr lang="zh-CN" altLang="en-US" sz="1600" kern="1200" smtClean="0"/>
            <a:t>新闻</a:t>
          </a:r>
          <a:endParaRPr lang="zh-CN" altLang="en-US" sz="1600" kern="1200"/>
        </a:p>
        <a:p>
          <a:pPr lvl="0" algn="l" defTabSz="711200">
            <a:lnSpc>
              <a:spcPct val="90000"/>
            </a:lnSpc>
            <a:spcBef>
              <a:spcPct val="0"/>
            </a:spcBef>
            <a:spcAft>
              <a:spcPct val="35000"/>
            </a:spcAft>
          </a:pPr>
          <a:r>
            <a:rPr lang="zh-CN" altLang="en-US" sz="1600" kern="1200" smtClean="0"/>
            <a:t>研报</a:t>
          </a:r>
          <a:endParaRPr lang="zh-CN" altLang="en-US" sz="1600" kern="1200"/>
        </a:p>
        <a:p>
          <a:pPr lvl="0" algn="l" defTabSz="711200">
            <a:lnSpc>
              <a:spcPct val="90000"/>
            </a:lnSpc>
            <a:spcBef>
              <a:spcPct val="0"/>
            </a:spcBef>
            <a:spcAft>
              <a:spcPct val="35000"/>
            </a:spcAft>
          </a:pPr>
          <a:r>
            <a:rPr lang="zh-CN" altLang="en-US" sz="1600" kern="1200" smtClean="0"/>
            <a:t>论坛</a:t>
          </a:r>
          <a:endParaRPr lang="zh-CN" altLang="en-US" sz="1600" kern="1200"/>
        </a:p>
        <a:p>
          <a:pPr lvl="0" algn="l" defTabSz="711200">
            <a:lnSpc>
              <a:spcPct val="90000"/>
            </a:lnSpc>
            <a:spcBef>
              <a:spcPct val="0"/>
            </a:spcBef>
            <a:spcAft>
              <a:spcPct val="35000"/>
            </a:spcAft>
          </a:pPr>
          <a:r>
            <a:rPr lang="zh-CN" altLang="en-US" sz="1600" kern="1200" smtClean="0"/>
            <a:t>微博</a:t>
          </a:r>
          <a:endParaRPr lang="zh-CN" altLang="en-US" sz="1600" kern="1200"/>
        </a:p>
      </dsp:txBody>
      <dsp:txXfrm>
        <a:off x="701768" y="0"/>
        <a:ext cx="1083716" cy="2167433"/>
      </dsp:txXfrm>
    </dsp:sp>
    <dsp:sp modelId="{716907A0-CE60-4917-B7B1-8929763777BE}">
      <dsp:nvSpPr>
        <dsp:cNvPr id="0" name=""/>
        <dsp:cNvSpPr/>
      </dsp:nvSpPr>
      <dsp:spPr>
        <a:xfrm>
          <a:off x="2044565" y="0"/>
          <a:ext cx="541858" cy="541858"/>
        </a:xfrm>
        <a:prstGeom prst="chord">
          <a:avLst>
            <a:gd name="adj1" fmla="val 4800000"/>
            <a:gd name="adj2" fmla="val 1680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43B064D-3B28-451D-89C9-8CA4E98BC612}">
      <dsp:nvSpPr>
        <dsp:cNvPr id="0" name=""/>
        <dsp:cNvSpPr/>
      </dsp:nvSpPr>
      <dsp:spPr>
        <a:xfrm>
          <a:off x="2098751" y="54185"/>
          <a:ext cx="433486" cy="433486"/>
        </a:xfrm>
        <a:prstGeom prst="pie">
          <a:avLst>
            <a:gd name="adj1" fmla="val 9000000"/>
            <a:gd name="adj2" fmla="val 162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AD891CE-C3F3-47EB-90C4-51B0EC5F4DF1}">
      <dsp:nvSpPr>
        <dsp:cNvPr id="0" name=""/>
        <dsp:cNvSpPr/>
      </dsp:nvSpPr>
      <dsp:spPr>
        <a:xfrm rot="16200000">
          <a:off x="1421428" y="1219181"/>
          <a:ext cx="1571388" cy="32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711200">
            <a:lnSpc>
              <a:spcPct val="90000"/>
            </a:lnSpc>
            <a:spcBef>
              <a:spcPct val="0"/>
            </a:spcBef>
            <a:spcAft>
              <a:spcPct val="35000"/>
            </a:spcAft>
          </a:pPr>
          <a:r>
            <a:rPr lang="zh-CN" altLang="en-US" sz="1600" kern="1200" smtClean="0"/>
            <a:t>分析主题</a:t>
          </a:r>
          <a:endParaRPr lang="zh-CN" altLang="en-US" sz="1600" kern="1200"/>
        </a:p>
      </dsp:txBody>
      <dsp:txXfrm>
        <a:off x="1421428" y="1219181"/>
        <a:ext cx="1571388" cy="325114"/>
      </dsp:txXfrm>
    </dsp:sp>
    <dsp:sp modelId="{3AAA6CC1-3137-409F-99F8-0C914D1DD787}">
      <dsp:nvSpPr>
        <dsp:cNvPr id="0" name=""/>
        <dsp:cNvSpPr/>
      </dsp:nvSpPr>
      <dsp:spPr>
        <a:xfrm>
          <a:off x="2423865" y="0"/>
          <a:ext cx="1083716" cy="216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711200">
            <a:lnSpc>
              <a:spcPct val="90000"/>
            </a:lnSpc>
            <a:spcBef>
              <a:spcPct val="0"/>
            </a:spcBef>
            <a:spcAft>
              <a:spcPct val="35000"/>
            </a:spcAft>
          </a:pPr>
          <a:r>
            <a:rPr lang="zh-CN" altLang="en-US" sz="1600" kern="1200" smtClean="0"/>
            <a:t>话题热度</a:t>
          </a:r>
          <a:endParaRPr lang="zh-CN" altLang="en-US" sz="1600" kern="1200"/>
        </a:p>
        <a:p>
          <a:pPr lvl="0" algn="l" defTabSz="711200">
            <a:lnSpc>
              <a:spcPct val="90000"/>
            </a:lnSpc>
            <a:spcBef>
              <a:spcPct val="0"/>
            </a:spcBef>
            <a:spcAft>
              <a:spcPct val="35000"/>
            </a:spcAft>
          </a:pPr>
          <a:r>
            <a:rPr lang="zh-CN" altLang="en-US" sz="1600" kern="1200" smtClean="0"/>
            <a:t>情绪分析</a:t>
          </a:r>
          <a:endParaRPr lang="zh-CN" altLang="en-US" sz="1600" kern="1200"/>
        </a:p>
        <a:p>
          <a:pPr lvl="0" algn="l" defTabSz="711200">
            <a:lnSpc>
              <a:spcPct val="90000"/>
            </a:lnSpc>
            <a:spcBef>
              <a:spcPct val="0"/>
            </a:spcBef>
            <a:spcAft>
              <a:spcPct val="35000"/>
            </a:spcAft>
          </a:pPr>
          <a:r>
            <a:rPr lang="zh-CN" altLang="en-US" sz="1600" kern="1200" smtClean="0"/>
            <a:t>舆情传播</a:t>
          </a:r>
          <a:endParaRPr lang="zh-CN" altLang="en-US" sz="1600" kern="1200"/>
        </a:p>
      </dsp:txBody>
      <dsp:txXfrm>
        <a:off x="2423865" y="0"/>
        <a:ext cx="1083716" cy="2167433"/>
      </dsp:txXfrm>
    </dsp:sp>
    <dsp:sp modelId="{53A9A04E-C3DF-415C-B282-B8A7089D73FA}">
      <dsp:nvSpPr>
        <dsp:cNvPr id="0" name=""/>
        <dsp:cNvSpPr/>
      </dsp:nvSpPr>
      <dsp:spPr>
        <a:xfrm>
          <a:off x="3766662" y="0"/>
          <a:ext cx="541858" cy="541858"/>
        </a:xfrm>
        <a:prstGeom prst="chord">
          <a:avLst>
            <a:gd name="adj1" fmla="val 4800000"/>
            <a:gd name="adj2" fmla="val 1680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9C0BE6B-D7C8-4779-89B7-4FA479D9E0F4}">
      <dsp:nvSpPr>
        <dsp:cNvPr id="0" name=""/>
        <dsp:cNvSpPr/>
      </dsp:nvSpPr>
      <dsp:spPr>
        <a:xfrm>
          <a:off x="3820848" y="54185"/>
          <a:ext cx="433486" cy="433486"/>
        </a:xfrm>
        <a:prstGeom prst="pie">
          <a:avLst>
            <a:gd name="adj1" fmla="val 5400000"/>
            <a:gd name="adj2" fmla="val 162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FB0FFCE-147F-4C4D-9BC7-2E508021570A}">
      <dsp:nvSpPr>
        <dsp:cNvPr id="0" name=""/>
        <dsp:cNvSpPr/>
      </dsp:nvSpPr>
      <dsp:spPr>
        <a:xfrm rot="16200000">
          <a:off x="3143525" y="1219181"/>
          <a:ext cx="1571388" cy="32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711200">
            <a:lnSpc>
              <a:spcPct val="90000"/>
            </a:lnSpc>
            <a:spcBef>
              <a:spcPct val="0"/>
            </a:spcBef>
            <a:spcAft>
              <a:spcPct val="35000"/>
            </a:spcAft>
          </a:pPr>
          <a:r>
            <a:rPr lang="zh-CN" altLang="en-US" sz="1600" kern="1200" smtClean="0"/>
            <a:t>分析技术</a:t>
          </a:r>
          <a:endParaRPr lang="zh-CN" altLang="en-US" sz="1600" kern="1200"/>
        </a:p>
      </dsp:txBody>
      <dsp:txXfrm>
        <a:off x="3143525" y="1219181"/>
        <a:ext cx="1571388" cy="325114"/>
      </dsp:txXfrm>
    </dsp:sp>
    <dsp:sp modelId="{E80F0BF0-F8E6-4130-9CDD-CE8216EF5FE9}">
      <dsp:nvSpPr>
        <dsp:cNvPr id="0" name=""/>
        <dsp:cNvSpPr/>
      </dsp:nvSpPr>
      <dsp:spPr>
        <a:xfrm>
          <a:off x="4145963" y="0"/>
          <a:ext cx="1627568" cy="216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711200">
            <a:lnSpc>
              <a:spcPct val="90000"/>
            </a:lnSpc>
            <a:spcBef>
              <a:spcPct val="0"/>
            </a:spcBef>
            <a:spcAft>
              <a:spcPct val="35000"/>
            </a:spcAft>
          </a:pPr>
          <a:r>
            <a:rPr lang="zh-CN" altLang="en-US" sz="1600" kern="1200" smtClean="0"/>
            <a:t>社会网络分析</a:t>
          </a:r>
          <a:r>
            <a:rPr lang="en-US" altLang="zh-CN" sz="1600" kern="1200" smtClean="0"/>
            <a:t>SNA</a:t>
          </a:r>
          <a:endParaRPr lang="zh-CN" altLang="en-US" sz="1600" kern="1200"/>
        </a:p>
        <a:p>
          <a:pPr lvl="0" algn="l" defTabSz="711200">
            <a:lnSpc>
              <a:spcPct val="90000"/>
            </a:lnSpc>
            <a:spcBef>
              <a:spcPct val="0"/>
            </a:spcBef>
            <a:spcAft>
              <a:spcPct val="35000"/>
            </a:spcAft>
          </a:pPr>
          <a:r>
            <a:rPr lang="zh-CN" altLang="en-US" sz="1600" kern="1200" smtClean="0"/>
            <a:t>自然语言处理</a:t>
          </a:r>
          <a:endParaRPr lang="zh-CN" altLang="en-US" sz="1600" kern="1200"/>
        </a:p>
        <a:p>
          <a:pPr lvl="0" algn="l" defTabSz="711200">
            <a:lnSpc>
              <a:spcPct val="90000"/>
            </a:lnSpc>
            <a:spcBef>
              <a:spcPct val="0"/>
            </a:spcBef>
            <a:spcAft>
              <a:spcPct val="35000"/>
            </a:spcAft>
          </a:pPr>
          <a:r>
            <a:rPr lang="zh-CN" altLang="en-US" sz="1600" kern="1200" smtClean="0"/>
            <a:t>知识图谱</a:t>
          </a:r>
          <a:endParaRPr lang="zh-CN" altLang="en-US" sz="1600" kern="1200"/>
        </a:p>
        <a:p>
          <a:pPr lvl="0" algn="l" defTabSz="711200">
            <a:lnSpc>
              <a:spcPct val="90000"/>
            </a:lnSpc>
            <a:spcBef>
              <a:spcPct val="0"/>
            </a:spcBef>
            <a:spcAft>
              <a:spcPct val="35000"/>
            </a:spcAft>
          </a:pPr>
          <a:r>
            <a:rPr lang="zh-CN" altLang="en-US" sz="1600" kern="1200" smtClean="0"/>
            <a:t>图数据库</a:t>
          </a:r>
          <a:endParaRPr lang="zh-CN" altLang="en-US" sz="1600" kern="1200"/>
        </a:p>
      </dsp:txBody>
      <dsp:txXfrm>
        <a:off x="4145963" y="0"/>
        <a:ext cx="1627568" cy="216743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716BC9-CA7F-47BD-81BB-26AA176280CB}" type="datetimeFigureOut">
              <a:rPr lang="zh-CN" altLang="en-US" smtClean="0"/>
              <a:t>2019/4/21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920CAC2-76A0-4CF4-B64D-009759E46DE4}" type="slidenum">
              <a:rPr lang="zh-CN" altLang="en-US" smtClean="0"/>
              <a:t>‹#›</a:t>
            </a:fld>
            <a:endParaRPr lang="zh-CN" altLang="en-US"/>
          </a:p>
        </p:txBody>
      </p:sp>
    </p:spTree>
    <p:extLst>
      <p:ext uri="{BB962C8B-B14F-4D97-AF65-F5344CB8AC3E}">
        <p14:creationId xmlns:p14="http://schemas.microsoft.com/office/powerpoint/2010/main" val="40888432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AD7388-445C-4566-9A9A-E5D55309AB24}" type="datetimeFigureOut">
              <a:rPr lang="zh-CN" altLang="en-US" smtClean="0"/>
              <a:t>2019/4/21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659F22-C22E-4BD6-B0D4-248741AB2D6B}" type="slidenum">
              <a:rPr lang="zh-CN" altLang="en-US" smtClean="0"/>
              <a:t>‹#›</a:t>
            </a:fld>
            <a:endParaRPr lang="zh-CN" altLang="en-US"/>
          </a:p>
        </p:txBody>
      </p:sp>
    </p:spTree>
    <p:extLst>
      <p:ext uri="{BB962C8B-B14F-4D97-AF65-F5344CB8AC3E}">
        <p14:creationId xmlns:p14="http://schemas.microsoft.com/office/powerpoint/2010/main" val="19260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659F22-C22E-4BD6-B0D4-248741AB2D6B}" type="slidenum">
              <a:rPr lang="zh-CN" altLang="en-US" smtClean="0"/>
              <a:t>1</a:t>
            </a:fld>
            <a:endParaRPr lang="zh-CN" altLang="en-US"/>
          </a:p>
        </p:txBody>
      </p:sp>
    </p:spTree>
    <p:extLst>
      <p:ext uri="{BB962C8B-B14F-4D97-AF65-F5344CB8AC3E}">
        <p14:creationId xmlns:p14="http://schemas.microsoft.com/office/powerpoint/2010/main" val="2932262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smtClean="0">
                <a:solidFill>
                  <a:schemeClr val="tx1"/>
                </a:solidFill>
                <a:effectLst/>
                <a:latin typeface="+mn-lt"/>
                <a:ea typeface="+mn-ea"/>
                <a:cs typeface="+mn-cs"/>
              </a:rPr>
              <a:t>然而，大部分机构和传统企业都普遍面临着大数据应用困境，不仅数据孤岛严重，数据存储与管理的规模、数据分析挖掘以及智能化能力也都存在着难以突破的瓶颈，处在从数据累积的量变过程转化为“数据智能”质变过程的临界点上。</a:t>
            </a:r>
            <a:endParaRPr lang="en-US" altLang="zh-CN" sz="120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smtClean="0">
                <a:solidFill>
                  <a:schemeClr val="tx1"/>
                </a:solidFill>
                <a:effectLst/>
                <a:latin typeface="+mn-lt"/>
                <a:ea typeface="+mn-ea"/>
                <a:cs typeface="+mn-cs"/>
              </a:rPr>
              <a:t>用友网络</a:t>
            </a:r>
            <a:r>
              <a:rPr lang="zh-CN" altLang="zh-CN" sz="1200" kern="1200" smtClean="0">
                <a:solidFill>
                  <a:schemeClr val="tx1"/>
                </a:solidFill>
                <a:effectLst/>
                <a:latin typeface="+mn-lt"/>
                <a:ea typeface="+mn-ea"/>
                <a:cs typeface="+mn-cs"/>
              </a:rPr>
              <a:t>将大数据存储、分析和智能化处理等一整套核心能力通过平台化</a:t>
            </a:r>
            <a:r>
              <a:rPr lang="zh-CN" altLang="en-US" sz="1200" kern="1200" smtClean="0">
                <a:solidFill>
                  <a:schemeClr val="tx1"/>
                </a:solidFill>
                <a:effectLst/>
                <a:latin typeface="+mn-lt"/>
                <a:ea typeface="+mn-ea"/>
                <a:cs typeface="+mn-cs"/>
              </a:rPr>
              <a:t>方式对伙伴提供服务</a:t>
            </a:r>
            <a:r>
              <a:rPr lang="zh-CN" altLang="zh-CN" sz="1200" kern="1200" smtClean="0">
                <a:solidFill>
                  <a:schemeClr val="tx1"/>
                </a:solidFill>
                <a:effectLst/>
                <a:latin typeface="+mn-lt"/>
                <a:ea typeface="+mn-ea"/>
                <a:cs typeface="+mn-cs"/>
              </a:rPr>
              <a:t>。合作</a:t>
            </a:r>
            <a:r>
              <a:rPr lang="zh-CN" altLang="en-US" sz="1200" kern="1200" smtClean="0">
                <a:solidFill>
                  <a:schemeClr val="tx1"/>
                </a:solidFill>
                <a:effectLst/>
                <a:latin typeface="+mn-lt"/>
                <a:ea typeface="+mn-ea"/>
                <a:cs typeface="+mn-cs"/>
              </a:rPr>
              <a:t>伙伴</a:t>
            </a:r>
            <a:r>
              <a:rPr lang="zh-CN" altLang="zh-CN" sz="1200" kern="1200" smtClean="0">
                <a:solidFill>
                  <a:schemeClr val="tx1"/>
                </a:solidFill>
                <a:effectLst/>
                <a:latin typeface="+mn-lt"/>
                <a:ea typeface="+mn-ea"/>
                <a:cs typeface="+mn-cs"/>
              </a:rPr>
              <a:t>和传统企业将能够使用</a:t>
            </a:r>
            <a:r>
              <a:rPr lang="zh-CN" altLang="en-US" sz="1200" kern="1200" smtClean="0">
                <a:solidFill>
                  <a:schemeClr val="tx1"/>
                </a:solidFill>
                <a:effectLst/>
                <a:latin typeface="+mn-lt"/>
                <a:ea typeface="+mn-ea"/>
                <a:cs typeface="+mn-cs"/>
              </a:rPr>
              <a:t>用友</a:t>
            </a:r>
            <a:r>
              <a:rPr lang="zh-CN" altLang="zh-CN" sz="1200" kern="1200" smtClean="0">
                <a:solidFill>
                  <a:schemeClr val="tx1"/>
                </a:solidFill>
                <a:effectLst/>
                <a:latin typeface="+mn-lt"/>
                <a:ea typeface="+mn-ea"/>
                <a:cs typeface="+mn-cs"/>
              </a:rPr>
              <a:t>的大数据架构，通过处理机构和企业自身积累的大数据，进行挖掘处理，来改造和优化传统行业的企业管理、产品服务设计、商业模式等环节，为创新发展装上全新的动力引擎。</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B34ABF9-769E-4B6B-9FFF-1B896A795C8F}" type="slidenum">
              <a:rPr lang="zh-CN" altLang="en-US" smtClean="0"/>
              <a:t>14</a:t>
            </a:fld>
            <a:endParaRPr lang="zh-CN" altLang="en-US"/>
          </a:p>
        </p:txBody>
      </p:sp>
    </p:spTree>
    <p:extLst>
      <p:ext uri="{BB962C8B-B14F-4D97-AF65-F5344CB8AC3E}">
        <p14:creationId xmlns:p14="http://schemas.microsoft.com/office/powerpoint/2010/main" val="2911912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1" y="4343400"/>
            <a:ext cx="5486400" cy="4114801"/>
          </a:xfrm>
          <a:prstGeom prst="rect">
            <a:avLst/>
          </a:prstGeom>
        </p:spPr>
        <p:txBody>
          <a:bodyPr lIns="92098" tIns="46049" rIns="92098" bIns="46049">
            <a:normAutofit/>
          </a:bodyPr>
          <a:lstStyle/>
          <a:p>
            <a:r>
              <a:rPr lang="zh-CN" altLang="zh-CN" dirty="0">
                <a:latin typeface="+mn-lt"/>
              </a:rPr>
              <a:t>第一</a:t>
            </a:r>
            <a:r>
              <a:rPr lang="en-US" altLang="zh-CN" dirty="0">
                <a:latin typeface="+mn-lt"/>
              </a:rPr>
              <a:t>V</a:t>
            </a:r>
            <a:r>
              <a:rPr lang="zh-CN" altLang="zh-CN" dirty="0">
                <a:latin typeface="+mn-lt"/>
              </a:rPr>
              <a:t>是</a:t>
            </a:r>
            <a:r>
              <a:rPr lang="en-US" altLang="zh-CN" dirty="0">
                <a:latin typeface="+mn-lt"/>
              </a:rPr>
              <a:t>Variety</a:t>
            </a:r>
            <a:r>
              <a:rPr lang="zh-CN" altLang="zh-CN" dirty="0">
                <a:latin typeface="+mn-lt"/>
              </a:rPr>
              <a:t>，海量数据有不同格式，第一种是结构化，我们常见的数据，还有半结据化网页数据，还有非结构化视频音频数据。而且这些数据化他们处理方式是比较大的。</a:t>
            </a:r>
            <a:endParaRPr lang="en-US" altLang="zh-CN" dirty="0">
              <a:latin typeface="+mn-lt"/>
            </a:endParaRPr>
          </a:p>
          <a:p>
            <a:pPr defTabSz="920984">
              <a:defRPr/>
            </a:pPr>
            <a:r>
              <a:rPr lang="zh-CN" altLang="en-US" dirty="0" smtClean="0">
                <a:ea typeface="黑体" pitchFamily="49" charset="-122"/>
              </a:rPr>
              <a:t>很多不同形式（文本、图像、视频、机器数据），无模式或者模式不明显，不连贯的语法或句义</a:t>
            </a:r>
            <a:endParaRPr lang="en-US" altLang="zh-CN" dirty="0">
              <a:latin typeface="+mn-lt"/>
            </a:endParaRPr>
          </a:p>
          <a:p>
            <a:r>
              <a:rPr lang="zh-CN" altLang="zh-CN" dirty="0">
                <a:latin typeface="+mn-lt"/>
              </a:rPr>
              <a:t>第二点就是</a:t>
            </a:r>
            <a:r>
              <a:rPr lang="en-US" altLang="zh-CN" dirty="0">
                <a:latin typeface="+mn-lt"/>
              </a:rPr>
              <a:t>Volume</a:t>
            </a:r>
            <a:r>
              <a:rPr lang="zh-CN" altLang="zh-CN" dirty="0">
                <a:latin typeface="+mn-lt"/>
              </a:rPr>
              <a:t>，量比较大，我们有一些用户化每秒就要进入很多数据，很多客户内部都有几批数据，还有下面淘宝都是几</a:t>
            </a:r>
            <a:r>
              <a:rPr lang="en-US" altLang="zh-CN" dirty="0">
                <a:latin typeface="+mn-lt"/>
              </a:rPr>
              <a:t>PB</a:t>
            </a:r>
            <a:r>
              <a:rPr lang="zh-CN" altLang="zh-CN" dirty="0">
                <a:latin typeface="+mn-lt"/>
              </a:rPr>
              <a:t>数据，所以</a:t>
            </a:r>
            <a:r>
              <a:rPr lang="en-US" altLang="zh-CN" dirty="0">
                <a:latin typeface="+mn-lt"/>
              </a:rPr>
              <a:t>PB</a:t>
            </a:r>
            <a:r>
              <a:rPr lang="zh-CN" altLang="zh-CN" dirty="0">
                <a:latin typeface="+mn-lt"/>
              </a:rPr>
              <a:t>化将是比较常态的情况。</a:t>
            </a:r>
            <a:endParaRPr lang="en-US" altLang="zh-CN" dirty="0">
              <a:latin typeface="+mn-lt"/>
            </a:endParaRPr>
          </a:p>
          <a:p>
            <a:r>
              <a:rPr lang="zh-CN" altLang="en-US" i="1" dirty="0" smtClean="0">
                <a:solidFill>
                  <a:srgbClr val="FF0000"/>
                </a:solidFill>
                <a:ea typeface="黑体" pitchFamily="49" charset="-122"/>
              </a:rPr>
              <a:t>非结构化数据</a:t>
            </a:r>
            <a:r>
              <a:rPr lang="zh-CN" altLang="en-US" dirty="0" smtClean="0">
                <a:ea typeface="黑体" pitchFamily="49" charset="-122"/>
              </a:rPr>
              <a:t>的超大规模和增长，占总数据量的</a:t>
            </a:r>
            <a:r>
              <a:rPr lang="en-US" altLang="zh-CN" dirty="0" smtClean="0">
                <a:ea typeface="黑体" pitchFamily="49" charset="-122"/>
              </a:rPr>
              <a:t>80~90%</a:t>
            </a:r>
            <a:r>
              <a:rPr lang="zh-CN" altLang="en-US" dirty="0" smtClean="0">
                <a:ea typeface="黑体" pitchFamily="49" charset="-122"/>
              </a:rPr>
              <a:t>，比结构化数据增长快</a:t>
            </a:r>
            <a:r>
              <a:rPr lang="en-US" altLang="zh-CN" dirty="0" smtClean="0">
                <a:ea typeface="黑体" pitchFamily="49" charset="-122"/>
              </a:rPr>
              <a:t>10</a:t>
            </a:r>
            <a:r>
              <a:rPr lang="zh-CN" altLang="en-US" dirty="0" smtClean="0">
                <a:ea typeface="黑体" pitchFamily="49" charset="-122"/>
              </a:rPr>
              <a:t>倍到</a:t>
            </a:r>
            <a:r>
              <a:rPr lang="en-US" altLang="zh-CN" dirty="0" smtClean="0">
                <a:ea typeface="黑体" pitchFamily="49" charset="-122"/>
              </a:rPr>
              <a:t>50</a:t>
            </a:r>
            <a:r>
              <a:rPr lang="zh-CN" altLang="en-US" dirty="0" smtClean="0">
                <a:ea typeface="黑体" pitchFamily="49" charset="-122"/>
              </a:rPr>
              <a:t>倍，是传统数据仓库的</a:t>
            </a:r>
            <a:r>
              <a:rPr lang="en-US" altLang="zh-CN" dirty="0" smtClean="0">
                <a:ea typeface="黑体" pitchFamily="49" charset="-122"/>
              </a:rPr>
              <a:t>10</a:t>
            </a:r>
            <a:r>
              <a:rPr lang="zh-CN" altLang="en-US" dirty="0" smtClean="0">
                <a:ea typeface="黑体" pitchFamily="49" charset="-122"/>
              </a:rPr>
              <a:t>倍到</a:t>
            </a:r>
            <a:r>
              <a:rPr lang="en-US" altLang="zh-CN" dirty="0" smtClean="0">
                <a:ea typeface="黑体" pitchFamily="49" charset="-122"/>
              </a:rPr>
              <a:t>50</a:t>
            </a:r>
            <a:r>
              <a:rPr lang="zh-CN" altLang="en-US" dirty="0" smtClean="0">
                <a:ea typeface="黑体" pitchFamily="49" charset="-122"/>
              </a:rPr>
              <a:t>倍</a:t>
            </a:r>
            <a:endParaRPr lang="zh-CN" altLang="zh-CN" dirty="0">
              <a:latin typeface="+mn-lt"/>
            </a:endParaRPr>
          </a:p>
          <a:p>
            <a:r>
              <a:rPr lang="zh-CN" altLang="zh-CN" dirty="0">
                <a:latin typeface="+mn-lt"/>
              </a:rPr>
              <a:t>第三个是</a:t>
            </a:r>
            <a:r>
              <a:rPr lang="en-US" altLang="zh-CN" dirty="0">
                <a:latin typeface="+mn-lt"/>
              </a:rPr>
              <a:t>Velocity</a:t>
            </a:r>
            <a:r>
              <a:rPr lang="zh-CN" altLang="zh-CN" dirty="0">
                <a:latin typeface="+mn-lt"/>
              </a:rPr>
              <a:t>，因为数据化会存在时效性，需要快速处理，并得到结果出来。比如说，一些电商数据，今天的信息不处理没有结果化，将会影响到今天捕获很多商业决策。</a:t>
            </a:r>
            <a:endParaRPr lang="en-US" altLang="zh-CN" dirty="0">
              <a:latin typeface="+mn-lt"/>
            </a:endParaRPr>
          </a:p>
          <a:p>
            <a:pPr defTabSz="920984">
              <a:defRPr/>
            </a:pPr>
            <a:r>
              <a:rPr lang="zh-CN" altLang="en-US" dirty="0" smtClean="0">
                <a:ea typeface="黑体" pitchFamily="49" charset="-122"/>
              </a:rPr>
              <a:t>  立竿见影而非事后见效</a:t>
            </a:r>
            <a:endParaRPr lang="en-US" altLang="zh-CN" dirty="0" smtClean="0">
              <a:ea typeface="黑体" pitchFamily="49" charset="-122"/>
            </a:endParaRPr>
          </a:p>
          <a:p>
            <a:pPr defTabSz="920984">
              <a:defRPr/>
            </a:pPr>
            <a:r>
              <a:rPr lang="zh-CN" altLang="en-US" dirty="0" smtClean="0">
                <a:ea typeface="黑体" pitchFamily="49" charset="-122"/>
              </a:rPr>
              <a:t>第四个是</a:t>
            </a:r>
            <a:r>
              <a:rPr lang="en-US" altLang="zh-CN" dirty="0" smtClean="0">
                <a:ea typeface="黑体" pitchFamily="49" charset="-122"/>
              </a:rPr>
              <a:t>Value</a:t>
            </a:r>
            <a:r>
              <a:rPr lang="zh-CN" altLang="en-US" dirty="0" smtClean="0">
                <a:ea typeface="黑体" pitchFamily="49" charset="-122"/>
              </a:rPr>
              <a:t>：大量的不相关信息，不经过处理则价值较低，属于价值密度底的数据</a:t>
            </a:r>
            <a:endParaRPr lang="en-US" altLang="zh-CN" dirty="0" smtClean="0">
              <a:ea typeface="黑体" pitchFamily="49" charset="-122"/>
            </a:endParaRPr>
          </a:p>
          <a:p>
            <a:pPr defTabSz="920984">
              <a:defRPr/>
            </a:pPr>
            <a:endParaRPr lang="en-US" altLang="zh-CN" dirty="0" smtClean="0">
              <a:ea typeface="黑体" pitchFamily="49" charset="-122"/>
            </a:endParaRPr>
          </a:p>
          <a:p>
            <a:pPr defTabSz="920984">
              <a:defRPr/>
            </a:pPr>
            <a:r>
              <a:rPr lang="zh-CN" altLang="zh-CN" dirty="0">
                <a:latin typeface="+mn-lt"/>
              </a:rPr>
              <a:t>海量数据分析非常复杂，使得过去靠单纯易于关于数据库</a:t>
            </a:r>
            <a:r>
              <a:rPr lang="en-US" altLang="zh-CN" dirty="0">
                <a:latin typeface="+mn-lt"/>
              </a:rPr>
              <a:t>BI</a:t>
            </a:r>
            <a:r>
              <a:rPr lang="zh-CN" altLang="zh-CN" dirty="0">
                <a:latin typeface="+mn-lt"/>
              </a:rPr>
              <a:t>已经不是太适合了。所以，可能需要新的创新。</a:t>
            </a:r>
            <a:endParaRPr lang="en-US" altLang="zh-CN" dirty="0" smtClean="0">
              <a:ea typeface="黑体" pitchFamily="49" charset="-122"/>
            </a:endParaRPr>
          </a:p>
          <a:p>
            <a:endParaRPr lang="en-US" altLang="zh-CN" dirty="0" smtClean="0">
              <a:ea typeface="黑体" pitchFamily="49"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64801B04-9B4E-45D6-9318-71FE516CE4FA}" type="slidenum">
              <a:rPr lang="zh-CN" altLang="en-US" smtClean="0"/>
              <a:pPr>
                <a:defRPr/>
              </a:pPr>
              <a:t>15</a:t>
            </a:fld>
            <a:endParaRPr lang="zh-CN" altLang="en-US"/>
          </a:p>
        </p:txBody>
      </p:sp>
    </p:spTree>
    <p:extLst>
      <p:ext uri="{BB962C8B-B14F-4D97-AF65-F5344CB8AC3E}">
        <p14:creationId xmlns:p14="http://schemas.microsoft.com/office/powerpoint/2010/main" val="1742700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smtClean="0">
                <a:solidFill>
                  <a:schemeClr val="tx1"/>
                </a:solidFill>
                <a:latin typeface="+mn-lt"/>
                <a:ea typeface="+mn-ea"/>
                <a:cs typeface="+mn-cs"/>
              </a:rPr>
              <a:t>我们利用用友</a:t>
            </a:r>
            <a:r>
              <a:rPr lang="en-US" altLang="zh-CN" sz="1200" kern="1200" smtClean="0">
                <a:solidFill>
                  <a:schemeClr val="tx1"/>
                </a:solidFill>
                <a:latin typeface="+mn-lt"/>
                <a:ea typeface="+mn-ea"/>
                <a:cs typeface="+mn-cs"/>
              </a:rPr>
              <a:t>UAP Cloud</a:t>
            </a:r>
            <a:r>
              <a:rPr lang="zh-CN" altLang="en-US" sz="1200" kern="1200" smtClean="0">
                <a:solidFill>
                  <a:schemeClr val="tx1"/>
                </a:solidFill>
                <a:latin typeface="+mn-lt"/>
                <a:ea typeface="+mn-ea"/>
                <a:cs typeface="+mn-cs"/>
              </a:rPr>
              <a:t>平台完成私有云、社区云、混合云等各种复杂的云端部署。实现了应用服务器、数据库的弹性扩展，支持弹性负载均衡和自动伸缩，支持移动、社交、大数据分析、等各种新型应用。</a:t>
            </a:r>
          </a:p>
          <a:p>
            <a:endParaRPr lang="zh-CN" altLang="en-US" sz="1200" kern="1200" smtClean="0">
              <a:solidFill>
                <a:schemeClr val="tx1"/>
              </a:solidFill>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9E434833-22EF-4678-A940-8CFCDAE91C4F}" type="slidenum">
              <a:rPr lang="zh-CN" altLang="en-US" smtClean="0"/>
              <a:pPr/>
              <a:t>16</a:t>
            </a:fld>
            <a:endParaRPr lang="zh-CN" altLang="en-US"/>
          </a:p>
        </p:txBody>
      </p:sp>
    </p:spTree>
    <p:extLst>
      <p:ext uri="{BB962C8B-B14F-4D97-AF65-F5344CB8AC3E}">
        <p14:creationId xmlns:p14="http://schemas.microsoft.com/office/powerpoint/2010/main" val="846439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smtClean="0">
                <a:solidFill>
                  <a:schemeClr val="tx1"/>
                </a:solidFill>
                <a:latin typeface="+mn-lt"/>
                <a:ea typeface="+mn-ea"/>
                <a:cs typeface="+mn-cs"/>
              </a:rPr>
              <a:t>多种技术的集成是本次智能技术浪潮的核心特征。以云计算、大数据、物联网、人工智能、</a:t>
            </a:r>
            <a:r>
              <a:rPr lang="en-US" altLang="zh-CN" sz="1200" b="0" i="0" u="none" strike="noStrike" kern="1200" baseline="0" smtClean="0">
                <a:solidFill>
                  <a:schemeClr val="tx1"/>
                </a:solidFill>
                <a:latin typeface="+mn-lt"/>
                <a:ea typeface="+mn-ea"/>
                <a:cs typeface="+mn-cs"/>
              </a:rPr>
              <a:t>5G</a:t>
            </a:r>
            <a:r>
              <a:rPr lang="zh-CN" altLang="en-US" sz="1200" b="0" i="0" u="none" strike="noStrike" kern="1200" baseline="0" smtClean="0">
                <a:solidFill>
                  <a:schemeClr val="tx1"/>
                </a:solidFill>
                <a:latin typeface="+mn-lt"/>
                <a:ea typeface="+mn-ea"/>
                <a:cs typeface="+mn-cs"/>
              </a:rPr>
              <a:t>为代表的新一代信息技术，在不断的融合、叠加、迭代中，为智能经济提供了高经济性、高可用性、高可靠性的智能技术底座，推动人类社会进入一个全面感知、可靠传输、智能处理、精准决策的万物智能时代。</a:t>
            </a:r>
            <a:endParaRPr lang="en-US" altLang="zh-CN" sz="1200" b="0" i="0" u="none" strike="noStrike" kern="1200" baseline="0" smtClean="0">
              <a:solidFill>
                <a:schemeClr val="tx1"/>
              </a:solidFill>
              <a:latin typeface="+mn-lt"/>
              <a:ea typeface="+mn-ea"/>
              <a:cs typeface="+mn-cs"/>
            </a:endParaRPr>
          </a:p>
          <a:p>
            <a:r>
              <a:rPr lang="zh-CN" altLang="en-US" sz="1200" spc="5" smtClean="0">
                <a:solidFill>
                  <a:srgbClr val="231F20"/>
                </a:solidFill>
                <a:latin typeface="华文楷体"/>
                <a:cs typeface="华文楷体"/>
              </a:rPr>
              <a:t>智能技术将全面更新现有技术基础设</a:t>
            </a:r>
            <a:r>
              <a:rPr lang="zh-CN" altLang="en-US" sz="1200" spc="0" smtClean="0">
                <a:solidFill>
                  <a:srgbClr val="231F20"/>
                </a:solidFill>
                <a:latin typeface="华文楷体"/>
                <a:cs typeface="华文楷体"/>
              </a:rPr>
              <a:t>施</a:t>
            </a:r>
            <a:r>
              <a:rPr lang="zh-CN" altLang="en-US" sz="1200" spc="5" smtClean="0">
                <a:solidFill>
                  <a:srgbClr val="231F20"/>
                </a:solidFill>
                <a:latin typeface="华文楷体"/>
                <a:cs typeface="华文楷体"/>
              </a:rPr>
              <a:t>，重新定义商业模</a:t>
            </a:r>
            <a:r>
              <a:rPr lang="zh-CN" altLang="en-US" sz="1200" spc="0" smtClean="0">
                <a:solidFill>
                  <a:srgbClr val="231F20"/>
                </a:solidFill>
                <a:latin typeface="华文楷体"/>
                <a:cs typeface="华文楷体"/>
              </a:rPr>
              <a:t>式</a:t>
            </a:r>
            <a:r>
              <a:rPr lang="zh-CN" altLang="en-US" sz="1200" spc="5" smtClean="0">
                <a:solidFill>
                  <a:srgbClr val="231F20"/>
                </a:solidFill>
                <a:latin typeface="华文楷体"/>
                <a:cs typeface="华文楷体"/>
              </a:rPr>
              <a:t>，重塑未来的经 </a:t>
            </a:r>
            <a:r>
              <a:rPr lang="zh-CN" altLang="en-US" sz="1200" spc="0" smtClean="0">
                <a:solidFill>
                  <a:srgbClr val="231F20"/>
                </a:solidFill>
                <a:latin typeface="华文楷体"/>
                <a:cs typeface="华文楷体"/>
              </a:rPr>
              <a:t>济图景</a:t>
            </a:r>
            <a:r>
              <a:rPr lang="zh-CN" altLang="en-US" sz="1200" spc="-80" smtClean="0">
                <a:solidFill>
                  <a:srgbClr val="231F20"/>
                </a:solidFill>
                <a:latin typeface="华文楷体"/>
                <a:cs typeface="华文楷体"/>
              </a:rPr>
              <a:t>。</a:t>
            </a:r>
            <a:r>
              <a:rPr lang="zh-CN" altLang="en-US" sz="1200" spc="0" smtClean="0">
                <a:solidFill>
                  <a:srgbClr val="231F20"/>
                </a:solidFill>
                <a:latin typeface="华文楷体"/>
                <a:cs typeface="华文楷体"/>
              </a:rPr>
              <a:t>正如德国国家科学与工程院院长孔翰宁强调的</a:t>
            </a:r>
            <a:r>
              <a:rPr lang="zh-CN" altLang="en-US" sz="1200" spc="-155" smtClean="0">
                <a:solidFill>
                  <a:srgbClr val="231F20"/>
                </a:solidFill>
                <a:latin typeface="华文楷体"/>
                <a:cs typeface="华文楷体"/>
              </a:rPr>
              <a:t>，</a:t>
            </a:r>
            <a:r>
              <a:rPr lang="zh-CN" altLang="en-US" sz="1200" spc="-80" smtClean="0">
                <a:solidFill>
                  <a:srgbClr val="231F20"/>
                </a:solidFill>
                <a:latin typeface="华文楷体"/>
                <a:cs typeface="华文楷体"/>
              </a:rPr>
              <a:t>“今天发展工业的准则</a:t>
            </a:r>
            <a:r>
              <a:rPr lang="zh-CN" altLang="en-US" sz="1200" spc="-120" smtClean="0">
                <a:solidFill>
                  <a:srgbClr val="231F20"/>
                </a:solidFill>
                <a:latin typeface="华文楷体"/>
                <a:cs typeface="华文楷体"/>
              </a:rPr>
              <a:t>是</a:t>
            </a:r>
            <a:r>
              <a:rPr lang="zh-CN" altLang="en-US" sz="1200" spc="0" smtClean="0">
                <a:solidFill>
                  <a:srgbClr val="231F20"/>
                </a:solidFill>
                <a:latin typeface="华文楷体"/>
                <a:cs typeface="华文楷体"/>
              </a:rPr>
              <a:t>： </a:t>
            </a:r>
            <a:r>
              <a:rPr lang="zh-CN" altLang="en-US" sz="1200" spc="-40" smtClean="0">
                <a:solidFill>
                  <a:srgbClr val="231F20"/>
                </a:solidFill>
                <a:latin typeface="华文楷体"/>
                <a:cs typeface="华文楷体"/>
              </a:rPr>
              <a:t>数字化一切可数字化之物，并由此开辟新的价值创造模式”。</a:t>
            </a:r>
            <a:endParaRPr lang="zh-CN" altLang="en-US"/>
          </a:p>
        </p:txBody>
      </p:sp>
      <p:sp>
        <p:nvSpPr>
          <p:cNvPr id="4" name="灯片编号占位符 3"/>
          <p:cNvSpPr>
            <a:spLocks noGrp="1"/>
          </p:cNvSpPr>
          <p:nvPr>
            <p:ph type="sldNum" sz="quarter" idx="10"/>
          </p:nvPr>
        </p:nvSpPr>
        <p:spPr/>
        <p:txBody>
          <a:bodyPr/>
          <a:lstStyle/>
          <a:p>
            <a:fld id="{63659F22-C22E-4BD6-B0D4-248741AB2D6B}" type="slidenum">
              <a:rPr lang="zh-CN" altLang="en-US" smtClean="0"/>
              <a:t>17</a:t>
            </a:fld>
            <a:endParaRPr lang="zh-CN" altLang="en-US"/>
          </a:p>
        </p:txBody>
      </p:sp>
    </p:spTree>
    <p:extLst>
      <p:ext uri="{BB962C8B-B14F-4D97-AF65-F5344CB8AC3E}">
        <p14:creationId xmlns:p14="http://schemas.microsoft.com/office/powerpoint/2010/main" val="1471929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1" y="4343400"/>
            <a:ext cx="5486400" cy="4114801"/>
          </a:xfrm>
          <a:prstGeom prst="rect">
            <a:avLst/>
          </a:prstGeom>
        </p:spPr>
        <p:txBody>
          <a:bodyPr lIns="92098" tIns="46049" rIns="92098" bIns="46049"/>
          <a:lstStyle/>
          <a:p>
            <a:pPr defTabSz="920984">
              <a:defRPr/>
            </a:pPr>
            <a:r>
              <a:rPr lang="zh-CN" altLang="zh-CN">
                <a:latin typeface="+mn-lt"/>
              </a:rPr>
              <a:t>第一个是互联网企业，比如我们有用户做网络广告监测，每天有几百</a:t>
            </a:r>
            <a:r>
              <a:rPr lang="en-US" altLang="zh-CN">
                <a:latin typeface="+mn-lt"/>
              </a:rPr>
              <a:t>G</a:t>
            </a:r>
            <a:r>
              <a:rPr lang="zh-CN" altLang="zh-CN">
                <a:latin typeface="+mn-lt"/>
              </a:rPr>
              <a:t>技术，网络点击数据，他就会去分析这些点击日志来分析，哪些用户在哪些阶段点击广告，从而帮助商户们来判断他投广告是否有价值。</a:t>
            </a:r>
            <a:endParaRPr lang="en-US" altLang="zh-CN">
              <a:latin typeface="+mn-lt"/>
            </a:endParaRPr>
          </a:p>
          <a:p>
            <a:pPr defTabSz="920984">
              <a:defRPr/>
            </a:pPr>
            <a:r>
              <a:rPr lang="zh-CN" altLang="zh-CN">
                <a:latin typeface="+mn-lt"/>
              </a:rPr>
              <a:t>第二是智能电网，比如说，他们一个省有</a:t>
            </a:r>
            <a:r>
              <a:rPr lang="en-US" altLang="zh-CN">
                <a:latin typeface="+mn-lt"/>
              </a:rPr>
              <a:t>300</a:t>
            </a:r>
            <a:r>
              <a:rPr lang="zh-CN" altLang="zh-CN">
                <a:latin typeface="+mn-lt"/>
              </a:rPr>
              <a:t>个用电用户，每隔几分钟会将他们大宗数据发送到后端集群当中，之后集群就会对这些数亿条数据进行分析，来分析一下大概的用电模式，根据用电模式来生产电力，这样能够节省电力资源的浪费。</a:t>
            </a:r>
            <a:endParaRPr lang="en-US" altLang="zh-CN">
              <a:latin typeface="+mn-lt"/>
            </a:endParaRPr>
          </a:p>
          <a:p>
            <a:r>
              <a:rPr lang="zh-CN" altLang="zh-CN">
                <a:latin typeface="+mn-lt"/>
              </a:rPr>
              <a:t>第三个方面是车联网，车载终端，是每隔几分钟都会上传一些数据到后端数据集群里面，最后会分析这些数据，来判断一下大致路况是什么情况，之后将有价值的路况信息给</a:t>
            </a:r>
            <a:r>
              <a:rPr lang="en-US" altLang="zh-CN">
                <a:latin typeface="+mn-lt"/>
              </a:rPr>
              <a:t>Push</a:t>
            </a:r>
            <a:r>
              <a:rPr lang="zh-CN" altLang="zh-CN">
                <a:latin typeface="+mn-lt"/>
              </a:rPr>
              <a:t>客户端里面，能够帮助客户节省在路上时间。</a:t>
            </a:r>
            <a:endParaRPr lang="en-US" altLang="zh-CN">
              <a:latin typeface="+mn-lt"/>
            </a:endParaRPr>
          </a:p>
          <a:p>
            <a:r>
              <a:rPr lang="zh-CN" altLang="zh-CN">
                <a:latin typeface="+mn-lt"/>
              </a:rPr>
              <a:t>第四是医疗行业，每个人看病都有病例，如果我们把全国，几千万病例都汇总起来之后进行一些数据分析，数据处理，会找出大致的一些模式，通过这种模式非常容易的帮助医生看病。</a:t>
            </a:r>
          </a:p>
          <a:p>
            <a:r>
              <a:rPr lang="zh-CN" altLang="zh-CN">
                <a:latin typeface="+mn-lt"/>
              </a:rPr>
              <a:t>第五个是安全领域，</a:t>
            </a:r>
            <a:r>
              <a:rPr lang="zh-CN" altLang="en-US">
                <a:latin typeface="+mn-lt"/>
              </a:rPr>
              <a:t>在</a:t>
            </a:r>
            <a:r>
              <a:rPr lang="zh-CN" altLang="zh-CN">
                <a:latin typeface="+mn-lt"/>
              </a:rPr>
              <a:t>美国比较火，中情局，他们有很多</a:t>
            </a:r>
            <a:r>
              <a:rPr lang="zh-CN" altLang="en-US">
                <a:latin typeface="+mn-lt"/>
              </a:rPr>
              <a:t>视频</a:t>
            </a:r>
            <a:r>
              <a:rPr lang="zh-CN" altLang="zh-CN">
                <a:latin typeface="+mn-lt"/>
              </a:rPr>
              <a:t>数据关于煽动的，还有本拉登一些照片，之后就分析一些哪些煽动助萨达姆，卡札菲，本拉登，除此之外还有一些通过海量分析文本数据从而形成一定程度的</a:t>
            </a:r>
            <a:r>
              <a:rPr lang="en-US" altLang="zh-CN">
                <a:latin typeface="+mn-lt"/>
              </a:rPr>
              <a:t>AI</a:t>
            </a:r>
            <a:r>
              <a:rPr lang="zh-CN" altLang="zh-CN">
                <a:latin typeface="+mn-lt"/>
              </a:rPr>
              <a:t>。</a:t>
            </a:r>
          </a:p>
          <a:p>
            <a:pPr defTabSz="920984">
              <a:defRPr/>
            </a:pPr>
            <a:endParaRPr lang="zh-CN" altLang="zh-CN">
              <a:latin typeface="+mn-lt"/>
            </a:endParaRPr>
          </a:p>
          <a:p>
            <a:endParaRPr lang="zh-CN" altLang="en-US"/>
          </a:p>
        </p:txBody>
      </p:sp>
      <p:sp>
        <p:nvSpPr>
          <p:cNvPr id="4" name="灯片编号占位符 3"/>
          <p:cNvSpPr>
            <a:spLocks noGrp="1"/>
          </p:cNvSpPr>
          <p:nvPr>
            <p:ph type="sldNum" sz="quarter" idx="10"/>
          </p:nvPr>
        </p:nvSpPr>
        <p:spPr/>
        <p:txBody>
          <a:bodyPr/>
          <a:lstStyle/>
          <a:p>
            <a:pPr>
              <a:defRPr/>
            </a:pPr>
            <a:fld id="{64801B04-9B4E-45D6-9318-71FE516CE4FA}" type="slidenum">
              <a:rPr lang="zh-CN" altLang="en-US" smtClean="0"/>
              <a:pPr>
                <a:defRPr/>
              </a:pPr>
              <a:t>18</a:t>
            </a:fld>
            <a:endParaRPr lang="zh-CN" altLang="en-US"/>
          </a:p>
        </p:txBody>
      </p:sp>
    </p:spTree>
    <p:extLst>
      <p:ext uri="{BB962C8B-B14F-4D97-AF65-F5344CB8AC3E}">
        <p14:creationId xmlns:p14="http://schemas.microsoft.com/office/powerpoint/2010/main" val="1084004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xfrm>
            <a:off x="100013" y="749300"/>
            <a:ext cx="6654800" cy="37433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p:txBody>
          <a:bodyPr/>
          <a:lstStyle/>
          <a:p>
            <a:pPr defTabSz="914400">
              <a:spcBef>
                <a:spcPct val="0"/>
              </a:spcBef>
            </a:pPr>
            <a:endParaRPr lang="zh-CN" altLang="en-US" smtClean="0"/>
          </a:p>
        </p:txBody>
      </p:sp>
      <p:sp>
        <p:nvSpPr>
          <p:cNvPr id="115716" name="灯片编号占位符 3"/>
          <p:cNvSpPr txBox="1">
            <a:spLocks noGrp="1"/>
          </p:cNvSpPr>
          <p:nvPr/>
        </p:nvSpPr>
        <p:spPr bwMode="auto">
          <a:xfrm>
            <a:off x="3879850" y="9480550"/>
            <a:ext cx="296862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019" tIns="45510" rIns="91019" bIns="45510" anchor="b"/>
          <a:lstStyle>
            <a:lvl1pPr defTabSz="455613">
              <a:defRPr>
                <a:solidFill>
                  <a:schemeClr val="tx1"/>
                </a:solidFill>
                <a:latin typeface="Calibri" panose="020F0502020204030204" pitchFamily="34" charset="0"/>
                <a:ea typeface="宋体" panose="02010600030101010101" pitchFamily="2" charset="-122"/>
              </a:defRPr>
            </a:lvl1pPr>
            <a:lvl2pPr marL="739775" indent="-284163" defTabSz="455613">
              <a:defRPr>
                <a:solidFill>
                  <a:schemeClr val="tx1"/>
                </a:solidFill>
                <a:latin typeface="Calibri" panose="020F0502020204030204" pitchFamily="34" charset="0"/>
                <a:ea typeface="宋体" panose="02010600030101010101" pitchFamily="2" charset="-122"/>
              </a:defRPr>
            </a:lvl2pPr>
            <a:lvl3pPr marL="1138238" indent="-228600" defTabSz="455613">
              <a:defRPr>
                <a:solidFill>
                  <a:schemeClr val="tx1"/>
                </a:solidFill>
                <a:latin typeface="Calibri" panose="020F0502020204030204" pitchFamily="34" charset="0"/>
                <a:ea typeface="宋体" panose="02010600030101010101" pitchFamily="2" charset="-122"/>
              </a:defRPr>
            </a:lvl3pPr>
            <a:lvl4pPr marL="1592263" indent="-227013" defTabSz="455613">
              <a:defRPr>
                <a:solidFill>
                  <a:schemeClr val="tx1"/>
                </a:solidFill>
                <a:latin typeface="Calibri" panose="020F0502020204030204" pitchFamily="34" charset="0"/>
                <a:ea typeface="宋体" panose="02010600030101010101" pitchFamily="2" charset="-122"/>
              </a:defRPr>
            </a:lvl4pPr>
            <a:lvl5pPr marL="2047875" indent="-227013" defTabSz="455613">
              <a:defRPr>
                <a:solidFill>
                  <a:schemeClr val="tx1"/>
                </a:solidFill>
                <a:latin typeface="Calibri" panose="020F0502020204030204" pitchFamily="34" charset="0"/>
                <a:ea typeface="宋体" panose="02010600030101010101" pitchFamily="2" charset="-122"/>
              </a:defRPr>
            </a:lvl5pPr>
            <a:lvl6pPr marL="2505075" indent="-227013" defTabSz="455613"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62275" indent="-227013" defTabSz="455613"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19475" indent="-227013" defTabSz="455613"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76675" indent="-227013" defTabSz="455613"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lnSpc>
                <a:spcPct val="100000"/>
              </a:lnSpc>
            </a:pPr>
            <a:fld id="{B12B8C32-4E12-456D-B17F-51FAF5CF77C4}" type="slidenum">
              <a:rPr lang="zh-CN" altLang="en-US" sz="1200"/>
              <a:pPr algn="r">
                <a:lnSpc>
                  <a:spcPct val="100000"/>
                </a:lnSpc>
              </a:pPr>
              <a:t>21</a:t>
            </a:fld>
            <a:endParaRPr lang="en-US" altLang="zh-CN" sz="1200"/>
          </a:p>
        </p:txBody>
      </p:sp>
    </p:spTree>
    <p:extLst>
      <p:ext uri="{BB962C8B-B14F-4D97-AF65-F5344CB8AC3E}">
        <p14:creationId xmlns:p14="http://schemas.microsoft.com/office/powerpoint/2010/main" val="3643156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659F22-C22E-4BD6-B0D4-248741AB2D6B}" type="slidenum">
              <a:rPr lang="zh-CN" altLang="en-US" smtClean="0"/>
              <a:t>25</a:t>
            </a:fld>
            <a:endParaRPr lang="zh-CN" altLang="en-US"/>
          </a:p>
        </p:txBody>
      </p:sp>
    </p:spTree>
    <p:extLst>
      <p:ext uri="{BB962C8B-B14F-4D97-AF65-F5344CB8AC3E}">
        <p14:creationId xmlns:p14="http://schemas.microsoft.com/office/powerpoint/2010/main" val="4190930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9768" y="4715907"/>
            <a:ext cx="5438140" cy="4467702"/>
          </a:xfrm>
          <a:prstGeom prst="rect">
            <a:avLst/>
          </a:prstGeom>
        </p:spPr>
        <p:txBody>
          <a:bodyPr lIns="92098" tIns="46049" rIns="92098" bIns="46049"/>
          <a:lstStyle/>
          <a:p>
            <a:r>
              <a:rPr lang="zh-CN" altLang="zh-CN" dirty="0">
                <a:latin typeface="+mn-lt"/>
              </a:rPr>
              <a:t>通过上图的分析可知，相比于传统</a:t>
            </a:r>
            <a:r>
              <a:rPr lang="en-US" altLang="zh-CN" dirty="0">
                <a:latin typeface="+mn-lt"/>
              </a:rPr>
              <a:t>RFM</a:t>
            </a:r>
            <a:r>
              <a:rPr lang="zh-CN" altLang="zh-CN" dirty="0">
                <a:latin typeface="+mn-lt"/>
              </a:rPr>
              <a:t>模型细分，多指标模型细分具有以下特征：</a:t>
            </a:r>
          </a:p>
          <a:p>
            <a:r>
              <a:rPr lang="zh-CN" altLang="zh-CN" b="1" dirty="0">
                <a:latin typeface="+mn-lt"/>
              </a:rPr>
              <a:t>一、具有有效性。</a:t>
            </a:r>
            <a:r>
              <a:rPr lang="zh-CN" altLang="zh-CN" dirty="0">
                <a:latin typeface="+mn-lt"/>
              </a:rPr>
              <a:t>例如对</a:t>
            </a:r>
            <a:r>
              <a:rPr lang="en-US" altLang="zh-CN" dirty="0">
                <a:latin typeface="+mn-lt"/>
              </a:rPr>
              <a:t>001</a:t>
            </a:r>
            <a:r>
              <a:rPr lang="zh-CN" altLang="zh-CN" dirty="0">
                <a:latin typeface="+mn-lt"/>
              </a:rPr>
              <a:t>类型的重要大客户，两种细分方法结果相同。这说明了与传统</a:t>
            </a:r>
            <a:r>
              <a:rPr lang="en-US" altLang="zh-CN" dirty="0">
                <a:latin typeface="+mn-lt"/>
              </a:rPr>
              <a:t>RFM</a:t>
            </a:r>
            <a:r>
              <a:rPr lang="zh-CN" altLang="zh-CN" dirty="0">
                <a:latin typeface="+mn-lt"/>
              </a:rPr>
              <a:t>一样，多指标</a:t>
            </a:r>
            <a:r>
              <a:rPr lang="en-US" altLang="zh-CN" dirty="0">
                <a:latin typeface="+mn-lt"/>
              </a:rPr>
              <a:t>RFM</a:t>
            </a:r>
            <a:r>
              <a:rPr lang="zh-CN" altLang="zh-CN" dirty="0">
                <a:latin typeface="+mn-lt"/>
              </a:rPr>
              <a:t>模型在细分上具有有效性，对特征明显的客户能进行有效细分。</a:t>
            </a:r>
          </a:p>
          <a:p>
            <a:r>
              <a:rPr lang="zh-CN" altLang="zh-CN" b="1" dirty="0">
                <a:latin typeface="+mn-lt"/>
              </a:rPr>
              <a:t>二、细分类型增加。</a:t>
            </a:r>
            <a:r>
              <a:rPr lang="zh-CN" altLang="zh-CN" dirty="0">
                <a:latin typeface="+mn-lt"/>
              </a:rPr>
              <a:t>传统</a:t>
            </a:r>
            <a:r>
              <a:rPr lang="en-US" altLang="zh-CN" dirty="0">
                <a:latin typeface="+mn-lt"/>
              </a:rPr>
              <a:t>RFM</a:t>
            </a:r>
            <a:r>
              <a:rPr lang="zh-CN" altLang="zh-CN" dirty="0">
                <a:latin typeface="+mn-lt"/>
              </a:rPr>
              <a:t>模型将客户细分为</a:t>
            </a:r>
            <a:r>
              <a:rPr lang="en-US" altLang="zh-CN" dirty="0">
                <a:latin typeface="+mn-lt"/>
              </a:rPr>
              <a:t>3</a:t>
            </a:r>
            <a:r>
              <a:rPr lang="zh-CN" altLang="zh-CN" dirty="0">
                <a:latin typeface="+mn-lt"/>
              </a:rPr>
              <a:t>类（</a:t>
            </a:r>
            <a:r>
              <a:rPr lang="en-US" altLang="zh-CN" dirty="0">
                <a:latin typeface="+mn-lt"/>
              </a:rPr>
              <a:t>011</a:t>
            </a:r>
            <a:r>
              <a:rPr lang="zh-CN" altLang="zh-CN" dirty="0">
                <a:latin typeface="+mn-lt"/>
              </a:rPr>
              <a:t>、</a:t>
            </a:r>
            <a:r>
              <a:rPr lang="en-US" altLang="zh-CN" dirty="0">
                <a:latin typeface="+mn-lt"/>
              </a:rPr>
              <a:t>001</a:t>
            </a:r>
            <a:r>
              <a:rPr lang="zh-CN" altLang="zh-CN" dirty="0">
                <a:latin typeface="+mn-lt"/>
              </a:rPr>
              <a:t>、</a:t>
            </a:r>
            <a:r>
              <a:rPr lang="en-US" altLang="zh-CN" dirty="0">
                <a:latin typeface="+mn-lt"/>
              </a:rPr>
              <a:t>100</a:t>
            </a:r>
            <a:r>
              <a:rPr lang="zh-CN" altLang="zh-CN" dirty="0">
                <a:latin typeface="+mn-lt"/>
              </a:rPr>
              <a:t>），而多指标</a:t>
            </a:r>
            <a:r>
              <a:rPr lang="en-US" altLang="zh-CN" dirty="0">
                <a:latin typeface="+mn-lt"/>
              </a:rPr>
              <a:t>RFM</a:t>
            </a:r>
            <a:r>
              <a:rPr lang="zh-CN" altLang="zh-CN" dirty="0">
                <a:latin typeface="+mn-lt"/>
              </a:rPr>
              <a:t>模型则将客户细分为了</a:t>
            </a:r>
            <a:r>
              <a:rPr lang="en-US" altLang="zh-CN" dirty="0">
                <a:latin typeface="+mn-lt"/>
              </a:rPr>
              <a:t>6</a:t>
            </a:r>
            <a:r>
              <a:rPr lang="zh-CN" altLang="zh-CN" dirty="0">
                <a:latin typeface="+mn-lt"/>
              </a:rPr>
              <a:t>类（</a:t>
            </a:r>
            <a:r>
              <a:rPr lang="en-US" altLang="zh-CN" dirty="0">
                <a:latin typeface="+mn-lt"/>
              </a:rPr>
              <a:t>001</a:t>
            </a:r>
            <a:r>
              <a:rPr lang="zh-CN" altLang="zh-CN" dirty="0">
                <a:latin typeface="+mn-lt"/>
              </a:rPr>
              <a:t>、</a:t>
            </a:r>
            <a:r>
              <a:rPr lang="en-US" altLang="zh-CN" dirty="0">
                <a:latin typeface="+mn-lt"/>
              </a:rPr>
              <a:t>111</a:t>
            </a:r>
            <a:r>
              <a:rPr lang="zh-CN" altLang="zh-CN" dirty="0">
                <a:latin typeface="+mn-lt"/>
              </a:rPr>
              <a:t>、</a:t>
            </a:r>
            <a:r>
              <a:rPr lang="en-US" altLang="zh-CN" dirty="0">
                <a:latin typeface="+mn-lt"/>
              </a:rPr>
              <a:t>000</a:t>
            </a:r>
            <a:r>
              <a:rPr lang="zh-CN" altLang="zh-CN" dirty="0">
                <a:latin typeface="+mn-lt"/>
              </a:rPr>
              <a:t>、</a:t>
            </a:r>
            <a:r>
              <a:rPr lang="en-US" altLang="zh-CN" dirty="0">
                <a:latin typeface="+mn-lt"/>
              </a:rPr>
              <a:t>010</a:t>
            </a:r>
            <a:r>
              <a:rPr lang="zh-CN" altLang="zh-CN" dirty="0">
                <a:latin typeface="+mn-lt"/>
              </a:rPr>
              <a:t>、</a:t>
            </a:r>
            <a:r>
              <a:rPr lang="en-US" altLang="zh-CN" dirty="0">
                <a:latin typeface="+mn-lt"/>
              </a:rPr>
              <a:t>011</a:t>
            </a:r>
            <a:r>
              <a:rPr lang="zh-CN" altLang="zh-CN" dirty="0">
                <a:latin typeface="+mn-lt"/>
              </a:rPr>
              <a:t>、</a:t>
            </a:r>
            <a:r>
              <a:rPr lang="en-US" altLang="zh-CN" dirty="0">
                <a:latin typeface="+mn-lt"/>
              </a:rPr>
              <a:t>100</a:t>
            </a:r>
            <a:r>
              <a:rPr lang="zh-CN" altLang="zh-CN" dirty="0">
                <a:latin typeface="+mn-lt"/>
              </a:rPr>
              <a:t>），使得细分更为细致，确保了不同细分之间的行为差异大，相同细分内的行为差距小。</a:t>
            </a:r>
          </a:p>
          <a:p>
            <a:r>
              <a:rPr lang="zh-CN" altLang="zh-CN" b="1" dirty="0">
                <a:latin typeface="+mn-lt"/>
              </a:rPr>
              <a:t>三、深化了细分类别。</a:t>
            </a:r>
            <a:r>
              <a:rPr lang="zh-CN" altLang="zh-CN" dirty="0">
                <a:latin typeface="+mn-lt"/>
              </a:rPr>
              <a:t>通过上图分析可知，在传统类别中划分为</a:t>
            </a:r>
            <a:r>
              <a:rPr lang="en-US" altLang="zh-CN" dirty="0">
                <a:latin typeface="+mn-lt"/>
              </a:rPr>
              <a:t>011</a:t>
            </a:r>
            <a:r>
              <a:rPr lang="zh-CN" altLang="zh-CN" dirty="0">
                <a:latin typeface="+mn-lt"/>
              </a:rPr>
              <a:t>的</a:t>
            </a:r>
            <a:r>
              <a:rPr lang="en-US" altLang="zh-CN" dirty="0">
                <a:latin typeface="+mn-lt"/>
              </a:rPr>
              <a:t>838</a:t>
            </a:r>
            <a:r>
              <a:rPr lang="zh-CN" altLang="zh-CN" dirty="0">
                <a:latin typeface="+mn-lt"/>
              </a:rPr>
              <a:t>名客户在经过改进</a:t>
            </a:r>
            <a:r>
              <a:rPr lang="en-US" altLang="zh-CN" dirty="0">
                <a:latin typeface="+mn-lt"/>
              </a:rPr>
              <a:t>RFM</a:t>
            </a:r>
            <a:r>
              <a:rPr lang="zh-CN" altLang="zh-CN" dirty="0">
                <a:latin typeface="+mn-lt"/>
              </a:rPr>
              <a:t>模型细分后只有</a:t>
            </a:r>
            <a:r>
              <a:rPr lang="en-US" altLang="zh-CN" dirty="0">
                <a:latin typeface="+mn-lt"/>
              </a:rPr>
              <a:t>106</a:t>
            </a:r>
            <a:r>
              <a:rPr lang="zh-CN" altLang="zh-CN" dirty="0">
                <a:latin typeface="+mn-lt"/>
              </a:rPr>
              <a:t>名客户仍为</a:t>
            </a:r>
            <a:r>
              <a:rPr lang="en-US" altLang="zh-CN" dirty="0">
                <a:latin typeface="+mn-lt"/>
              </a:rPr>
              <a:t>011</a:t>
            </a:r>
            <a:r>
              <a:rPr lang="zh-CN" altLang="zh-CN" dirty="0">
                <a:latin typeface="+mn-lt"/>
              </a:rPr>
              <a:t>类型，其余</a:t>
            </a:r>
            <a:r>
              <a:rPr lang="en-US" altLang="zh-CN" dirty="0">
                <a:latin typeface="+mn-lt"/>
              </a:rPr>
              <a:t>351</a:t>
            </a:r>
            <a:r>
              <a:rPr lang="zh-CN" altLang="zh-CN" dirty="0">
                <a:latin typeface="+mn-lt"/>
              </a:rPr>
              <a:t>名客户分成了</a:t>
            </a:r>
            <a:r>
              <a:rPr lang="en-US" altLang="zh-CN" dirty="0">
                <a:latin typeface="+mn-lt"/>
              </a:rPr>
              <a:t>010</a:t>
            </a:r>
            <a:r>
              <a:rPr lang="zh-CN" altLang="zh-CN" dirty="0">
                <a:latin typeface="+mn-lt"/>
              </a:rPr>
              <a:t>类、</a:t>
            </a:r>
            <a:r>
              <a:rPr lang="en-US" altLang="zh-CN" dirty="0">
                <a:latin typeface="+mn-lt"/>
              </a:rPr>
              <a:t>115</a:t>
            </a:r>
            <a:r>
              <a:rPr lang="zh-CN" altLang="zh-CN" dirty="0">
                <a:latin typeface="+mn-lt"/>
              </a:rPr>
              <a:t>名客户分成了</a:t>
            </a:r>
            <a:r>
              <a:rPr lang="en-US" altLang="zh-CN" dirty="0">
                <a:latin typeface="+mn-lt"/>
              </a:rPr>
              <a:t>000</a:t>
            </a:r>
            <a:r>
              <a:rPr lang="zh-CN" altLang="zh-CN" dirty="0">
                <a:latin typeface="+mn-lt"/>
              </a:rPr>
              <a:t>类、</a:t>
            </a:r>
            <a:r>
              <a:rPr lang="en-US" altLang="zh-CN" dirty="0">
                <a:latin typeface="+mn-lt"/>
              </a:rPr>
              <a:t>143</a:t>
            </a:r>
            <a:r>
              <a:rPr lang="zh-CN" altLang="zh-CN" dirty="0">
                <a:latin typeface="+mn-lt"/>
              </a:rPr>
              <a:t>名客户分成了</a:t>
            </a:r>
            <a:r>
              <a:rPr lang="en-US" altLang="zh-CN" dirty="0">
                <a:latin typeface="+mn-lt"/>
              </a:rPr>
              <a:t>111</a:t>
            </a:r>
            <a:r>
              <a:rPr lang="zh-CN" altLang="zh-CN" dirty="0">
                <a:latin typeface="+mn-lt"/>
              </a:rPr>
              <a:t>类、</a:t>
            </a:r>
            <a:r>
              <a:rPr lang="en-US" altLang="zh-CN" dirty="0">
                <a:latin typeface="+mn-lt"/>
              </a:rPr>
              <a:t>123</a:t>
            </a:r>
            <a:r>
              <a:rPr lang="zh-CN" altLang="zh-CN" dirty="0">
                <a:latin typeface="+mn-lt"/>
              </a:rPr>
              <a:t>名客户分成了</a:t>
            </a:r>
            <a:r>
              <a:rPr lang="en-US" altLang="zh-CN" dirty="0">
                <a:latin typeface="+mn-lt"/>
              </a:rPr>
              <a:t>100</a:t>
            </a:r>
            <a:r>
              <a:rPr lang="zh-CN" altLang="zh-CN" dirty="0">
                <a:latin typeface="+mn-lt"/>
              </a:rPr>
              <a:t>类。这样更有利于企业清楚的认识客户行为，进而正确的进行营销决策。例如在多指标模型中</a:t>
            </a:r>
            <a:r>
              <a:rPr lang="en-US" altLang="zh-CN" dirty="0">
                <a:latin typeface="+mn-lt"/>
              </a:rPr>
              <a:t>111</a:t>
            </a:r>
            <a:r>
              <a:rPr lang="zh-CN" altLang="zh-CN" dirty="0">
                <a:latin typeface="+mn-lt"/>
              </a:rPr>
              <a:t>类型的客户虽仍是重要客户，但由于客户购买时间离分析点过长，具有一定的流失倾向，然而在传统的方法中却把这些客户细分成了</a:t>
            </a:r>
            <a:r>
              <a:rPr lang="en-US" altLang="zh-CN" dirty="0">
                <a:latin typeface="+mn-lt"/>
              </a:rPr>
              <a:t>011</a:t>
            </a:r>
            <a:r>
              <a:rPr lang="zh-CN" altLang="zh-CN" dirty="0">
                <a:latin typeface="+mn-lt"/>
              </a:rPr>
              <a:t>类型客户，是统一作为重要客户进行营销决策的，这样没有办法把握具有流失倾向的顾客，从而会对企业造成不可挽回的损失。</a:t>
            </a:r>
          </a:p>
          <a:p>
            <a:r>
              <a:rPr lang="zh-CN" altLang="zh-CN" b="1" dirty="0">
                <a:latin typeface="+mn-lt"/>
              </a:rPr>
              <a:t>四、更具有细分意义。</a:t>
            </a:r>
            <a:r>
              <a:rPr lang="zh-CN" altLang="zh-CN" dirty="0">
                <a:latin typeface="+mn-lt"/>
              </a:rPr>
              <a:t>通过对传统</a:t>
            </a:r>
            <a:r>
              <a:rPr lang="en-US" altLang="zh-CN" dirty="0">
                <a:latin typeface="+mn-lt"/>
              </a:rPr>
              <a:t>RFM</a:t>
            </a:r>
            <a:r>
              <a:rPr lang="zh-CN" altLang="zh-CN" dirty="0">
                <a:latin typeface="+mn-lt"/>
              </a:rPr>
              <a:t>模型细分及各类型客户数量进行分析可发现，单个类别客户群体数量呈两极发展，如</a:t>
            </a:r>
            <a:r>
              <a:rPr lang="en-US" altLang="zh-CN" dirty="0">
                <a:latin typeface="+mn-lt"/>
              </a:rPr>
              <a:t>100</a:t>
            </a:r>
            <a:r>
              <a:rPr lang="zh-CN" altLang="zh-CN" dirty="0">
                <a:latin typeface="+mn-lt"/>
              </a:rPr>
              <a:t>客户有</a:t>
            </a:r>
            <a:r>
              <a:rPr lang="en-US" altLang="zh-CN" dirty="0">
                <a:latin typeface="+mn-lt"/>
              </a:rPr>
              <a:t>4515</a:t>
            </a:r>
            <a:r>
              <a:rPr lang="zh-CN" altLang="zh-CN" dirty="0">
                <a:latin typeface="+mn-lt"/>
              </a:rPr>
              <a:t>人、</a:t>
            </a:r>
            <a:r>
              <a:rPr lang="en-US" altLang="zh-CN" dirty="0">
                <a:latin typeface="+mn-lt"/>
              </a:rPr>
              <a:t>011</a:t>
            </a:r>
            <a:r>
              <a:rPr lang="zh-CN" altLang="zh-CN" dirty="0">
                <a:latin typeface="+mn-lt"/>
              </a:rPr>
              <a:t>客户为</a:t>
            </a:r>
            <a:r>
              <a:rPr lang="en-US" altLang="zh-CN" dirty="0">
                <a:latin typeface="+mn-lt"/>
              </a:rPr>
              <a:t>828</a:t>
            </a:r>
            <a:r>
              <a:rPr lang="zh-CN" altLang="zh-CN" dirty="0">
                <a:latin typeface="+mn-lt"/>
              </a:rPr>
              <a:t>人，</a:t>
            </a:r>
            <a:r>
              <a:rPr lang="en-US" altLang="zh-CN" dirty="0">
                <a:latin typeface="+mn-lt"/>
              </a:rPr>
              <a:t>001</a:t>
            </a:r>
            <a:r>
              <a:rPr lang="zh-CN" altLang="zh-CN" dirty="0">
                <a:latin typeface="+mn-lt"/>
              </a:rPr>
              <a:t>客户则只有</a:t>
            </a:r>
            <a:r>
              <a:rPr lang="en-US" altLang="zh-CN" dirty="0">
                <a:latin typeface="+mn-lt"/>
              </a:rPr>
              <a:t>2</a:t>
            </a:r>
            <a:r>
              <a:rPr lang="zh-CN" altLang="zh-CN" dirty="0">
                <a:latin typeface="+mn-lt"/>
              </a:rPr>
              <a:t>人。这样的结果不具有细分意义，没办法运用于个性化营销中。而多指标</a:t>
            </a:r>
            <a:r>
              <a:rPr lang="en-US" altLang="zh-CN" dirty="0">
                <a:latin typeface="+mn-lt"/>
              </a:rPr>
              <a:t>RFM</a:t>
            </a:r>
            <a:r>
              <a:rPr lang="zh-CN" altLang="zh-CN" dirty="0">
                <a:latin typeface="+mn-lt"/>
              </a:rPr>
              <a:t>模型中各类型客户的数量比较合理。更适于营销策略的制定。</a:t>
            </a:r>
          </a:p>
          <a:p>
            <a:endParaRPr lang="zh-CN" altLang="en-US" dirty="0"/>
          </a:p>
        </p:txBody>
      </p:sp>
      <p:sp>
        <p:nvSpPr>
          <p:cNvPr id="4" name="灯片编号占位符 3"/>
          <p:cNvSpPr>
            <a:spLocks noGrp="1"/>
          </p:cNvSpPr>
          <p:nvPr>
            <p:ph type="sldNum" sz="quarter" idx="10"/>
          </p:nvPr>
        </p:nvSpPr>
        <p:spPr/>
        <p:txBody>
          <a:bodyPr/>
          <a:lstStyle/>
          <a:p>
            <a:fld id="{3FC73EEC-19A6-4504-B9DA-485A94D66D36}" type="slidenum">
              <a:rPr lang="zh-CN" altLang="en-US" smtClean="0"/>
              <a:t>28</a:t>
            </a:fld>
            <a:endParaRPr lang="zh-CN" altLang="en-US"/>
          </a:p>
        </p:txBody>
      </p:sp>
    </p:spTree>
    <p:extLst>
      <p:ext uri="{BB962C8B-B14F-4D97-AF65-F5344CB8AC3E}">
        <p14:creationId xmlns:p14="http://schemas.microsoft.com/office/powerpoint/2010/main" val="1230280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9768" y="4715907"/>
            <a:ext cx="5438140" cy="4467702"/>
          </a:xfrm>
          <a:prstGeom prst="rect">
            <a:avLst/>
          </a:prstGeom>
        </p:spPr>
        <p:txBody>
          <a:bodyPr lIns="92098" tIns="46049" rIns="92098" bIns="46049"/>
          <a:lstStyle/>
          <a:p>
            <a:endParaRPr lang="zh-CN" altLang="en-US" dirty="0"/>
          </a:p>
        </p:txBody>
      </p:sp>
      <p:sp>
        <p:nvSpPr>
          <p:cNvPr id="4" name="灯片编号占位符 3"/>
          <p:cNvSpPr>
            <a:spLocks noGrp="1"/>
          </p:cNvSpPr>
          <p:nvPr>
            <p:ph type="sldNum" sz="quarter" idx="10"/>
          </p:nvPr>
        </p:nvSpPr>
        <p:spPr/>
        <p:txBody>
          <a:bodyPr/>
          <a:lstStyle/>
          <a:p>
            <a:fld id="{3FC73EEC-19A6-4504-B9DA-485A94D66D36}" type="slidenum">
              <a:rPr lang="zh-CN" altLang="en-US" smtClean="0"/>
              <a:t>29</a:t>
            </a:fld>
            <a:endParaRPr lang="zh-CN" altLang="en-US"/>
          </a:p>
        </p:txBody>
      </p:sp>
    </p:spTree>
    <p:extLst>
      <p:ext uri="{BB962C8B-B14F-4D97-AF65-F5344CB8AC3E}">
        <p14:creationId xmlns:p14="http://schemas.microsoft.com/office/powerpoint/2010/main" val="1715987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顾名思义，</a:t>
            </a:r>
            <a:r>
              <a:rPr lang="en-US" altLang="zh-CN" sz="1200" b="0" i="0" u="none" strike="noStrike" kern="1200" baseline="0" dirty="0" smtClean="0">
                <a:solidFill>
                  <a:schemeClr val="tx1"/>
                </a:solidFill>
                <a:latin typeface="+mn-lt"/>
                <a:ea typeface="+mn-ea"/>
                <a:cs typeface="+mn-cs"/>
              </a:rPr>
              <a:t>RNN</a:t>
            </a:r>
            <a:r>
              <a:rPr lang="zh-CN" altLang="en-US" sz="1200" b="0" i="0" u="none" strike="noStrike" kern="1200" baseline="0" dirty="0" smtClean="0">
                <a:solidFill>
                  <a:schemeClr val="tx1"/>
                </a:solidFill>
                <a:latin typeface="+mn-lt"/>
                <a:ea typeface="+mn-ea"/>
                <a:cs typeface="+mn-cs"/>
              </a:rPr>
              <a:t>是包含循环的网络，神经网络的模块正在读取某个输入</a:t>
            </a:r>
            <a:r>
              <a:rPr lang="en-US" altLang="zh-CN" sz="1200" b="0" i="0" u="none" strike="noStrike" kern="1200" baseline="0" dirty="0" smtClean="0">
                <a:solidFill>
                  <a:schemeClr val="tx1"/>
                </a:solidFill>
                <a:latin typeface="+mn-lt"/>
                <a:ea typeface="+mn-ea"/>
                <a:cs typeface="+mn-cs"/>
              </a:rPr>
              <a:t>x</a:t>
            </a:r>
            <a:r>
              <a:rPr lang="zh-CN" altLang="en-US" sz="1200" b="0" i="0" u="none" strike="noStrike" kern="1200" baseline="0" dirty="0" smtClean="0">
                <a:solidFill>
                  <a:schemeClr val="tx1"/>
                </a:solidFill>
                <a:latin typeface="+mn-lt"/>
                <a:ea typeface="+mn-ea"/>
                <a:cs typeface="+mn-cs"/>
              </a:rPr>
              <a:t>，并输出一个值</a:t>
            </a:r>
            <a:r>
              <a:rPr lang="en-US" altLang="zh-CN" sz="1200" b="0" i="0" u="none" strike="noStrike" kern="1200" baseline="0" dirty="0" smtClean="0">
                <a:solidFill>
                  <a:schemeClr val="tx1"/>
                </a:solidFill>
                <a:latin typeface="+mn-lt"/>
                <a:ea typeface="+mn-ea"/>
                <a:cs typeface="+mn-cs"/>
              </a:rPr>
              <a:t>o</a:t>
            </a:r>
            <a:r>
              <a:rPr lang="zh-CN" altLang="en-US" sz="1200" b="0" i="0" u="none" strike="noStrike" kern="1200" baseline="0" dirty="0" smtClean="0">
                <a:solidFill>
                  <a:schemeClr val="tx1"/>
                </a:solidFill>
                <a:latin typeface="+mn-lt"/>
                <a:ea typeface="+mn-ea"/>
                <a:cs typeface="+mn-cs"/>
              </a:rPr>
              <a:t>，循环可以使得信息从当前步传递到下一步。从表面看，这样的网络结构较难理解，因此将其展开为图表</a:t>
            </a:r>
            <a:r>
              <a:rPr lang="en-US" altLang="zh-CN" sz="1200" b="0" i="0" u="none" strike="noStrike" kern="1200" baseline="0" dirty="0" smtClean="0">
                <a:solidFill>
                  <a:schemeClr val="tx1"/>
                </a:solidFill>
                <a:latin typeface="+mn-lt"/>
                <a:ea typeface="+mn-ea"/>
                <a:cs typeface="+mn-cs"/>
              </a:rPr>
              <a:t>1</a:t>
            </a:r>
            <a:r>
              <a:rPr lang="zh-CN" altLang="en-US" sz="1200" b="0" i="0" u="none" strike="noStrike" kern="1200" baseline="0" dirty="0" smtClean="0">
                <a:solidFill>
                  <a:schemeClr val="tx1"/>
                </a:solidFill>
                <a:latin typeface="+mn-lt"/>
                <a:ea typeface="+mn-ea"/>
                <a:cs typeface="+mn-cs"/>
              </a:rPr>
              <a:t>右侧。对于从序列索引</a:t>
            </a:r>
            <a:r>
              <a:rPr lang="en-US" altLang="zh-CN" sz="1200" b="0" i="0" u="none" strike="noStrike" kern="1200" baseline="0" dirty="0" smtClean="0">
                <a:solidFill>
                  <a:schemeClr val="tx1"/>
                </a:solidFill>
                <a:latin typeface="+mn-lt"/>
                <a:ea typeface="+mn-ea"/>
                <a:cs typeface="+mn-cs"/>
              </a:rPr>
              <a:t>1</a:t>
            </a:r>
            <a:r>
              <a:rPr lang="zh-CN" altLang="en-US" sz="1200" b="0" i="0" u="none" strike="noStrike" kern="1200" baseline="0" dirty="0" smtClean="0">
                <a:solidFill>
                  <a:schemeClr val="tx1"/>
                </a:solidFill>
                <a:latin typeface="+mn-lt"/>
                <a:ea typeface="+mn-ea"/>
                <a:cs typeface="+mn-cs"/>
              </a:rPr>
              <a:t>到</a:t>
            </a:r>
            <a:r>
              <a:rPr lang="en-US" altLang="zh-CN" sz="1200" b="0" i="0" u="none" strike="noStrike" kern="1200" baseline="0" dirty="0" smtClean="0">
                <a:solidFill>
                  <a:schemeClr val="tx1"/>
                </a:solidFill>
                <a:latin typeface="+mn-lt"/>
                <a:ea typeface="+mn-ea"/>
                <a:cs typeface="+mn-cs"/>
              </a:rPr>
              <a:t>T</a:t>
            </a:r>
            <a:r>
              <a:rPr lang="zh-CN" altLang="en-US" sz="1200" b="0" i="0" u="none" strike="noStrike" kern="1200" baseline="0" dirty="0" smtClean="0">
                <a:solidFill>
                  <a:schemeClr val="tx1"/>
                </a:solidFill>
                <a:latin typeface="+mn-lt"/>
                <a:ea typeface="+mn-ea"/>
                <a:cs typeface="+mn-cs"/>
              </a:rPr>
              <a:t>的时间序列数据，如果关注</a:t>
            </a:r>
            <a:r>
              <a:rPr lang="en-US" altLang="zh-CN" sz="1200" b="0" i="0" u="none" strike="noStrike" kern="1200" baseline="0" dirty="0" smtClean="0">
                <a:solidFill>
                  <a:schemeClr val="tx1"/>
                </a:solidFill>
                <a:latin typeface="+mn-lt"/>
                <a:ea typeface="+mn-ea"/>
                <a:cs typeface="+mn-cs"/>
              </a:rPr>
              <a:t>t</a:t>
            </a:r>
            <a:r>
              <a:rPr lang="zh-CN" altLang="en-US" sz="1200" b="0" i="0" u="none" strike="noStrike" kern="1200" baseline="0" dirty="0" smtClean="0">
                <a:solidFill>
                  <a:schemeClr val="tx1"/>
                </a:solidFill>
                <a:latin typeface="+mn-lt"/>
                <a:ea typeface="+mn-ea"/>
                <a:cs typeface="+mn-cs"/>
              </a:rPr>
              <a:t>时刻附近的网络结构，𝑥𝑡代表了在序列索引号</a:t>
            </a:r>
            <a:r>
              <a:rPr lang="en-US" altLang="zh-CN" sz="1200" b="0" i="0" u="none" strike="noStrike" kern="1200" baseline="0" dirty="0" smtClean="0">
                <a:solidFill>
                  <a:schemeClr val="tx1"/>
                </a:solidFill>
                <a:latin typeface="+mn-lt"/>
                <a:ea typeface="+mn-ea"/>
                <a:cs typeface="+mn-cs"/>
              </a:rPr>
              <a:t>t</a:t>
            </a:r>
            <a:r>
              <a:rPr lang="zh-CN" altLang="en-US" sz="1200" b="0" i="0" u="none" strike="noStrike" kern="1200" baseline="0" dirty="0" smtClean="0">
                <a:solidFill>
                  <a:schemeClr val="tx1"/>
                </a:solidFill>
                <a:latin typeface="+mn-lt"/>
                <a:ea typeface="+mn-ea"/>
                <a:cs typeface="+mn-cs"/>
              </a:rPr>
              <a:t>时刻训练样本的输入，同理𝑥𝑡−</a:t>
            </a:r>
            <a:r>
              <a:rPr lang="en-US" altLang="zh-CN" sz="1200" b="0" i="0" u="none" strike="noStrike" kern="1200" baseline="0" dirty="0" smtClean="0">
                <a:solidFill>
                  <a:schemeClr val="tx1"/>
                </a:solidFill>
                <a:latin typeface="+mn-lt"/>
                <a:ea typeface="+mn-ea"/>
                <a:cs typeface="+mn-cs"/>
              </a:rPr>
              <a:t>1 </a:t>
            </a:r>
            <a:r>
              <a:rPr lang="zh-CN" altLang="en-US" sz="1200" b="0" i="0" u="none" strike="noStrike" kern="1200" baseline="0" dirty="0" smtClean="0">
                <a:solidFill>
                  <a:schemeClr val="tx1"/>
                </a:solidFill>
                <a:latin typeface="+mn-lt"/>
                <a:ea typeface="+mn-ea"/>
                <a:cs typeface="+mn-cs"/>
              </a:rPr>
              <a:t>和𝑥𝑡</a:t>
            </a:r>
            <a:r>
              <a:rPr lang="en-US" altLang="zh-CN" sz="1200" b="0" i="0" u="none" strike="noStrike" kern="1200" baseline="0" dirty="0" smtClean="0">
                <a:solidFill>
                  <a:schemeClr val="tx1"/>
                </a:solidFill>
                <a:latin typeface="+mn-lt"/>
                <a:ea typeface="+mn-ea"/>
                <a:cs typeface="+mn-cs"/>
              </a:rPr>
              <a:t>+1</a:t>
            </a:r>
            <a:r>
              <a:rPr lang="zh-CN" altLang="en-US" sz="1200" b="0" i="0" u="none" strike="noStrike" kern="1200" baseline="0" dirty="0" smtClean="0">
                <a:solidFill>
                  <a:schemeClr val="tx1"/>
                </a:solidFill>
                <a:latin typeface="+mn-lt"/>
                <a:ea typeface="+mn-ea"/>
                <a:cs typeface="+mn-cs"/>
              </a:rPr>
              <a:t>代表了在序列索引号</a:t>
            </a:r>
            <a:r>
              <a:rPr lang="en-US" altLang="zh-CN" sz="1200" b="0" i="0" u="none" strike="noStrike" kern="1200" baseline="0" dirty="0" smtClean="0">
                <a:solidFill>
                  <a:schemeClr val="tx1"/>
                </a:solidFill>
                <a:latin typeface="+mn-lt"/>
                <a:ea typeface="+mn-ea"/>
                <a:cs typeface="+mn-cs"/>
              </a:rPr>
              <a:t>t-1</a:t>
            </a:r>
            <a:r>
              <a:rPr lang="zh-CN" altLang="en-US" sz="1200" b="0" i="0" u="none" strike="noStrike" kern="1200" baseline="0" dirty="0" smtClean="0">
                <a:solidFill>
                  <a:schemeClr val="tx1"/>
                </a:solidFill>
                <a:latin typeface="+mn-lt"/>
                <a:ea typeface="+mn-ea"/>
                <a:cs typeface="+mn-cs"/>
              </a:rPr>
              <a:t>时刻和</a:t>
            </a:r>
            <a:r>
              <a:rPr lang="en-US" altLang="zh-CN" sz="1200" b="0" i="0" u="none" strike="noStrike" kern="1200" baseline="0" dirty="0" smtClean="0">
                <a:solidFill>
                  <a:schemeClr val="tx1"/>
                </a:solidFill>
                <a:latin typeface="+mn-lt"/>
                <a:ea typeface="+mn-ea"/>
                <a:cs typeface="+mn-cs"/>
              </a:rPr>
              <a:t>t+1</a:t>
            </a:r>
            <a:r>
              <a:rPr lang="zh-CN" altLang="en-US" sz="1200" b="0" i="0" u="none" strike="noStrike" kern="1200" baseline="0" dirty="0" smtClean="0">
                <a:solidFill>
                  <a:schemeClr val="tx1"/>
                </a:solidFill>
                <a:latin typeface="+mn-lt"/>
                <a:ea typeface="+mn-ea"/>
                <a:cs typeface="+mn-cs"/>
              </a:rPr>
              <a:t>时刻训练样本的输入；</a:t>
            </a:r>
            <a:r>
              <a:rPr lang="en-US" altLang="zh-CN" sz="1200" b="0" i="0" u="none" strike="noStrike" kern="1200" baseline="0" dirty="0" smtClean="0">
                <a:solidFill>
                  <a:schemeClr val="tx1"/>
                </a:solidFill>
                <a:latin typeface="+mn-lt"/>
                <a:ea typeface="+mn-ea"/>
                <a:cs typeface="+mn-cs"/>
              </a:rPr>
              <a:t>ℎ</a:t>
            </a:r>
            <a:r>
              <a:rPr lang="zh-CN" altLang="en-US" sz="1200" b="0" i="0" u="none" strike="noStrike" kern="1200" baseline="0" dirty="0" smtClean="0">
                <a:solidFill>
                  <a:schemeClr val="tx1"/>
                </a:solidFill>
                <a:latin typeface="+mn-lt"/>
                <a:ea typeface="+mn-ea"/>
                <a:cs typeface="+mn-cs"/>
              </a:rPr>
              <a:t>𝑡代表在</a:t>
            </a:r>
            <a:r>
              <a:rPr lang="en-US" altLang="zh-CN" sz="1200" b="0" i="0" u="none" strike="noStrike" kern="1200" baseline="0" dirty="0" smtClean="0">
                <a:solidFill>
                  <a:schemeClr val="tx1"/>
                </a:solidFill>
                <a:latin typeface="+mn-lt"/>
                <a:ea typeface="+mn-ea"/>
                <a:cs typeface="+mn-cs"/>
              </a:rPr>
              <a:t>t</a:t>
            </a:r>
            <a:r>
              <a:rPr lang="zh-CN" altLang="en-US" sz="1200" b="0" i="0" u="none" strike="noStrike" kern="1200" baseline="0" dirty="0" smtClean="0">
                <a:solidFill>
                  <a:schemeClr val="tx1"/>
                </a:solidFill>
                <a:latin typeface="+mn-lt"/>
                <a:ea typeface="+mn-ea"/>
                <a:cs typeface="+mn-cs"/>
              </a:rPr>
              <a:t>时刻模型的隐藏状态，与</a:t>
            </a:r>
            <a:r>
              <a:rPr lang="en-US" altLang="zh-CN" sz="1200" b="0" i="0" u="none" strike="noStrike" kern="1200" baseline="0" dirty="0" smtClean="0">
                <a:solidFill>
                  <a:schemeClr val="tx1"/>
                </a:solidFill>
                <a:latin typeface="+mn-lt"/>
                <a:ea typeface="+mn-ea"/>
                <a:cs typeface="+mn-cs"/>
              </a:rPr>
              <a:t>ANN</a:t>
            </a:r>
            <a:r>
              <a:rPr lang="zh-CN" altLang="en-US" sz="1200" b="0" i="0" u="none" strike="noStrike" kern="1200" baseline="0" dirty="0" smtClean="0">
                <a:solidFill>
                  <a:schemeClr val="tx1"/>
                </a:solidFill>
                <a:latin typeface="+mn-lt"/>
                <a:ea typeface="+mn-ea"/>
                <a:cs typeface="+mn-cs"/>
              </a:rPr>
              <a:t>不同的是，</a:t>
            </a:r>
            <a:r>
              <a:rPr lang="en-US" altLang="zh-CN" sz="1200" b="0" i="0" u="none" strike="noStrike" kern="1200" baseline="0" dirty="0" smtClean="0">
                <a:solidFill>
                  <a:schemeClr val="tx1"/>
                </a:solidFill>
                <a:latin typeface="+mn-lt"/>
                <a:ea typeface="+mn-ea"/>
                <a:cs typeface="+mn-cs"/>
              </a:rPr>
              <a:t>ℎ</a:t>
            </a:r>
            <a:r>
              <a:rPr lang="zh-CN" altLang="en-US" sz="1200" b="0" i="0" u="none" strike="noStrike" kern="1200" baseline="0" dirty="0" smtClean="0">
                <a:solidFill>
                  <a:schemeClr val="tx1"/>
                </a:solidFill>
                <a:latin typeface="+mn-lt"/>
                <a:ea typeface="+mn-ea"/>
                <a:cs typeface="+mn-cs"/>
              </a:rPr>
              <a:t>𝑡不仅由𝑥𝑡决定，也受到</a:t>
            </a:r>
            <a:r>
              <a:rPr lang="en-US" altLang="zh-CN" sz="1200" b="0" i="0" u="none" strike="noStrike" kern="1200" baseline="0" dirty="0" smtClean="0">
                <a:solidFill>
                  <a:schemeClr val="tx1"/>
                </a:solidFill>
                <a:latin typeface="+mn-lt"/>
                <a:ea typeface="+mn-ea"/>
                <a:cs typeface="+mn-cs"/>
              </a:rPr>
              <a:t>ℎ</a:t>
            </a:r>
            <a:r>
              <a:rPr lang="zh-CN" altLang="en-US" sz="1200" b="0" i="0" u="none" strike="noStrike" kern="1200" baseline="0" dirty="0" smtClean="0">
                <a:solidFill>
                  <a:schemeClr val="tx1"/>
                </a:solidFill>
                <a:latin typeface="+mn-lt"/>
                <a:ea typeface="+mn-ea"/>
                <a:cs typeface="+mn-cs"/>
              </a:rPr>
              <a:t>𝑡−</a:t>
            </a:r>
            <a:r>
              <a:rPr lang="en-US" altLang="zh-CN" sz="1200" b="0" i="0" u="none" strike="noStrike" kern="1200" baseline="0" dirty="0" smtClean="0">
                <a:solidFill>
                  <a:schemeClr val="tx1"/>
                </a:solidFill>
                <a:latin typeface="+mn-lt"/>
                <a:ea typeface="+mn-ea"/>
                <a:cs typeface="+mn-cs"/>
              </a:rPr>
              <a:t>1</a:t>
            </a:r>
            <a:r>
              <a:rPr lang="zh-CN" altLang="en-US" sz="1200" b="0" i="0" u="none" strike="noStrike" kern="1200" baseline="0" dirty="0" smtClean="0">
                <a:solidFill>
                  <a:schemeClr val="tx1"/>
                </a:solidFill>
                <a:latin typeface="+mn-lt"/>
                <a:ea typeface="+mn-ea"/>
                <a:cs typeface="+mn-cs"/>
              </a:rPr>
              <a:t>的影响；𝑜𝑡代表在</a:t>
            </a:r>
            <a:r>
              <a:rPr lang="en-US" altLang="zh-CN" sz="1200" b="0" i="0" u="none" strike="noStrike" kern="1200" baseline="0" dirty="0" smtClean="0">
                <a:solidFill>
                  <a:schemeClr val="tx1"/>
                </a:solidFill>
                <a:latin typeface="+mn-lt"/>
                <a:ea typeface="+mn-ea"/>
                <a:cs typeface="+mn-cs"/>
              </a:rPr>
              <a:t>t</a:t>
            </a:r>
            <a:r>
              <a:rPr lang="zh-CN" altLang="en-US" sz="1200" b="0" i="0" u="none" strike="noStrike" kern="1200" baseline="0" dirty="0" smtClean="0">
                <a:solidFill>
                  <a:schemeClr val="tx1"/>
                </a:solidFill>
                <a:latin typeface="+mn-lt"/>
                <a:ea typeface="+mn-ea"/>
                <a:cs typeface="+mn-cs"/>
              </a:rPr>
              <a:t>时刻模型的输出，𝑜𝑡只由模型当前的隐藏状态</a:t>
            </a:r>
            <a:r>
              <a:rPr lang="en-US" altLang="zh-CN" sz="1200" b="0" i="0" u="none" strike="noStrike" kern="1200" baseline="0" dirty="0" smtClean="0">
                <a:solidFill>
                  <a:schemeClr val="tx1"/>
                </a:solidFill>
                <a:latin typeface="+mn-lt"/>
                <a:ea typeface="+mn-ea"/>
                <a:cs typeface="+mn-cs"/>
              </a:rPr>
              <a:t>ℎ</a:t>
            </a:r>
            <a:r>
              <a:rPr lang="zh-CN" altLang="en-US" sz="1200" b="0" i="0" u="none" strike="noStrike" kern="1200" baseline="0" dirty="0" smtClean="0">
                <a:solidFill>
                  <a:schemeClr val="tx1"/>
                </a:solidFill>
                <a:latin typeface="+mn-lt"/>
                <a:ea typeface="+mn-ea"/>
                <a:cs typeface="+mn-cs"/>
              </a:rPr>
              <a:t>𝑡决定；𝑦𝑡是</a:t>
            </a:r>
            <a:r>
              <a:rPr lang="en-US" altLang="zh-CN" sz="1200" b="0" i="0" u="none" strike="noStrike" kern="1200" baseline="0" dirty="0" smtClean="0">
                <a:solidFill>
                  <a:schemeClr val="tx1"/>
                </a:solidFill>
                <a:latin typeface="+mn-lt"/>
                <a:ea typeface="+mn-ea"/>
                <a:cs typeface="+mn-cs"/>
              </a:rPr>
              <a:t>t</a:t>
            </a:r>
            <a:r>
              <a:rPr lang="zh-CN" altLang="en-US" sz="1200" b="0" i="0" u="none" strike="noStrike" kern="1200" baseline="0" dirty="0" smtClean="0">
                <a:solidFill>
                  <a:schemeClr val="tx1"/>
                </a:solidFill>
                <a:latin typeface="+mn-lt"/>
                <a:ea typeface="+mn-ea"/>
                <a:cs typeface="+mn-cs"/>
              </a:rPr>
              <a:t>时刻样本序列的真实值；𝐿𝑡是</a:t>
            </a:r>
            <a:r>
              <a:rPr lang="en-US" altLang="zh-CN" sz="1200" b="0" i="0" u="none" strike="noStrike" kern="1200" baseline="0" dirty="0" smtClean="0">
                <a:solidFill>
                  <a:schemeClr val="tx1"/>
                </a:solidFill>
                <a:latin typeface="+mn-lt"/>
                <a:ea typeface="+mn-ea"/>
                <a:cs typeface="+mn-cs"/>
              </a:rPr>
              <a:t>t</a:t>
            </a:r>
            <a:r>
              <a:rPr lang="zh-CN" altLang="en-US" sz="1200" b="0" i="0" u="none" strike="noStrike" kern="1200" baseline="0" dirty="0" smtClean="0">
                <a:solidFill>
                  <a:schemeClr val="tx1"/>
                </a:solidFill>
                <a:latin typeface="+mn-lt"/>
                <a:ea typeface="+mn-ea"/>
                <a:cs typeface="+mn-cs"/>
              </a:rPr>
              <a:t>时刻模型的损失函数，通过𝑜𝑡和𝑦𝑡计算得出；</a:t>
            </a:r>
            <a:r>
              <a:rPr lang="en-US" altLang="zh-CN" sz="1200" b="0" i="0" u="none" strike="noStrike" kern="1200" baseline="0" dirty="0" smtClean="0">
                <a:solidFill>
                  <a:schemeClr val="tx1"/>
                </a:solidFill>
                <a:latin typeface="+mn-lt"/>
                <a:ea typeface="+mn-ea"/>
                <a:cs typeface="+mn-cs"/>
              </a:rPr>
              <a:t>U</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V</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W</a:t>
            </a:r>
            <a:r>
              <a:rPr lang="zh-CN" altLang="en-US" sz="1200" b="0" i="0" u="none" strike="noStrike" kern="1200" baseline="0" dirty="0" smtClean="0">
                <a:solidFill>
                  <a:schemeClr val="tx1"/>
                </a:solidFill>
                <a:latin typeface="+mn-lt"/>
                <a:ea typeface="+mn-ea"/>
                <a:cs typeface="+mn-cs"/>
              </a:rPr>
              <a:t>这三个矩阵是模型的参数，它们在整个模型中是共享的，这和传统的</a:t>
            </a:r>
            <a:r>
              <a:rPr lang="en-US" altLang="zh-CN" sz="1200" b="0" i="0" u="none" strike="noStrike" kern="1200" baseline="0" dirty="0" smtClean="0">
                <a:solidFill>
                  <a:schemeClr val="tx1"/>
                </a:solidFill>
                <a:latin typeface="+mn-lt"/>
                <a:ea typeface="+mn-ea"/>
                <a:cs typeface="+mn-cs"/>
              </a:rPr>
              <a:t>ANN</a:t>
            </a:r>
            <a:r>
              <a:rPr lang="zh-CN" altLang="en-US" sz="1200" b="0" i="0" u="none" strike="noStrike" kern="1200" baseline="0" dirty="0" smtClean="0">
                <a:solidFill>
                  <a:schemeClr val="tx1"/>
                </a:solidFill>
                <a:latin typeface="+mn-lt"/>
                <a:ea typeface="+mn-ea"/>
                <a:cs typeface="+mn-cs"/>
              </a:rPr>
              <a:t>模型不太一样，同时也体现了</a:t>
            </a:r>
            <a:r>
              <a:rPr lang="en-US" altLang="zh-CN" sz="1200" b="0" i="0" u="none" strike="noStrike" kern="1200" baseline="0" dirty="0" smtClean="0">
                <a:solidFill>
                  <a:schemeClr val="tx1"/>
                </a:solidFill>
                <a:latin typeface="+mn-lt"/>
                <a:ea typeface="+mn-ea"/>
                <a:cs typeface="+mn-cs"/>
              </a:rPr>
              <a:t>RNN</a:t>
            </a:r>
            <a:r>
              <a:rPr lang="zh-CN" altLang="en-US" sz="1200" b="0" i="0" u="none" strike="noStrike" kern="1200" baseline="0" dirty="0" smtClean="0">
                <a:solidFill>
                  <a:schemeClr val="tx1"/>
                </a:solidFill>
                <a:latin typeface="+mn-lt"/>
                <a:ea typeface="+mn-ea"/>
                <a:cs typeface="+mn-cs"/>
              </a:rPr>
              <a:t>模型循环反馈的思想。</a:t>
            </a:r>
            <a:endParaRPr lang="zh-CN" altLang="en-US" dirty="0"/>
          </a:p>
        </p:txBody>
      </p:sp>
      <p:sp>
        <p:nvSpPr>
          <p:cNvPr id="4" name="灯片编号占位符 3"/>
          <p:cNvSpPr>
            <a:spLocks noGrp="1"/>
          </p:cNvSpPr>
          <p:nvPr>
            <p:ph type="sldNum" sz="quarter" idx="10"/>
          </p:nvPr>
        </p:nvSpPr>
        <p:spPr/>
        <p:txBody>
          <a:bodyPr/>
          <a:lstStyle/>
          <a:p>
            <a:fld id="{8F6D1713-4143-4680-9488-9C0FCE5F4629}" type="slidenum">
              <a:rPr lang="zh-CN" altLang="en-US" smtClean="0"/>
              <a:t>33</a:t>
            </a:fld>
            <a:endParaRPr lang="zh-CN" altLang="en-US"/>
          </a:p>
        </p:txBody>
      </p:sp>
    </p:spTree>
    <p:extLst>
      <p:ext uri="{BB962C8B-B14F-4D97-AF65-F5344CB8AC3E}">
        <p14:creationId xmlns:p14="http://schemas.microsoft.com/office/powerpoint/2010/main" val="3523886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2</a:t>
            </a:fld>
            <a:endParaRPr lang="zh-CN" altLang="en-US"/>
          </a:p>
        </p:txBody>
      </p:sp>
    </p:spTree>
    <p:extLst>
      <p:ext uri="{BB962C8B-B14F-4D97-AF65-F5344CB8AC3E}">
        <p14:creationId xmlns:p14="http://schemas.microsoft.com/office/powerpoint/2010/main" val="923686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659F22-C22E-4BD6-B0D4-248741AB2D6B}" type="slidenum">
              <a:rPr lang="zh-CN" altLang="en-US" smtClean="0"/>
              <a:t>34</a:t>
            </a:fld>
            <a:endParaRPr lang="zh-CN" altLang="en-US"/>
          </a:p>
        </p:txBody>
      </p:sp>
    </p:spTree>
    <p:extLst>
      <p:ext uri="{BB962C8B-B14F-4D97-AF65-F5344CB8AC3E}">
        <p14:creationId xmlns:p14="http://schemas.microsoft.com/office/powerpoint/2010/main" val="3973217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659F22-C22E-4BD6-B0D4-248741AB2D6B}" type="slidenum">
              <a:rPr lang="zh-CN" altLang="en-US" smtClean="0"/>
              <a:t>35</a:t>
            </a:fld>
            <a:endParaRPr lang="zh-CN" altLang="en-US"/>
          </a:p>
        </p:txBody>
      </p:sp>
    </p:spTree>
    <p:extLst>
      <p:ext uri="{BB962C8B-B14F-4D97-AF65-F5344CB8AC3E}">
        <p14:creationId xmlns:p14="http://schemas.microsoft.com/office/powerpoint/2010/main" val="1048138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659F22-C22E-4BD6-B0D4-248741AB2D6B}" type="slidenum">
              <a:rPr lang="zh-CN" altLang="en-US" smtClean="0"/>
              <a:t>37</a:t>
            </a:fld>
            <a:endParaRPr lang="zh-CN" altLang="en-US"/>
          </a:p>
        </p:txBody>
      </p:sp>
    </p:spTree>
    <p:extLst>
      <p:ext uri="{BB962C8B-B14F-4D97-AF65-F5344CB8AC3E}">
        <p14:creationId xmlns:p14="http://schemas.microsoft.com/office/powerpoint/2010/main" val="1105389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659F22-C22E-4BD6-B0D4-248741AB2D6B}" type="slidenum">
              <a:rPr lang="zh-CN" altLang="en-US" smtClean="0"/>
              <a:t>39</a:t>
            </a:fld>
            <a:endParaRPr lang="zh-CN" altLang="en-US"/>
          </a:p>
        </p:txBody>
      </p:sp>
    </p:spTree>
    <p:extLst>
      <p:ext uri="{BB962C8B-B14F-4D97-AF65-F5344CB8AC3E}">
        <p14:creationId xmlns:p14="http://schemas.microsoft.com/office/powerpoint/2010/main" val="2195927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659F22-C22E-4BD6-B0D4-248741AB2D6B}" type="slidenum">
              <a:rPr lang="zh-CN" altLang="en-US" smtClean="0"/>
              <a:t>41</a:t>
            </a:fld>
            <a:endParaRPr lang="zh-CN" altLang="en-US"/>
          </a:p>
        </p:txBody>
      </p:sp>
    </p:spTree>
    <p:extLst>
      <p:ext uri="{BB962C8B-B14F-4D97-AF65-F5344CB8AC3E}">
        <p14:creationId xmlns:p14="http://schemas.microsoft.com/office/powerpoint/2010/main" val="280336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1410018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smtClean="0">
                <a:solidFill>
                  <a:schemeClr val="tx1"/>
                </a:solidFill>
                <a:latin typeface="+mn-lt"/>
                <a:ea typeface="+mn-ea"/>
                <a:cs typeface="+mn-cs"/>
              </a:rPr>
              <a:t>20</a:t>
            </a:r>
            <a:r>
              <a:rPr lang="zh-CN" altLang="en-US" sz="1200" b="0" i="0" u="none" strike="noStrike" kern="1200" baseline="0" smtClean="0">
                <a:solidFill>
                  <a:schemeClr val="tx1"/>
                </a:solidFill>
                <a:latin typeface="+mn-lt"/>
                <a:ea typeface="+mn-ea"/>
                <a:cs typeface="+mn-cs"/>
              </a:rPr>
              <a:t>世纪</a:t>
            </a:r>
            <a:r>
              <a:rPr lang="en-US" altLang="zh-CN" sz="1200" b="0" i="0" u="none" strike="noStrike" kern="1200" baseline="0" smtClean="0">
                <a:solidFill>
                  <a:schemeClr val="tx1"/>
                </a:solidFill>
                <a:latin typeface="+mn-lt"/>
                <a:ea typeface="+mn-ea"/>
                <a:cs typeface="+mn-cs"/>
              </a:rPr>
              <a:t>80</a:t>
            </a:r>
            <a:r>
              <a:rPr lang="zh-CN" altLang="en-US" sz="1200" b="0" i="0" u="none" strike="noStrike" kern="1200" baseline="0" smtClean="0">
                <a:solidFill>
                  <a:schemeClr val="tx1"/>
                </a:solidFill>
                <a:latin typeface="+mn-lt"/>
                <a:ea typeface="+mn-ea"/>
                <a:cs typeface="+mn-cs"/>
              </a:rPr>
              <a:t>年代，</a:t>
            </a:r>
            <a:r>
              <a:rPr lang="en-US" altLang="zh-CN" sz="1200" b="0" i="0" u="none" strike="noStrike" kern="1200" baseline="0" smtClean="0">
                <a:solidFill>
                  <a:schemeClr val="tx1"/>
                </a:solidFill>
                <a:latin typeface="+mn-lt"/>
                <a:ea typeface="+mn-ea"/>
                <a:cs typeface="+mn-cs"/>
              </a:rPr>
              <a:t>IT</a:t>
            </a:r>
            <a:r>
              <a:rPr lang="zh-CN" altLang="en-US" sz="1200" b="0" i="0" u="none" strike="noStrike" kern="1200" baseline="0" smtClean="0">
                <a:solidFill>
                  <a:schemeClr val="tx1"/>
                </a:solidFill>
                <a:latin typeface="+mn-lt"/>
                <a:ea typeface="+mn-ea"/>
                <a:cs typeface="+mn-cs"/>
              </a:rPr>
              <a:t>时代开启。</a:t>
            </a:r>
            <a:r>
              <a:rPr lang="zh-CN" altLang="en-US" sz="1200" b="0" i="0" u="none" strike="noStrike" kern="1200" baseline="0" smtClean="0">
                <a:solidFill>
                  <a:schemeClr val="tx1"/>
                </a:solidFill>
                <a:latin typeface="+mn-lt"/>
                <a:ea typeface="+mn-ea"/>
                <a:cs typeface="+mn-cs"/>
              </a:rPr>
              <a:t>以个人电脑、软件、传统电信网络为代表的</a:t>
            </a:r>
            <a:r>
              <a:rPr lang="en-US" altLang="zh-CN" sz="1200" b="0" i="0" u="none" strike="noStrike" kern="1200" baseline="0" smtClean="0">
                <a:solidFill>
                  <a:schemeClr val="tx1"/>
                </a:solidFill>
                <a:latin typeface="+mn-lt"/>
                <a:ea typeface="+mn-ea"/>
                <a:cs typeface="+mn-cs"/>
              </a:rPr>
              <a:t>IT</a:t>
            </a:r>
            <a:r>
              <a:rPr lang="zh-CN" altLang="en-US" sz="1200" b="0" i="0" u="none" strike="noStrike" kern="1200" baseline="0" smtClean="0">
                <a:solidFill>
                  <a:schemeClr val="tx1"/>
                </a:solidFill>
                <a:latin typeface="+mn-lt"/>
                <a:ea typeface="+mn-ea"/>
                <a:cs typeface="+mn-cs"/>
              </a:rPr>
              <a:t>技术，</a:t>
            </a:r>
            <a:r>
              <a:rPr lang="zh-CN" altLang="en-US" sz="1200" b="0" i="0" u="none" strike="noStrike" kern="1200" baseline="0" smtClean="0">
                <a:solidFill>
                  <a:schemeClr val="tx1"/>
                </a:solidFill>
                <a:latin typeface="+mn-lt"/>
                <a:ea typeface="+mn-ea"/>
                <a:cs typeface="+mn-cs"/>
              </a:rPr>
              <a:t>帮助企业运营中的信息获取、战略决策、设计生产、市场营销以及财务核算等实现了真正意义上的全球化，跨国公司实现了在全球范围内的最优资源配置</a:t>
            </a:r>
            <a:r>
              <a:rPr lang="zh-CN" altLang="en-US" sz="1200" b="0" i="0" u="none" strike="noStrike" kern="1200" baseline="0" smtClean="0">
                <a:solidFill>
                  <a:schemeClr val="tx1"/>
                </a:solidFill>
                <a:latin typeface="+mn-lt"/>
                <a:ea typeface="+mn-ea"/>
                <a:cs typeface="+mn-cs"/>
              </a:rPr>
              <a:t>。</a:t>
            </a:r>
            <a:endParaRPr lang="zh-CN" altLang="en-US" sz="1200" b="0" i="0" u="none" strike="noStrike" kern="1200" baseline="0" smtClean="0">
              <a:solidFill>
                <a:schemeClr val="tx1"/>
              </a:solidFill>
              <a:latin typeface="+mn-lt"/>
              <a:ea typeface="+mn-ea"/>
              <a:cs typeface="+mn-cs"/>
            </a:endParaRPr>
          </a:p>
          <a:p>
            <a:r>
              <a:rPr lang="zh-CN" altLang="en-US" sz="1200" b="0" i="0" u="none" strike="noStrike" kern="1200" baseline="0" smtClean="0">
                <a:solidFill>
                  <a:schemeClr val="tx1"/>
                </a:solidFill>
                <a:latin typeface="+mn-lt"/>
                <a:ea typeface="+mn-ea"/>
                <a:cs typeface="+mn-cs"/>
              </a:rPr>
              <a:t>上世纪</a:t>
            </a:r>
            <a:r>
              <a:rPr lang="en-US" altLang="zh-CN" sz="1200" b="0" i="0" u="none" strike="noStrike" kern="1200" baseline="0" smtClean="0">
                <a:solidFill>
                  <a:schemeClr val="tx1"/>
                </a:solidFill>
                <a:latin typeface="+mn-lt"/>
                <a:ea typeface="+mn-ea"/>
                <a:cs typeface="+mn-cs"/>
              </a:rPr>
              <a:t>90</a:t>
            </a:r>
            <a:r>
              <a:rPr lang="zh-CN" altLang="en-US" sz="1200" b="0" i="0" u="none" strike="noStrike" kern="1200" baseline="0" smtClean="0">
                <a:solidFill>
                  <a:schemeClr val="tx1"/>
                </a:solidFill>
                <a:latin typeface="+mn-lt"/>
                <a:ea typeface="+mn-ea"/>
                <a:cs typeface="+mn-cs"/>
              </a:rPr>
              <a:t>年代，互联网</a:t>
            </a:r>
            <a:r>
              <a:rPr lang="en-US" altLang="zh-CN" sz="1200" b="0" i="0" u="none" strike="noStrike" kern="1200" baseline="0" smtClean="0">
                <a:solidFill>
                  <a:schemeClr val="tx1"/>
                </a:solidFill>
                <a:latin typeface="+mn-lt"/>
                <a:ea typeface="+mn-ea"/>
                <a:cs typeface="+mn-cs"/>
              </a:rPr>
              <a:t>+</a:t>
            </a:r>
            <a:r>
              <a:rPr lang="zh-CN" altLang="en-US" sz="1200" b="0" i="0" u="none" strike="noStrike" kern="1200" baseline="0" smtClean="0">
                <a:solidFill>
                  <a:schemeClr val="tx1"/>
                </a:solidFill>
                <a:latin typeface="+mn-lt"/>
                <a:ea typeface="+mn-ea"/>
                <a:cs typeface="+mn-cs"/>
              </a:rPr>
              <a:t>浪潮开启。短短十几年间，信息传播方式完全被改变，传统纸质媒体几乎完全被互联网数字化媒体取代。美国仅用</a:t>
            </a:r>
            <a:r>
              <a:rPr lang="en-US" altLang="zh-CN" sz="1200" b="0" i="0" u="none" strike="noStrike" kern="1200" baseline="0" smtClean="0">
                <a:solidFill>
                  <a:schemeClr val="tx1"/>
                </a:solidFill>
                <a:latin typeface="+mn-lt"/>
                <a:ea typeface="+mn-ea"/>
                <a:cs typeface="+mn-cs"/>
              </a:rPr>
              <a:t>14</a:t>
            </a:r>
            <a:r>
              <a:rPr lang="zh-CN" altLang="en-US" sz="1200" b="0" i="0" u="none" strike="noStrike" kern="1200" baseline="0" smtClean="0">
                <a:solidFill>
                  <a:schemeClr val="tx1"/>
                </a:solidFill>
                <a:latin typeface="+mn-lt"/>
                <a:ea typeface="+mn-ea"/>
                <a:cs typeface="+mn-cs"/>
              </a:rPr>
              <a:t>年就让电商在互联网用户的渗透率达到了</a:t>
            </a:r>
            <a:r>
              <a:rPr lang="en-US" altLang="zh-CN" sz="1200" b="0" i="0" u="none" strike="noStrike" kern="1200" baseline="0" smtClean="0">
                <a:solidFill>
                  <a:schemeClr val="tx1"/>
                </a:solidFill>
                <a:latin typeface="+mn-lt"/>
                <a:ea typeface="+mn-ea"/>
                <a:cs typeface="+mn-cs"/>
              </a:rPr>
              <a:t>50%</a:t>
            </a:r>
            <a:r>
              <a:rPr lang="zh-CN" altLang="en-US" sz="1200" b="0" i="0" u="none" strike="noStrike" kern="1200" baseline="0" smtClean="0">
                <a:solidFill>
                  <a:schemeClr val="tx1"/>
                </a:solidFill>
                <a:latin typeface="+mn-lt"/>
                <a:ea typeface="+mn-ea"/>
                <a:cs typeface="+mn-cs"/>
              </a:rPr>
              <a:t>。在大洋彼岸的中国，这一数字更是缩短至</a:t>
            </a:r>
            <a:r>
              <a:rPr lang="en-US" altLang="zh-CN" sz="1200" b="0" i="0" u="none" strike="noStrike" kern="1200" baseline="0" smtClean="0">
                <a:solidFill>
                  <a:schemeClr val="tx1"/>
                </a:solidFill>
                <a:latin typeface="+mn-lt"/>
                <a:ea typeface="+mn-ea"/>
                <a:cs typeface="+mn-cs"/>
              </a:rPr>
              <a:t>9</a:t>
            </a:r>
            <a:r>
              <a:rPr lang="zh-CN" altLang="en-US" sz="1200" b="0" i="0" u="none" strike="noStrike" kern="1200" baseline="0" smtClean="0">
                <a:solidFill>
                  <a:schemeClr val="tx1"/>
                </a:solidFill>
                <a:latin typeface="+mn-lt"/>
                <a:ea typeface="+mn-ea"/>
                <a:cs typeface="+mn-cs"/>
              </a:rPr>
              <a:t>年。</a:t>
            </a:r>
            <a:r>
              <a:rPr lang="en-US" altLang="zh-CN" sz="1200" b="0" i="0" u="none" strike="noStrike" kern="1200" baseline="0" smtClean="0">
                <a:solidFill>
                  <a:schemeClr val="tx1"/>
                </a:solidFill>
                <a:latin typeface="+mn-lt"/>
                <a:ea typeface="+mn-ea"/>
                <a:cs typeface="+mn-cs"/>
              </a:rPr>
              <a:t>2009</a:t>
            </a:r>
            <a:r>
              <a:rPr lang="zh-CN" altLang="en-US" sz="1200" b="0" i="0" u="none" strike="noStrike" kern="1200" baseline="0" smtClean="0">
                <a:solidFill>
                  <a:schemeClr val="tx1"/>
                </a:solidFill>
                <a:latin typeface="+mn-lt"/>
                <a:ea typeface="+mn-ea"/>
                <a:cs typeface="+mn-cs"/>
              </a:rPr>
              <a:t>年</a:t>
            </a:r>
            <a:r>
              <a:rPr lang="en-US" altLang="zh-CN" sz="1200" b="0" i="0" u="none" strike="noStrike" kern="1200" baseline="0" smtClean="0">
                <a:solidFill>
                  <a:schemeClr val="tx1"/>
                </a:solidFill>
                <a:latin typeface="+mn-lt"/>
                <a:ea typeface="+mn-ea"/>
                <a:cs typeface="+mn-cs"/>
              </a:rPr>
              <a:t>3G</a:t>
            </a:r>
            <a:r>
              <a:rPr lang="zh-CN" altLang="en-US" sz="1200" b="0" i="0" u="none" strike="noStrike" kern="1200" baseline="0" smtClean="0">
                <a:solidFill>
                  <a:schemeClr val="tx1"/>
                </a:solidFill>
                <a:latin typeface="+mn-lt"/>
                <a:ea typeface="+mn-ea"/>
                <a:cs typeface="+mn-cs"/>
              </a:rPr>
              <a:t>牌照发放、</a:t>
            </a:r>
            <a:r>
              <a:rPr lang="en-US" altLang="zh-CN" sz="1200" b="0" i="0" u="none" strike="noStrike" kern="1200" baseline="0" smtClean="0">
                <a:solidFill>
                  <a:schemeClr val="tx1"/>
                </a:solidFill>
                <a:latin typeface="+mn-lt"/>
                <a:ea typeface="+mn-ea"/>
                <a:cs typeface="+mn-cs"/>
              </a:rPr>
              <a:t>2010</a:t>
            </a:r>
            <a:r>
              <a:rPr lang="zh-CN" altLang="en-US" sz="1200" b="0" i="0" u="none" strike="noStrike" kern="1200" baseline="0" smtClean="0">
                <a:solidFill>
                  <a:schemeClr val="tx1"/>
                </a:solidFill>
                <a:latin typeface="+mn-lt"/>
                <a:ea typeface="+mn-ea"/>
                <a:cs typeface="+mn-cs"/>
              </a:rPr>
              <a:t>年</a:t>
            </a:r>
            <a:r>
              <a:rPr lang="en-US" altLang="zh-CN" sz="1200" b="0" i="0" u="none" strike="noStrike" kern="1200" baseline="0" smtClean="0">
                <a:solidFill>
                  <a:schemeClr val="tx1"/>
                </a:solidFill>
                <a:latin typeface="+mn-lt"/>
                <a:ea typeface="+mn-ea"/>
                <a:cs typeface="+mn-cs"/>
              </a:rPr>
              <a:t>iPhone4</a:t>
            </a:r>
            <a:r>
              <a:rPr lang="zh-CN" altLang="en-US" sz="1200" b="0" i="0" u="none" strike="noStrike" kern="1200" baseline="0" smtClean="0">
                <a:solidFill>
                  <a:schemeClr val="tx1"/>
                </a:solidFill>
                <a:latin typeface="+mn-lt"/>
                <a:ea typeface="+mn-ea"/>
                <a:cs typeface="+mn-cs"/>
              </a:rPr>
              <a:t>发布、以及随后而来的各种移动端</a:t>
            </a:r>
            <a:r>
              <a:rPr lang="en-US" altLang="zh-CN" sz="1200" b="0" i="0" u="none" strike="noStrike" kern="1200" baseline="0" smtClean="0">
                <a:solidFill>
                  <a:schemeClr val="tx1"/>
                </a:solidFill>
                <a:latin typeface="+mn-lt"/>
                <a:ea typeface="+mn-ea"/>
                <a:cs typeface="+mn-cs"/>
              </a:rPr>
              <a:t>APP</a:t>
            </a:r>
            <a:r>
              <a:rPr lang="zh-CN" altLang="en-US" sz="1200" b="0" i="0" u="none" strike="noStrike" kern="1200" baseline="0" smtClean="0">
                <a:solidFill>
                  <a:schemeClr val="tx1"/>
                </a:solidFill>
                <a:latin typeface="+mn-lt"/>
                <a:ea typeface="+mn-ea"/>
                <a:cs typeface="+mn-cs"/>
              </a:rPr>
              <a:t>，标志着移动互联网时代到来。</a:t>
            </a:r>
            <a:r>
              <a:rPr lang="en-US" altLang="zh-CN" sz="1200" b="0" i="0" u="none" strike="noStrike" kern="1200" baseline="0" smtClean="0">
                <a:solidFill>
                  <a:schemeClr val="tx1"/>
                </a:solidFill>
                <a:latin typeface="+mn-lt"/>
                <a:ea typeface="+mn-ea"/>
                <a:cs typeface="+mn-cs"/>
              </a:rPr>
              <a:t>2016</a:t>
            </a:r>
            <a:r>
              <a:rPr lang="zh-CN" altLang="en-US" sz="1200" b="0" i="0" u="none" strike="noStrike" kern="1200" baseline="0" smtClean="0">
                <a:solidFill>
                  <a:schemeClr val="tx1"/>
                </a:solidFill>
                <a:latin typeface="+mn-lt"/>
                <a:ea typeface="+mn-ea"/>
                <a:cs typeface="+mn-cs"/>
              </a:rPr>
              <a:t>年，全球市值最高的</a:t>
            </a:r>
            <a:r>
              <a:rPr lang="en-US" altLang="zh-CN" sz="1200" b="0" i="0" u="none" strike="noStrike" kern="1200" baseline="0" smtClean="0">
                <a:solidFill>
                  <a:schemeClr val="tx1"/>
                </a:solidFill>
                <a:latin typeface="+mn-lt"/>
                <a:ea typeface="+mn-ea"/>
                <a:cs typeface="+mn-cs"/>
              </a:rPr>
              <a:t>5</a:t>
            </a:r>
            <a:r>
              <a:rPr lang="zh-CN" altLang="en-US" sz="1200" b="0" i="0" u="none" strike="noStrike" kern="1200" baseline="0" smtClean="0">
                <a:solidFill>
                  <a:schemeClr val="tx1"/>
                </a:solidFill>
                <a:latin typeface="+mn-lt"/>
                <a:ea typeface="+mn-ea"/>
                <a:cs typeface="+mn-cs"/>
              </a:rPr>
              <a:t>家公司首次全部来自科技行业</a:t>
            </a:r>
            <a:r>
              <a:rPr lang="en-US" altLang="zh-CN" sz="1200" b="0" i="0" u="none" strike="noStrike" kern="1200" baseline="0" smtClean="0">
                <a:solidFill>
                  <a:schemeClr val="tx1"/>
                </a:solidFill>
                <a:latin typeface="+mn-lt"/>
                <a:ea typeface="+mn-ea"/>
                <a:cs typeface="+mn-cs"/>
              </a:rPr>
              <a:t>——</a:t>
            </a:r>
            <a:r>
              <a:rPr lang="zh-CN" altLang="en-US" sz="1200" b="0" i="0" u="none" strike="noStrike" kern="1200" baseline="0" smtClean="0">
                <a:solidFill>
                  <a:schemeClr val="tx1"/>
                </a:solidFill>
                <a:latin typeface="+mn-lt"/>
                <a:ea typeface="+mn-ea"/>
                <a:cs typeface="+mn-cs"/>
              </a:rPr>
              <a:t>苹果、谷歌、微软、亚马逊、</a:t>
            </a:r>
            <a:r>
              <a:rPr lang="en-US" altLang="zh-CN" sz="1200" b="0" i="0" u="none" strike="noStrike" kern="1200" baseline="0" smtClean="0">
                <a:solidFill>
                  <a:schemeClr val="tx1"/>
                </a:solidFill>
                <a:latin typeface="+mn-lt"/>
                <a:ea typeface="+mn-ea"/>
                <a:cs typeface="+mn-cs"/>
              </a:rPr>
              <a:t>Facebook</a:t>
            </a:r>
            <a:r>
              <a:rPr lang="zh-CN" altLang="en-US" sz="1200" b="0" i="0" u="none" strike="noStrike" kern="1200" baseline="0" smtClean="0">
                <a:solidFill>
                  <a:schemeClr val="tx1"/>
                </a:solidFill>
                <a:latin typeface="+mn-lt"/>
                <a:ea typeface="+mn-ea"/>
                <a:cs typeface="+mn-cs"/>
              </a:rPr>
              <a:t>，这五家公司均来自于移动互联网网络、终端、应用领域。</a:t>
            </a:r>
          </a:p>
          <a:p>
            <a:r>
              <a:rPr lang="en-US" altLang="zh-CN" sz="1200" b="0" i="0" u="none" strike="noStrike" kern="1200" baseline="0" smtClean="0">
                <a:solidFill>
                  <a:schemeClr val="tx1"/>
                </a:solidFill>
                <a:latin typeface="+mn-lt"/>
                <a:ea typeface="+mn-ea"/>
                <a:cs typeface="+mn-cs"/>
              </a:rPr>
              <a:t>2019</a:t>
            </a:r>
            <a:r>
              <a:rPr lang="zh-CN" altLang="en-US" sz="1200" b="0" i="0" u="none" strike="noStrike" kern="1200" baseline="0" smtClean="0">
                <a:solidFill>
                  <a:schemeClr val="tx1"/>
                </a:solidFill>
                <a:latin typeface="+mn-lt"/>
                <a:ea typeface="+mn-ea"/>
                <a:cs typeface="+mn-cs"/>
              </a:rPr>
              <a:t>年政府工作报告，正式提出了“智能</a:t>
            </a:r>
            <a:r>
              <a:rPr lang="en-US" altLang="zh-CN" sz="1200" b="0" i="0" u="none" strike="noStrike" kern="1200" baseline="0" smtClean="0">
                <a:solidFill>
                  <a:schemeClr val="tx1"/>
                </a:solidFill>
                <a:latin typeface="+mn-lt"/>
                <a:ea typeface="+mn-ea"/>
                <a:cs typeface="+mn-cs"/>
              </a:rPr>
              <a:t>+”</a:t>
            </a:r>
            <a:r>
              <a:rPr lang="zh-CN" altLang="en-US" sz="1200" b="0" i="0" u="none" strike="noStrike" kern="1200" baseline="0" smtClean="0">
                <a:solidFill>
                  <a:schemeClr val="tx1"/>
                </a:solidFill>
                <a:latin typeface="+mn-lt"/>
                <a:ea typeface="+mn-ea"/>
                <a:cs typeface="+mn-cs"/>
              </a:rPr>
              <a:t>战略：“深化大数据、人工智能等研发应用。打造工业互联网平台，拓展‘智能</a:t>
            </a:r>
            <a:r>
              <a:rPr lang="en-US" altLang="zh-CN" sz="1200" b="0" i="0" u="none" strike="noStrike" kern="1200" baseline="0" smtClean="0">
                <a:solidFill>
                  <a:schemeClr val="tx1"/>
                </a:solidFill>
                <a:latin typeface="+mn-lt"/>
                <a:ea typeface="+mn-ea"/>
                <a:cs typeface="+mn-cs"/>
              </a:rPr>
              <a:t>+’</a:t>
            </a:r>
            <a:r>
              <a:rPr lang="zh-CN" altLang="en-US" sz="1200" b="0" i="0" u="none" strike="noStrike" kern="1200" baseline="0" smtClean="0">
                <a:solidFill>
                  <a:schemeClr val="tx1"/>
                </a:solidFill>
                <a:latin typeface="+mn-lt"/>
                <a:ea typeface="+mn-ea"/>
                <a:cs typeface="+mn-cs"/>
              </a:rPr>
              <a:t>，为制造业转型升级赋能。”以</a:t>
            </a:r>
            <a:r>
              <a:rPr lang="en-US" altLang="zh-CN" sz="1200" b="0" i="0" u="none" strike="noStrike" kern="1200" baseline="0" smtClean="0">
                <a:solidFill>
                  <a:schemeClr val="tx1"/>
                </a:solidFill>
                <a:latin typeface="+mn-lt"/>
                <a:ea typeface="+mn-ea"/>
                <a:cs typeface="+mn-cs"/>
              </a:rPr>
              <a:t>5G</a:t>
            </a:r>
            <a:r>
              <a:rPr lang="zh-CN" altLang="en-US" sz="1200" b="0" i="0" u="none" strike="noStrike" kern="1200" baseline="0" smtClean="0">
                <a:solidFill>
                  <a:schemeClr val="tx1"/>
                </a:solidFill>
                <a:latin typeface="+mn-lt"/>
                <a:ea typeface="+mn-ea"/>
                <a:cs typeface="+mn-cs"/>
              </a:rPr>
              <a:t>、物联网、人工智能等技术为代表的智能技术群落迅速成熟，从万物互联到万物智能、从连接到赋能的智能</a:t>
            </a:r>
            <a:r>
              <a:rPr lang="en-US" altLang="zh-CN" sz="1200" b="0" i="0" u="none" strike="noStrike" kern="1200" baseline="0" smtClean="0">
                <a:solidFill>
                  <a:schemeClr val="tx1"/>
                </a:solidFill>
                <a:latin typeface="+mn-lt"/>
                <a:ea typeface="+mn-ea"/>
                <a:cs typeface="+mn-cs"/>
              </a:rPr>
              <a:t>+</a:t>
            </a:r>
            <a:r>
              <a:rPr lang="zh-CN" altLang="en-US" sz="1200" b="0" i="0" u="none" strike="noStrike" kern="1200" baseline="0" smtClean="0">
                <a:solidFill>
                  <a:schemeClr val="tx1"/>
                </a:solidFill>
                <a:latin typeface="+mn-lt"/>
                <a:ea typeface="+mn-ea"/>
                <a:cs typeface="+mn-cs"/>
              </a:rPr>
              <a:t>浪潮即将开启。</a:t>
            </a:r>
            <a:endParaRPr lang="zh-CN" altLang="en-US"/>
          </a:p>
        </p:txBody>
      </p:sp>
      <p:sp>
        <p:nvSpPr>
          <p:cNvPr id="4" name="灯片编号占位符 3"/>
          <p:cNvSpPr>
            <a:spLocks noGrp="1"/>
          </p:cNvSpPr>
          <p:nvPr>
            <p:ph type="sldNum" sz="quarter" idx="10"/>
          </p:nvPr>
        </p:nvSpPr>
        <p:spPr/>
        <p:txBody>
          <a:bodyPr/>
          <a:lstStyle/>
          <a:p>
            <a:fld id="{63659F22-C22E-4BD6-B0D4-248741AB2D6B}" type="slidenum">
              <a:rPr lang="zh-CN" altLang="en-US" smtClean="0"/>
              <a:t>4</a:t>
            </a:fld>
            <a:endParaRPr lang="zh-CN" altLang="en-US"/>
          </a:p>
        </p:txBody>
      </p:sp>
    </p:spTree>
    <p:extLst>
      <p:ext uri="{BB962C8B-B14F-4D97-AF65-F5344CB8AC3E}">
        <p14:creationId xmlns:p14="http://schemas.microsoft.com/office/powerpoint/2010/main" val="1324671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smtClean="0">
                <a:solidFill>
                  <a:schemeClr val="tx1"/>
                </a:solidFill>
                <a:latin typeface="+mn-lt"/>
                <a:ea typeface="+mn-ea"/>
                <a:cs typeface="+mn-cs"/>
              </a:rPr>
              <a:t>工业革命，电力革命和信息技术革命在过去</a:t>
            </a:r>
            <a:r>
              <a:rPr lang="en-US" altLang="zh-CN" sz="1200" b="0" i="0" u="none" strike="noStrike" kern="1200" baseline="0" smtClean="0">
                <a:solidFill>
                  <a:schemeClr val="tx1"/>
                </a:solidFill>
                <a:latin typeface="+mn-lt"/>
                <a:ea typeface="+mn-ea"/>
                <a:cs typeface="+mn-cs"/>
              </a:rPr>
              <a:t>120</a:t>
            </a:r>
            <a:r>
              <a:rPr lang="zh-CN" altLang="en-US" sz="1200" b="0" i="0" u="none" strike="noStrike" kern="1200" baseline="0" smtClean="0">
                <a:solidFill>
                  <a:schemeClr val="tx1"/>
                </a:solidFill>
                <a:latin typeface="+mn-lt"/>
                <a:ea typeface="+mn-ea"/>
                <a:cs typeface="+mn-cs"/>
              </a:rPr>
              <a:t>年间实现了人类文明的三次巨大突破，释放出的生产力远超数千年文明所积累的总和。今天我们又迎来新的拐点，以 </a:t>
            </a:r>
            <a:r>
              <a:rPr lang="en-US" altLang="zh-CN" sz="1200" b="0" i="0" u="none" strike="noStrike" kern="1200" baseline="0" smtClean="0">
                <a:solidFill>
                  <a:schemeClr val="tx1"/>
                </a:solidFill>
                <a:latin typeface="+mn-lt"/>
                <a:ea typeface="+mn-ea"/>
                <a:cs typeface="+mn-cs"/>
              </a:rPr>
              <a:t>ICT </a:t>
            </a:r>
            <a:r>
              <a:rPr lang="zh-CN" altLang="en-US" sz="1200" b="0" i="0" u="none" strike="noStrike" kern="1200" baseline="0" smtClean="0">
                <a:solidFill>
                  <a:schemeClr val="tx1"/>
                </a:solidFill>
                <a:latin typeface="+mn-lt"/>
                <a:ea typeface="+mn-ea"/>
                <a:cs typeface="+mn-cs"/>
              </a:rPr>
              <a:t>为基石，以人工智能为驱动的第四次技术革命，正在引领人类社会迈向万物感知、万物互联、万物智能的全新纪元，这样一个智能世界将进入数据驱动、智慧共享的发展轨道。 </a:t>
            </a:r>
            <a:endParaRPr lang="en-US" altLang="zh-CN" sz="1200" b="0" i="0" u="none" strike="noStrike" kern="1200" baseline="0" smtClean="0">
              <a:solidFill>
                <a:schemeClr val="tx1"/>
              </a:solidFill>
              <a:latin typeface="+mn-lt"/>
              <a:ea typeface="+mn-ea"/>
              <a:cs typeface="+mn-cs"/>
            </a:endParaRPr>
          </a:p>
          <a:p>
            <a:r>
              <a:rPr lang="zh-CN" altLang="en-US" sz="1200" b="0" i="0" u="none" strike="noStrike" kern="1200" baseline="0" smtClean="0">
                <a:solidFill>
                  <a:schemeClr val="tx1"/>
                </a:solidFill>
                <a:latin typeface="+mn-lt"/>
                <a:ea typeface="+mn-ea"/>
                <a:cs typeface="+mn-cs"/>
              </a:rPr>
              <a:t>当前各类新技术层出不穷，创新应用不断</a:t>
            </a:r>
            <a:r>
              <a:rPr lang="zh-CN" altLang="en-US" sz="1200" b="0" i="0" u="none" strike="noStrike" kern="1200" baseline="0" smtClean="0">
                <a:solidFill>
                  <a:schemeClr val="tx1"/>
                </a:solidFill>
                <a:latin typeface="+mn-lt"/>
                <a:ea typeface="+mn-ea"/>
                <a:cs typeface="+mn-cs"/>
              </a:rPr>
              <a:t>加速， </a:t>
            </a:r>
            <a:r>
              <a:rPr lang="zh-CN" altLang="en-US" sz="1200" b="0" i="0" u="none" strike="noStrike" kern="1200" baseline="0" smtClean="0">
                <a:solidFill>
                  <a:schemeClr val="tx1"/>
                </a:solidFill>
                <a:latin typeface="+mn-lt"/>
                <a:ea typeface="+mn-ea"/>
                <a:cs typeface="+mn-cs"/>
              </a:rPr>
              <a:t>智能世界表象之下的根本动因在于：唤醒万物感知，升级联接，点亮数据智能。</a:t>
            </a:r>
            <a:r>
              <a:rPr lang="en-US" altLang="zh-CN" sz="1200" b="0" i="0" u="none" strike="noStrike" kern="1200" baseline="0" smtClean="0">
                <a:solidFill>
                  <a:schemeClr val="tx1"/>
                </a:solidFill>
                <a:latin typeface="+mn-lt"/>
                <a:ea typeface="+mn-ea"/>
                <a:cs typeface="+mn-cs"/>
              </a:rPr>
              <a:t>2025 </a:t>
            </a:r>
            <a:r>
              <a:rPr lang="zh-CN" altLang="en-US" sz="1200" b="0" i="0" u="none" strike="noStrike" kern="1200" baseline="0" smtClean="0">
                <a:solidFill>
                  <a:schemeClr val="tx1"/>
                </a:solidFill>
                <a:latin typeface="+mn-lt"/>
                <a:ea typeface="+mn-ea"/>
                <a:cs typeface="+mn-cs"/>
              </a:rPr>
              <a:t>年全球</a:t>
            </a:r>
            <a:r>
              <a:rPr lang="en-US" altLang="zh-CN" sz="1200" b="0" i="0" u="none" strike="noStrike" kern="1200" baseline="0" smtClean="0">
                <a:solidFill>
                  <a:schemeClr val="tx1"/>
                </a:solidFill>
                <a:latin typeface="+mn-lt"/>
                <a:ea typeface="+mn-ea"/>
                <a:cs typeface="+mn-cs"/>
              </a:rPr>
              <a:t>400 </a:t>
            </a:r>
            <a:r>
              <a:rPr lang="zh-CN" altLang="en-US" sz="1200" b="0" i="0" u="none" strike="noStrike" kern="1200" baseline="0" smtClean="0">
                <a:solidFill>
                  <a:schemeClr val="tx1"/>
                </a:solidFill>
                <a:latin typeface="+mn-lt"/>
                <a:ea typeface="+mn-ea"/>
                <a:cs typeface="+mn-cs"/>
              </a:rPr>
              <a:t>亿智能终端将具备感知能力；</a:t>
            </a:r>
            <a:r>
              <a:rPr lang="en-US" altLang="zh-CN" sz="1200" b="0" i="0" u="none" strike="noStrike" kern="1200" baseline="0" smtClean="0">
                <a:solidFill>
                  <a:schemeClr val="tx1"/>
                </a:solidFill>
                <a:latin typeface="+mn-lt"/>
                <a:ea typeface="+mn-ea"/>
                <a:cs typeface="+mn-cs"/>
              </a:rPr>
              <a:t>1000</a:t>
            </a:r>
            <a:r>
              <a:rPr lang="zh-CN" altLang="en-US" sz="1200" b="0" i="0" u="none" strike="noStrike" kern="1200" baseline="0" smtClean="0">
                <a:solidFill>
                  <a:schemeClr val="tx1"/>
                </a:solidFill>
                <a:latin typeface="+mn-lt"/>
                <a:ea typeface="+mn-ea"/>
                <a:cs typeface="+mn-cs"/>
              </a:rPr>
              <a:t>亿联接将基本消除信息孤岛，实现更快、更安全、更智能的数据交互；由此产生存储数据量每年高达</a:t>
            </a:r>
            <a:r>
              <a:rPr lang="en-US" altLang="zh-CN" sz="1200" b="0" i="0" u="none" strike="noStrike" kern="1200" baseline="0" smtClean="0">
                <a:solidFill>
                  <a:schemeClr val="tx1"/>
                </a:solidFill>
                <a:latin typeface="+mn-lt"/>
                <a:ea typeface="+mn-ea"/>
                <a:cs typeface="+mn-cs"/>
              </a:rPr>
              <a:t>1800</a:t>
            </a:r>
            <a:r>
              <a:rPr lang="zh-CN" altLang="en-US" sz="1200" b="0" i="0" u="none" strike="noStrike" kern="1200" baseline="0" smtClean="0">
                <a:solidFill>
                  <a:schemeClr val="tx1"/>
                </a:solidFill>
                <a:latin typeface="+mn-lt"/>
                <a:ea typeface="+mn-ea"/>
                <a:cs typeface="+mn-cs"/>
              </a:rPr>
              <a:t>亿</a:t>
            </a:r>
            <a:r>
              <a:rPr lang="en-US" altLang="zh-CN" sz="1200" b="0" i="0" u="none" strike="noStrike" kern="1200" baseline="0" smtClean="0">
                <a:solidFill>
                  <a:schemeClr val="tx1"/>
                </a:solidFill>
                <a:latin typeface="+mn-lt"/>
                <a:ea typeface="+mn-ea"/>
                <a:cs typeface="+mn-cs"/>
              </a:rPr>
              <a:t>TB</a:t>
            </a:r>
            <a:r>
              <a:rPr lang="zh-CN" altLang="en-US" sz="1200" b="0" i="0" u="none" strike="noStrike" kern="1200" baseline="0" smtClean="0">
                <a:solidFill>
                  <a:schemeClr val="tx1"/>
                </a:solidFill>
                <a:latin typeface="+mn-lt"/>
                <a:ea typeface="+mn-ea"/>
                <a:cs typeface="+mn-cs"/>
              </a:rPr>
              <a:t>，是目前的</a:t>
            </a:r>
            <a:r>
              <a:rPr lang="en-US" altLang="zh-CN" sz="1200" b="0" i="0" u="none" strike="noStrike" kern="1200" baseline="0" smtClean="0">
                <a:solidFill>
                  <a:schemeClr val="tx1"/>
                </a:solidFill>
                <a:latin typeface="+mn-lt"/>
                <a:ea typeface="+mn-ea"/>
                <a:cs typeface="+mn-cs"/>
              </a:rPr>
              <a:t>20</a:t>
            </a:r>
            <a:r>
              <a:rPr lang="zh-CN" altLang="en-US" sz="1200" b="0" i="0" u="none" strike="noStrike" kern="1200" baseline="0" smtClean="0">
                <a:solidFill>
                  <a:schemeClr val="tx1"/>
                </a:solidFill>
                <a:latin typeface="+mn-lt"/>
                <a:ea typeface="+mn-ea"/>
                <a:cs typeface="+mn-cs"/>
              </a:rPr>
              <a:t>倍。物理世界与数字世界的融合意味着个人、家庭的体验得以改变，组织将获得数据驱动的成长模式，城市将找到跨越式发展的跳板</a:t>
            </a:r>
            <a:r>
              <a:rPr lang="en-US" altLang="zh-CN" sz="1200" b="0" i="0" u="none" strike="noStrike" kern="1200" baseline="0" smtClean="0">
                <a:solidFill>
                  <a:schemeClr val="tx1"/>
                </a:solidFill>
                <a:latin typeface="+mn-lt"/>
                <a:ea typeface="+mn-ea"/>
                <a:cs typeface="+mn-cs"/>
              </a:rPr>
              <a:t>……ICT </a:t>
            </a:r>
            <a:r>
              <a:rPr lang="zh-CN" altLang="en-US" sz="1200" b="0" i="0" u="none" strike="noStrike" kern="1200" baseline="0" smtClean="0">
                <a:solidFill>
                  <a:schemeClr val="tx1"/>
                </a:solidFill>
                <a:latin typeface="+mn-lt"/>
                <a:ea typeface="+mn-ea"/>
                <a:cs typeface="+mn-cs"/>
              </a:rPr>
              <a:t>上下游各行各业将如何抓住智能世界的机会</a:t>
            </a:r>
            <a:r>
              <a:rPr lang="en-US" altLang="zh-CN" sz="1200" b="0" i="0" u="none" strike="noStrike" kern="1200" baseline="0" smtClean="0">
                <a:solidFill>
                  <a:schemeClr val="tx1"/>
                </a:solidFill>
                <a:latin typeface="+mn-lt"/>
                <a:ea typeface="+mn-ea"/>
                <a:cs typeface="+mn-cs"/>
              </a:rPr>
              <a:t>? </a:t>
            </a:r>
            <a:endParaRPr lang="zh-CN" altLang="en-US"/>
          </a:p>
        </p:txBody>
      </p:sp>
      <p:sp>
        <p:nvSpPr>
          <p:cNvPr id="4" name="灯片编号占位符 3"/>
          <p:cNvSpPr>
            <a:spLocks noGrp="1"/>
          </p:cNvSpPr>
          <p:nvPr>
            <p:ph type="sldNum" sz="quarter" idx="10"/>
          </p:nvPr>
        </p:nvSpPr>
        <p:spPr/>
        <p:txBody>
          <a:bodyPr/>
          <a:lstStyle/>
          <a:p>
            <a:fld id="{63659F22-C22E-4BD6-B0D4-248741AB2D6B}" type="slidenum">
              <a:rPr lang="zh-CN" altLang="en-US" smtClean="0"/>
              <a:t>5</a:t>
            </a:fld>
            <a:endParaRPr lang="zh-CN" altLang="en-US"/>
          </a:p>
        </p:txBody>
      </p:sp>
    </p:spTree>
    <p:extLst>
      <p:ext uri="{BB962C8B-B14F-4D97-AF65-F5344CB8AC3E}">
        <p14:creationId xmlns:p14="http://schemas.microsoft.com/office/powerpoint/2010/main" val="3995243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1888976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fld id="{133AAED4-F02B-47C6-B0AE-9A87091924DC}" type="slidenum">
              <a:rPr lang="zh-CN" altLang="en-US" smtClean="0">
                <a:latin typeface="Arial Narrow" pitchFamily="34" charset="0"/>
                <a:ea typeface="宋体" pitchFamily="2" charset="-122"/>
              </a:rPr>
              <a:pPr eaLnBrk="1" hangingPunct="1"/>
              <a:t>7</a:t>
            </a:fld>
            <a:endParaRPr lang="en-US" altLang="zh-CN" smtClean="0">
              <a:latin typeface="Arial Narrow" pitchFamily="34" charset="0"/>
              <a:ea typeface="宋体" pitchFamily="2" charset="-122"/>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zh-CN" smtClean="0">
                <a:latin typeface="Times New Roman" pitchFamily="18" charset="0"/>
              </a:rPr>
              <a:t>Modern organizations manage by fact for performance evaluation, improvement, and decision making</a:t>
            </a:r>
          </a:p>
          <a:p>
            <a:pPr eaLnBrk="1" hangingPunct="1">
              <a:lnSpc>
                <a:spcPct val="90000"/>
              </a:lnSpc>
            </a:pPr>
            <a:r>
              <a:rPr lang="en-US" altLang="zh-CN" smtClean="0">
                <a:latin typeface="Times New Roman" pitchFamily="18" charset="0"/>
              </a:rPr>
              <a:t>Some organizations ignore data:</a:t>
            </a:r>
          </a:p>
          <a:p>
            <a:pPr lvl="1" eaLnBrk="1" hangingPunct="1">
              <a:lnSpc>
                <a:spcPct val="90000"/>
              </a:lnSpc>
            </a:pPr>
            <a:r>
              <a:rPr lang="en-US" altLang="zh-CN" smtClean="0">
                <a:latin typeface="Times New Roman" pitchFamily="18" charset="0"/>
                <a:cs typeface="Times New Roman" pitchFamily="18" charset="0"/>
              </a:rPr>
              <a:t>They may not fully understand what to measure or how to measure.</a:t>
            </a:r>
          </a:p>
          <a:p>
            <a:pPr lvl="1" eaLnBrk="1" hangingPunct="1">
              <a:lnSpc>
                <a:spcPct val="90000"/>
              </a:lnSpc>
            </a:pPr>
            <a:r>
              <a:rPr lang="en-US" altLang="zh-CN" smtClean="0">
                <a:latin typeface="Times New Roman" pitchFamily="18" charset="0"/>
                <a:cs typeface="Times New Roman" pitchFamily="18" charset="0"/>
              </a:rPr>
              <a:t>They may be reluctant to spend the required time and effort.</a:t>
            </a:r>
          </a:p>
          <a:p>
            <a:pPr lvl="1" eaLnBrk="1" hangingPunct="1">
              <a:lnSpc>
                <a:spcPct val="90000"/>
              </a:lnSpc>
            </a:pPr>
            <a:r>
              <a:rPr lang="en-US" altLang="zh-CN" smtClean="0">
                <a:latin typeface="Times New Roman" pitchFamily="18" charset="0"/>
                <a:cs typeface="Times New Roman" pitchFamily="18" charset="0"/>
              </a:rPr>
              <a:t>They may feel they can make decisions by instinct and do not need data.</a:t>
            </a:r>
          </a:p>
          <a:p>
            <a:pPr lvl="1" eaLnBrk="1" hangingPunct="1">
              <a:lnSpc>
                <a:spcPct val="90000"/>
              </a:lnSpc>
            </a:pPr>
            <a:r>
              <a:rPr lang="en-US" altLang="zh-CN" smtClean="0">
                <a:latin typeface="Times New Roman" pitchFamily="18" charset="0"/>
                <a:cs typeface="Times New Roman" pitchFamily="18" charset="0"/>
              </a:rPr>
              <a:t>They may fear discovering problems or poor performance that data may uncover.</a:t>
            </a:r>
          </a:p>
          <a:p>
            <a:pPr eaLnBrk="1" hangingPunct="1"/>
            <a:endParaRPr lang="zh-CN" altLang="en-US" smtClean="0"/>
          </a:p>
        </p:txBody>
      </p:sp>
    </p:spTree>
    <p:extLst>
      <p:ext uri="{BB962C8B-B14F-4D97-AF65-F5344CB8AC3E}">
        <p14:creationId xmlns:p14="http://schemas.microsoft.com/office/powerpoint/2010/main" val="3722204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itchFamily="34" charset="0"/>
              </a:rPr>
              <a:t>数据分析的商业价值：</a:t>
            </a:r>
            <a:endParaRPr lang="en-US" altLang="zh-CN" smtClean="0">
              <a:latin typeface="Arial" pitchFamily="34" charset="0"/>
            </a:endParaRPr>
          </a:p>
          <a:p>
            <a:r>
              <a:rPr lang="zh-CN" altLang="en-US" smtClean="0">
                <a:latin typeface="Arial" pitchFamily="34" charset="0"/>
              </a:rPr>
              <a:t>将</a:t>
            </a:r>
            <a:r>
              <a:rPr lang="en-US" altLang="zh-CN" smtClean="0">
                <a:latin typeface="Arial" pitchFamily="34" charset="0"/>
              </a:rPr>
              <a:t>ERP</a:t>
            </a:r>
            <a:r>
              <a:rPr lang="zh-CN" altLang="en-US" smtClean="0">
                <a:latin typeface="Arial" pitchFamily="34" charset="0"/>
              </a:rPr>
              <a:t>数据延伸到决策者桌面，企业经营数据，尽在掌握；</a:t>
            </a:r>
          </a:p>
          <a:p>
            <a:r>
              <a:rPr lang="zh-CN" altLang="en-US" smtClean="0">
                <a:latin typeface="Arial" pitchFamily="34" charset="0"/>
              </a:rPr>
              <a:t>数字说话，科学决策：</a:t>
            </a:r>
            <a:endParaRPr lang="en-US" altLang="zh-CN" smtClean="0">
              <a:latin typeface="Arial" pitchFamily="34" charset="0"/>
            </a:endParaRPr>
          </a:p>
          <a:p>
            <a:r>
              <a:rPr lang="zh-CN" altLang="en-US" smtClean="0">
                <a:latin typeface="Arial" pitchFamily="34" charset="0"/>
              </a:rPr>
              <a:t>不仅知道结果，还知道原因；</a:t>
            </a:r>
            <a:endParaRPr lang="en-US" altLang="zh-CN" smtClean="0">
              <a:latin typeface="Arial" pitchFamily="34" charset="0"/>
            </a:endParaRPr>
          </a:p>
          <a:p>
            <a:r>
              <a:rPr lang="zh-CN" altLang="en-US" smtClean="0">
                <a:latin typeface="Arial" pitchFamily="34" charset="0"/>
              </a:rPr>
              <a:t>不仅事后分析，还能事前预警。 </a:t>
            </a:r>
          </a:p>
          <a:p>
            <a:endParaRPr lang="zh-CN" altLang="en-US" smtClean="0">
              <a:latin typeface="Arial" pitchFamily="34" charset="0"/>
            </a:endParaRPr>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fld id="{534FC999-678D-49F2-A51F-8A43D8AE6E17}" type="slidenum">
              <a:rPr lang="en-US" altLang="zh-CN" smtClean="0">
                <a:latin typeface="Arial" pitchFamily="34" charset="0"/>
                <a:ea typeface="宋体" pitchFamily="2" charset="-122"/>
              </a:rPr>
              <a:pPr eaLnBrk="1" hangingPunct="1"/>
              <a:t>9</a:t>
            </a:fld>
            <a:endParaRPr lang="en-US" altLang="zh-CN" smtClean="0">
              <a:latin typeface="Arial" pitchFamily="34" charset="0"/>
              <a:ea typeface="宋体" pitchFamily="2" charset="-122"/>
            </a:endParaRPr>
          </a:p>
        </p:txBody>
      </p:sp>
    </p:spTree>
    <p:extLst>
      <p:ext uri="{BB962C8B-B14F-4D97-AF65-F5344CB8AC3E}">
        <p14:creationId xmlns:p14="http://schemas.microsoft.com/office/powerpoint/2010/main" val="169654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223866389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2" descr="C:\Users\曾小青\Pictures\pictures\经管学院标题.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33351"/>
            <a:ext cx="1730092" cy="38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C:\Users\曾小青\Pictures\pictures\校训.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8265" y="152139"/>
            <a:ext cx="1962373" cy="267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C:\Users\曾小青\Pictures\pictures\大会堂.jpg"/>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544" y="3885897"/>
            <a:ext cx="1584176" cy="792088"/>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5" descr="C:\Users\曾小青\Pictures\pictures\图书馆.jpg"/>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9016" y="3885897"/>
            <a:ext cx="1584176" cy="792088"/>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6" descr="C:\Users\曾小青\Pictures\pictures\云鼎.jpg"/>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8280" y="3885897"/>
            <a:ext cx="1584176" cy="792088"/>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9" descr="C:\Users\曾小青\Pictures\pictures\文法楼.jpg"/>
          <p:cNvPicPr preferRelativeResize="0">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9752" y="3885897"/>
            <a:ext cx="1584176" cy="792088"/>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081" name="Rectangle 9"/>
          <p:cNvSpPr>
            <a:spLocks noGrp="1" noChangeArrowheads="1"/>
          </p:cNvSpPr>
          <p:nvPr>
            <p:ph type="ctrTitle" sz="quarter"/>
          </p:nvPr>
        </p:nvSpPr>
        <p:spPr>
          <a:xfrm>
            <a:off x="685800" y="1330114"/>
            <a:ext cx="7772400" cy="917972"/>
          </a:xfrm>
        </p:spPr>
        <p:txBody>
          <a:bodyPr/>
          <a:lstStyle>
            <a:lvl1pPr algn="ctr">
              <a:defRPr sz="2400">
                <a:solidFill>
                  <a:srgbClr val="FF9900"/>
                </a:solidFill>
              </a:defRPr>
            </a:lvl1pPr>
          </a:lstStyle>
          <a:p>
            <a:r>
              <a:rPr lang="zh-CN" altLang="en-US" smtClean="0"/>
              <a:t>单击此处编辑母版标题样式</a:t>
            </a:r>
            <a:endParaRPr lang="zh-CN" altLang="en-US"/>
          </a:p>
        </p:txBody>
      </p:sp>
      <p:sp>
        <p:nvSpPr>
          <p:cNvPr id="3082" name="Rectangle 10"/>
          <p:cNvSpPr>
            <a:spLocks noGrp="1" noChangeArrowheads="1"/>
          </p:cNvSpPr>
          <p:nvPr>
            <p:ph type="subTitle" sz="quarter" idx="1"/>
          </p:nvPr>
        </p:nvSpPr>
        <p:spPr>
          <a:xfrm>
            <a:off x="1371600" y="2408727"/>
            <a:ext cx="6400800" cy="487059"/>
          </a:xfrm>
        </p:spPr>
        <p:txBody>
          <a:bodyPr anchor="ctr"/>
          <a:lstStyle>
            <a:lvl1pPr marL="0" indent="0" algn="ctr">
              <a:buFont typeface="Wingdings" pitchFamily="2" charset="2"/>
              <a:buNone/>
              <a:defRPr b="1">
                <a:solidFill>
                  <a:srgbClr val="FF9900"/>
                </a:solidFill>
              </a:defRPr>
            </a:lvl1pPr>
          </a:lstStyle>
          <a:p>
            <a:r>
              <a:rPr lang="zh-CN" altLang="en-US" smtClean="0"/>
              <a:t>单击以编辑母版副标题样式</a:t>
            </a:r>
            <a:endParaRPr lang="zh-CN" altLang="en-US"/>
          </a:p>
        </p:txBody>
      </p:sp>
    </p:spTree>
    <p:extLst>
      <p:ext uri="{BB962C8B-B14F-4D97-AF65-F5344CB8AC3E}">
        <p14:creationId xmlns:p14="http://schemas.microsoft.com/office/powerpoint/2010/main" val="30208886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402538347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1151" y="141685"/>
            <a:ext cx="2087563" cy="458985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95288" y="141685"/>
            <a:ext cx="6113462" cy="4589859"/>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2531128239"/>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15617" y="141685"/>
            <a:ext cx="7633097" cy="458390"/>
          </a:xfrm>
        </p:spPr>
        <p:txBody>
          <a:bodyPr/>
          <a:lstStyle/>
          <a:p>
            <a:r>
              <a:rPr lang="zh-CN" altLang="en-US" smtClean="0"/>
              <a:t>单击此处编辑母版标题样式</a:t>
            </a:r>
            <a:endParaRPr lang="zh-CN" altLang="en-US" dirty="0"/>
          </a:p>
        </p:txBody>
      </p:sp>
      <p:sp>
        <p:nvSpPr>
          <p:cNvPr id="3" name="表格占位符 2"/>
          <p:cNvSpPr>
            <a:spLocks noGrp="1"/>
          </p:cNvSpPr>
          <p:nvPr>
            <p:ph type="tbl" idx="1"/>
          </p:nvPr>
        </p:nvSpPr>
        <p:spPr>
          <a:xfrm>
            <a:off x="395289" y="681038"/>
            <a:ext cx="8353425" cy="4050506"/>
          </a:xfrm>
        </p:spPr>
        <p:txBody>
          <a:bodyPr/>
          <a:lstStyle/>
          <a:p>
            <a:pPr lvl="0"/>
            <a:r>
              <a:rPr lang="zh-CN" altLang="en-US" noProof="0" smtClean="0"/>
              <a:t>单击图标添加表格</a:t>
            </a:r>
            <a:endParaRPr lang="zh-CN" altLang="en-US" noProof="0"/>
          </a:p>
        </p:txBody>
      </p:sp>
      <p:sp>
        <p:nvSpPr>
          <p:cNvPr id="5"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226342965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剪贴画与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115617" y="141685"/>
            <a:ext cx="7633097" cy="458390"/>
          </a:xfrm>
        </p:spPr>
        <p:txBody>
          <a:bodyPr/>
          <a:lstStyle/>
          <a:p>
            <a:r>
              <a:rPr lang="zh-CN" altLang="en-US" smtClean="0"/>
              <a:t>单击此处编辑母版标题样式</a:t>
            </a:r>
            <a:endParaRPr lang="zh-CN" altLang="en-US"/>
          </a:p>
        </p:txBody>
      </p:sp>
      <p:sp>
        <p:nvSpPr>
          <p:cNvPr id="3" name="剪贴画占位符 2"/>
          <p:cNvSpPr>
            <a:spLocks noGrp="1"/>
          </p:cNvSpPr>
          <p:nvPr>
            <p:ph type="clipArt" sz="half" idx="1"/>
          </p:nvPr>
        </p:nvSpPr>
        <p:spPr>
          <a:xfrm>
            <a:off x="395288" y="681038"/>
            <a:ext cx="4100512" cy="4050506"/>
          </a:xfrm>
        </p:spPr>
        <p:txBody>
          <a:bodyPr/>
          <a:lstStyle/>
          <a:p>
            <a:pPr lvl="0"/>
            <a:r>
              <a:rPr lang="zh-CN" altLang="en-US" noProof="0" smtClean="0"/>
              <a:t>单击图标添加联机映像</a:t>
            </a:r>
            <a:endParaRPr lang="zh-CN" altLang="en-US" noProof="0"/>
          </a:p>
        </p:txBody>
      </p:sp>
      <p:sp>
        <p:nvSpPr>
          <p:cNvPr id="4" name="竖排文字占位符 3"/>
          <p:cNvSpPr>
            <a:spLocks noGrp="1"/>
          </p:cNvSpPr>
          <p:nvPr>
            <p:ph type="body" orient="vert" sz="half" idx="2"/>
          </p:nvPr>
        </p:nvSpPr>
        <p:spPr>
          <a:xfrm>
            <a:off x="4648200" y="681038"/>
            <a:ext cx="4100513" cy="4050506"/>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151358496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115617" y="141685"/>
            <a:ext cx="7633097" cy="458390"/>
          </a:xfr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395289" y="681038"/>
            <a:ext cx="8353425" cy="4050506"/>
          </a:xfrm>
        </p:spPr>
        <p:txBody>
          <a:bodyPr/>
          <a:lstStyle/>
          <a:p>
            <a:pPr lvl="0"/>
            <a:r>
              <a:rPr lang="zh-CN" altLang="en-US" noProof="0" smtClean="0"/>
              <a:t>单击图标添加 </a:t>
            </a:r>
            <a:r>
              <a:rPr lang="en-US" altLang="zh-CN" noProof="0" smtClean="0"/>
              <a:t>SmartArt </a:t>
            </a:r>
            <a:r>
              <a:rPr lang="zh-CN" altLang="en-US" noProof="0" smtClean="0"/>
              <a:t>图形</a:t>
            </a:r>
            <a:endParaRPr lang="zh-CN" altLang="en-US" noProof="0"/>
          </a:p>
        </p:txBody>
      </p:sp>
      <p:sp>
        <p:nvSpPr>
          <p:cNvPr id="5"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309164260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157539360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115617" y="141685"/>
            <a:ext cx="7633097" cy="45839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395289" y="681038"/>
            <a:ext cx="8353425" cy="4050506"/>
          </a:xfrm>
        </p:spPr>
        <p:txBody>
          <a:bodyPr/>
          <a:lstStyle/>
          <a:p>
            <a:pPr lvl="0"/>
            <a:r>
              <a:rPr lang="zh-CN" altLang="en-US" noProof="0" smtClean="0"/>
              <a:t>单击图标添加图表</a:t>
            </a:r>
            <a:endParaRPr lang="zh-CN" altLang="en-US" noProof="0"/>
          </a:p>
        </p:txBody>
      </p:sp>
      <p:sp>
        <p:nvSpPr>
          <p:cNvPr id="5"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372201572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3" name="矩形 2"/>
          <p:cNvSpPr/>
          <p:nvPr/>
        </p:nvSpPr>
        <p:spPr>
          <a:xfrm>
            <a:off x="0" y="14288"/>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4" name="Picture 3" descr="C:\Users\曾小青\Pictures\pictures\1运动场.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3778"/>
            <a:ext cx="9144000"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Users\曾小青\Pictures\pictures\校训.gif"/>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92280" y="3448825"/>
            <a:ext cx="1880230" cy="25705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017389" y="3406379"/>
            <a:ext cx="742511" cy="323165"/>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algn="ctr">
              <a:defRPr/>
            </a:pPr>
            <a:r>
              <a:rPr lang="zh-CN" altLang="en-US" sz="1500" b="1">
                <a:solidFill>
                  <a:srgbClr val="C00000"/>
                </a:solidFill>
                <a:effectLst>
                  <a:outerShdw blurRad="38100" dist="38100" dir="2700000" algn="tl">
                    <a:srgbClr val="000000">
                      <a:alpha val="43137"/>
                    </a:srgbClr>
                  </a:outerShdw>
                </a:effectLst>
                <a:latin typeface="+mj-ea"/>
                <a:ea typeface="+mj-ea"/>
              </a:rPr>
              <a:t>谢  谢 </a:t>
            </a:r>
          </a:p>
        </p:txBody>
      </p:sp>
      <p:pic>
        <p:nvPicPr>
          <p:cNvPr id="7" name="Picture 5" descr="C:\Users\曾小青\Pictures\pictures\经管学院标题.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63516"/>
            <a:ext cx="2203450" cy="49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14288"/>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10" name="Picture 3" descr="C:\Users\曾小青\Pictures\pictures\1运动场.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3778"/>
            <a:ext cx="9144000"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曾小青\Pictures\pictures\校训.gif"/>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92280" y="3448825"/>
            <a:ext cx="1880230" cy="25705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占位符 8"/>
          <p:cNvSpPr>
            <a:spLocks noGrp="1"/>
          </p:cNvSpPr>
          <p:nvPr>
            <p:ph type="body" sz="quarter" idx="10"/>
          </p:nvPr>
        </p:nvSpPr>
        <p:spPr>
          <a:xfrm>
            <a:off x="2447765" y="951570"/>
            <a:ext cx="4248471" cy="577955"/>
          </a:xfrm>
        </p:spPr>
        <p:txBody>
          <a:bodyPr/>
          <a:lstStyle>
            <a:lvl1pPr marL="0" indent="0" algn="ctr">
              <a:buNone/>
              <a:defRPr sz="2400" baseline="0">
                <a:solidFill>
                  <a:schemeClr val="accent2"/>
                </a:solidFill>
              </a:defRPr>
            </a:lvl1pPr>
          </a:lstStyle>
          <a:p>
            <a:pPr lvl="0"/>
            <a:r>
              <a:rPr lang="zh-CN" altLang="en-US" smtClean="0"/>
              <a:t>编辑母版文本样式</a:t>
            </a:r>
          </a:p>
        </p:txBody>
      </p:sp>
    </p:spTree>
    <p:extLst>
      <p:ext uri="{BB962C8B-B14F-4D97-AF65-F5344CB8AC3E}">
        <p14:creationId xmlns:p14="http://schemas.microsoft.com/office/powerpoint/2010/main" val="41864541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自定义版式">
    <p:spTree>
      <p:nvGrpSpPr>
        <p:cNvPr id="1" name=""/>
        <p:cNvGrpSpPr/>
        <p:nvPr/>
      </p:nvGrpSpPr>
      <p:grpSpPr>
        <a:xfrm>
          <a:off x="0" y="0"/>
          <a:ext cx="0" cy="0"/>
          <a:chOff x="0" y="0"/>
          <a:chExt cx="0" cy="0"/>
        </a:xfrm>
      </p:grpSpPr>
      <p:sp>
        <p:nvSpPr>
          <p:cNvPr id="3" name="矩形 2"/>
          <p:cNvSpPr/>
          <p:nvPr/>
        </p:nvSpPr>
        <p:spPr>
          <a:xfrm>
            <a:off x="0" y="14288"/>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4" name="Picture 3" descr="C:\Users\曾小青\Pictures\pictures\1运动场.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3778"/>
            <a:ext cx="9144000"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Users\曾小青\Pictures\pictures\校训.gif"/>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56266" y="3435846"/>
            <a:ext cx="1880230" cy="25705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017389" y="3406379"/>
            <a:ext cx="742511" cy="323165"/>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algn="ctr">
              <a:defRPr/>
            </a:pPr>
            <a:r>
              <a:rPr lang="zh-CN" altLang="en-US" sz="1500" b="1">
                <a:solidFill>
                  <a:srgbClr val="C00000"/>
                </a:solidFill>
                <a:effectLst>
                  <a:outerShdw blurRad="38100" dist="38100" dir="2700000" algn="tl">
                    <a:srgbClr val="000000">
                      <a:alpha val="43137"/>
                    </a:srgbClr>
                  </a:outerShdw>
                </a:effectLst>
                <a:latin typeface="+mj-ea"/>
                <a:ea typeface="+mj-ea"/>
              </a:rPr>
              <a:t>谢  谢 </a:t>
            </a:r>
          </a:p>
        </p:txBody>
      </p:sp>
      <p:pic>
        <p:nvPicPr>
          <p:cNvPr id="7" name="Picture 5" descr="C:\Users\曾小青\Pictures\pictures\经管学院标题.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63517"/>
            <a:ext cx="1763688" cy="39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占位符 8"/>
          <p:cNvSpPr>
            <a:spLocks noGrp="1"/>
          </p:cNvSpPr>
          <p:nvPr>
            <p:ph type="body" sz="quarter" idx="10"/>
          </p:nvPr>
        </p:nvSpPr>
        <p:spPr>
          <a:xfrm>
            <a:off x="2447765" y="951570"/>
            <a:ext cx="4248471" cy="577955"/>
          </a:xfrm>
        </p:spPr>
        <p:txBody>
          <a:bodyPr/>
          <a:lstStyle>
            <a:lvl1pPr marL="0" indent="0" algn="ctr">
              <a:buNone/>
              <a:defRPr sz="2400" baseline="0">
                <a:solidFill>
                  <a:schemeClr val="accent2"/>
                </a:solidFill>
              </a:defRPr>
            </a:lvl1pPr>
          </a:lstStyle>
          <a:p>
            <a:pPr lvl="0"/>
            <a:r>
              <a:rPr lang="zh-CN" altLang="en-US" smtClean="0"/>
              <a:t>编辑母版文本样式</a:t>
            </a:r>
          </a:p>
        </p:txBody>
      </p:sp>
    </p:spTree>
    <p:extLst>
      <p:ext uri="{BB962C8B-B14F-4D97-AF65-F5344CB8AC3E}">
        <p14:creationId xmlns:p14="http://schemas.microsoft.com/office/powerpoint/2010/main" val="49912436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6"/>
          <p:cNvSpPr>
            <a:spLocks noGrp="1" noChangeArrowheads="1"/>
          </p:cNvSpPr>
          <p:nvPr>
            <p:ph type="sldNum" sz="quarter" idx="12"/>
          </p:nvPr>
        </p:nvSpPr>
        <p:spPr>
          <a:xfrm>
            <a:off x="6553200" y="4783931"/>
            <a:ext cx="2133600" cy="357188"/>
          </a:xfrm>
          <a:prstGeom prst="rect">
            <a:avLst/>
          </a:prstGeom>
          <a:ln/>
        </p:spPr>
        <p:txBody>
          <a:bodyPr/>
          <a:lstStyle>
            <a:lvl1pPr>
              <a:defRPr/>
            </a:lvl1pPr>
          </a:lstStyle>
          <a:p>
            <a:pPr>
              <a:defRPr/>
            </a:pPr>
            <a:fld id="{216E1086-5602-4816-B6B0-FA26A4460233}" type="slidenum">
              <a:rPr lang="en-US" altLang="zh-CN"/>
              <a:pPr>
                <a:defRPr/>
              </a:pPr>
              <a:t>‹#›</a:t>
            </a:fld>
            <a:endParaRPr lang="en-US" altLang="zh-CN"/>
          </a:p>
        </p:txBody>
      </p:sp>
    </p:spTree>
    <p:extLst>
      <p:ext uri="{BB962C8B-B14F-4D97-AF65-F5344CB8AC3E}">
        <p14:creationId xmlns:p14="http://schemas.microsoft.com/office/powerpoint/2010/main" val="2908039362"/>
      </p:ext>
    </p:extLst>
  </p:cSld>
  <p:clrMapOvr>
    <a:masterClrMapping/>
  </p:clrMapOvr>
  <p:transition spd="med">
    <p:random/>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6" name="标题 5"/>
          <p:cNvSpPr>
            <a:spLocks noGrp="1"/>
          </p:cNvSpPr>
          <p:nvPr>
            <p:ph type="title"/>
          </p:nvPr>
        </p:nvSpPr>
        <p:spPr/>
        <p:txBody>
          <a:bodyPr/>
          <a:lstStyle/>
          <a:p>
            <a:r>
              <a:rPr lang="zh-CN" altLang="en-US" smtClean="0"/>
              <a:t>单击此处编辑母版标题样式</a:t>
            </a:r>
            <a:endParaRPr lang="zh-CN" altLang="en-US" dirty="0"/>
          </a:p>
        </p:txBody>
      </p:sp>
      <p:sp>
        <p:nvSpPr>
          <p:cNvPr id="14"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114395790"/>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250031"/>
            <a:ext cx="7345362" cy="4857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006079"/>
            <a:ext cx="4038600" cy="358854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06079"/>
            <a:ext cx="4038600" cy="358854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xfrm>
            <a:off x="457200" y="4783931"/>
            <a:ext cx="2133600" cy="357188"/>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4783931"/>
            <a:ext cx="2895600" cy="357188"/>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4783931"/>
            <a:ext cx="2133600" cy="357188"/>
          </a:xfrm>
          <a:prstGeom prst="rect">
            <a:avLst/>
          </a:prstGeom>
          <a:ln/>
        </p:spPr>
        <p:txBody>
          <a:bodyPr/>
          <a:lstStyle>
            <a:lvl1pPr>
              <a:defRPr/>
            </a:lvl1pPr>
          </a:lstStyle>
          <a:p>
            <a:pPr>
              <a:defRPr/>
            </a:pPr>
            <a:fld id="{43DC4204-0557-457F-B241-63089E58EEEE}" type="slidenum">
              <a:rPr lang="en-US" altLang="zh-CN" smtClean="0"/>
              <a:pPr>
                <a:defRPr/>
              </a:pPr>
              <a:t>‹#›</a:t>
            </a:fld>
            <a:endParaRPr lang="en-US" altLang="zh-CN"/>
          </a:p>
        </p:txBody>
      </p:sp>
    </p:spTree>
    <p:extLst>
      <p:ext uri="{BB962C8B-B14F-4D97-AF65-F5344CB8AC3E}">
        <p14:creationId xmlns:p14="http://schemas.microsoft.com/office/powerpoint/2010/main" val="1653589363"/>
      </p:ext>
    </p:extLst>
  </p:cSld>
  <p:clrMapOvr>
    <a:masterClrMapping/>
  </p:clrMapOvr>
  <p:transition spd="med">
    <p:random/>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2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xfrm>
            <a:off x="457200" y="4783931"/>
            <a:ext cx="2133600" cy="357188"/>
          </a:xfrm>
          <a:prstGeom prst="rect">
            <a:avLst/>
          </a:prstGeom>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xfrm>
            <a:off x="3124200" y="4783931"/>
            <a:ext cx="2895600" cy="357188"/>
          </a:xfrm>
          <a:prstGeom prst="rect">
            <a:avLst/>
          </a:prstGeom>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xfrm>
            <a:off x="6553200" y="4783931"/>
            <a:ext cx="2133600" cy="357188"/>
          </a:xfrm>
          <a:prstGeom prst="rect">
            <a:avLst/>
          </a:prstGeom>
          <a:ln/>
        </p:spPr>
        <p:txBody>
          <a:bodyPr/>
          <a:lstStyle>
            <a:lvl1pPr>
              <a:defRPr/>
            </a:lvl1pPr>
          </a:lstStyle>
          <a:p>
            <a:pPr>
              <a:defRPr/>
            </a:pPr>
            <a:fld id="{28770608-95C1-4894-96EE-0AA1462CCEC5}" type="slidenum">
              <a:rPr lang="en-US" altLang="zh-CN"/>
              <a:pPr>
                <a:defRPr/>
              </a:pPr>
              <a:t>‹#›</a:t>
            </a:fld>
            <a:endParaRPr lang="en-US" altLang="zh-CN"/>
          </a:p>
        </p:txBody>
      </p:sp>
    </p:spTree>
    <p:extLst>
      <p:ext uri="{BB962C8B-B14F-4D97-AF65-F5344CB8AC3E}">
        <p14:creationId xmlns:p14="http://schemas.microsoft.com/office/powerpoint/2010/main" val="3138257286"/>
      </p:ext>
    </p:extLst>
  </p:cSld>
  <p:clrMapOvr>
    <a:masterClrMapping/>
  </p:clrMapOvr>
  <p:transition spd="med">
    <p:random/>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4_自定义版式">
    <p:spTree>
      <p:nvGrpSpPr>
        <p:cNvPr id="1" name=""/>
        <p:cNvGrpSpPr/>
        <p:nvPr/>
      </p:nvGrpSpPr>
      <p:grpSpPr>
        <a:xfrm>
          <a:off x="0" y="0"/>
          <a:ext cx="0" cy="0"/>
          <a:chOff x="0" y="0"/>
          <a:chExt cx="0" cy="0"/>
        </a:xfrm>
      </p:grpSpPr>
      <p:sp>
        <p:nvSpPr>
          <p:cNvPr id="6" name="标题占位符 1"/>
          <p:cNvSpPr>
            <a:spLocks noGrp="1" noChangeArrowheads="1"/>
          </p:cNvSpPr>
          <p:nvPr>
            <p:ph type="title"/>
          </p:nvPr>
        </p:nvSpPr>
        <p:spPr bwMode="auto">
          <a:xfrm>
            <a:off x="457200" y="2514601"/>
            <a:ext cx="8229600" cy="594122"/>
          </a:xfrm>
          <a:prstGeom prst="rect">
            <a:avLst/>
          </a:prstGeom>
          <a:noFill/>
          <a:ln>
            <a:noFill/>
          </a:ln>
          <a:extLst/>
        </p:spPr>
        <p:txBody>
          <a:bodyPr vert="horz" wrap="square" lIns="91440" tIns="46800" rIns="91440" bIns="45720" numCol="1" anchor="ctr" anchorCtr="0" compatLnSpc="1">
            <a:prstTxWarp prst="textNoShape">
              <a:avLst/>
            </a:prstTxWarp>
          </a:bodyPr>
          <a:lstStyle>
            <a:lvl1pPr algn="ctr">
              <a:defRPr>
                <a:solidFill>
                  <a:srgbClr val="FF0000"/>
                </a:solidFill>
                <a:latin typeface="+mn-ea"/>
                <a:ea typeface="+mn-ea"/>
              </a:defRPr>
            </a:lvl1pPr>
          </a:lstStyle>
          <a:p>
            <a:pPr lvl="0"/>
            <a:r>
              <a:rPr lang="zh-CN" altLang="en-US" smtClean="0"/>
              <a:t>单击此处编辑母版标题样式</a:t>
            </a:r>
            <a:endParaRPr lang="zh-CN" dirty="0"/>
          </a:p>
        </p:txBody>
      </p:sp>
    </p:spTree>
    <p:extLst>
      <p:ext uri="{BB962C8B-B14F-4D97-AF65-F5344CB8AC3E}">
        <p14:creationId xmlns:p14="http://schemas.microsoft.com/office/powerpoint/2010/main" val="370902503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6_自定义版式">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7508875" y="4854179"/>
            <a:ext cx="1133644"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kumimoji="0" lang="en-US" altLang="zh-CN" sz="525" b="1">
                <a:solidFill>
                  <a:srgbClr val="A6A6A6"/>
                </a:solidFill>
                <a:cs typeface="Arial" pitchFamily="34" charset="0"/>
              </a:rPr>
              <a:t>yonyou Software Corporation</a:t>
            </a:r>
            <a:endParaRPr kumimoji="0" lang="zh-CN" altLang="en-US" sz="525" b="1">
              <a:solidFill>
                <a:srgbClr val="A6A6A6"/>
              </a:solidFill>
              <a:cs typeface="Arial" pitchFamily="34" charset="0"/>
            </a:endParaRPr>
          </a:p>
        </p:txBody>
      </p:sp>
      <p:sp>
        <p:nvSpPr>
          <p:cNvPr id="4" name="标题 1"/>
          <p:cNvSpPr>
            <a:spLocks noGrp="1"/>
          </p:cNvSpPr>
          <p:nvPr>
            <p:ph type="title"/>
          </p:nvPr>
        </p:nvSpPr>
        <p:spPr>
          <a:xfrm>
            <a:off x="304912" y="114365"/>
            <a:ext cx="7391422" cy="318538"/>
          </a:xfrm>
          <a:prstGeom prst="rect">
            <a:avLst/>
          </a:prstGeom>
        </p:spPr>
        <p:txBody>
          <a:bodyPr/>
          <a:lstStyle>
            <a:lvl1pPr algn="l">
              <a:defRPr sz="1800">
                <a:solidFill>
                  <a:srgbClr val="FF0000"/>
                </a:solidFill>
                <a:latin typeface="微软雅黑" pitchFamily="34" charset="-122"/>
                <a:ea typeface="微软雅黑"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78259324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7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76578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8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70263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74179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11266" name="Picture 2" descr="E:\工作\2017\用友\集团\8.31新PPTvi\封面封底\内页.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p:cNvSpPr>
            <a:spLocks noGrp="1"/>
          </p:cNvSpPr>
          <p:nvPr>
            <p:ph type="title"/>
          </p:nvPr>
        </p:nvSpPr>
        <p:spPr>
          <a:xfrm>
            <a:off x="518863" y="22895"/>
            <a:ext cx="8301607" cy="504056"/>
          </a:xfrm>
          <a:prstGeom prst="rect">
            <a:avLst/>
          </a:prstGeom>
        </p:spPr>
        <p:txBody>
          <a:bodyPr anchor="ctr"/>
          <a:lstStyle>
            <a:lvl1pPr algn="l">
              <a:defRPr sz="2400">
                <a:solidFill>
                  <a:schemeClr val="tx1">
                    <a:lumMod val="75000"/>
                    <a:lumOff val="25000"/>
                  </a:schemeClr>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sz="quarter" idx="10"/>
          </p:nvPr>
        </p:nvSpPr>
        <p:spPr>
          <a:xfrm>
            <a:off x="518863" y="699542"/>
            <a:ext cx="8013578" cy="4248472"/>
          </a:xfrm>
          <a:prstGeom prst="rect">
            <a:avLst/>
          </a:prstGeom>
        </p:spPr>
        <p:txBody>
          <a:bodyPr/>
          <a:lstStyle>
            <a:lvl1pPr>
              <a:lnSpc>
                <a:spcPct val="150000"/>
              </a:lnSpc>
              <a:spcBef>
                <a:spcPts val="0"/>
              </a:spcBef>
              <a:defRPr sz="2000">
                <a:latin typeface="微软雅黑" panose="020B0503020204020204" pitchFamily="34" charset="-122"/>
                <a:ea typeface="微软雅黑" panose="020B0503020204020204" pitchFamily="34" charset="-122"/>
              </a:defRPr>
            </a:lvl1pPr>
            <a:lvl2pPr>
              <a:lnSpc>
                <a:spcPct val="150000"/>
              </a:lnSpc>
              <a:spcBef>
                <a:spcPts val="0"/>
              </a:spcBef>
              <a:defRPr sz="2000">
                <a:latin typeface="微软雅黑" panose="020B0503020204020204" pitchFamily="34" charset="-122"/>
                <a:ea typeface="微软雅黑" panose="020B0503020204020204" pitchFamily="34" charset="-122"/>
              </a:defRPr>
            </a:lvl2pPr>
            <a:lvl3pPr>
              <a:lnSpc>
                <a:spcPct val="150000"/>
              </a:lnSpc>
              <a:spcBef>
                <a:spcPts val="0"/>
              </a:spcBef>
              <a:defRPr sz="1800">
                <a:latin typeface="微软雅黑" panose="020B0503020204020204" pitchFamily="34" charset="-122"/>
                <a:ea typeface="微软雅黑" panose="020B0503020204020204" pitchFamily="34" charset="-122"/>
              </a:defRPr>
            </a:lvl3pPr>
            <a:lvl4pPr>
              <a:lnSpc>
                <a:spcPct val="150000"/>
              </a:lnSpc>
              <a:spcBef>
                <a:spcPts val="0"/>
              </a:spcBef>
              <a:defRPr sz="1600">
                <a:latin typeface="微软雅黑" panose="020B0503020204020204" pitchFamily="34" charset="-122"/>
                <a:ea typeface="微软雅黑" panose="020B0503020204020204" pitchFamily="34" charset="-122"/>
              </a:defRPr>
            </a:lvl4pPr>
            <a:lvl5pPr>
              <a:lnSpc>
                <a:spcPct val="150000"/>
              </a:lnSpc>
              <a:spcBef>
                <a:spcPts val="0"/>
              </a:spcBef>
              <a:defRPr sz="1600">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30845277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pic>
        <p:nvPicPr>
          <p:cNvPr id="23555" name="Picture 3" descr="E:\工作\2017\用友\集团\8.31新PPTvi\封面封底\内页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3998" cy="5143499"/>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a:spLocks noGrp="1"/>
          </p:cNvSpPr>
          <p:nvPr>
            <p:ph type="title"/>
          </p:nvPr>
        </p:nvSpPr>
        <p:spPr>
          <a:xfrm>
            <a:off x="179512" y="22895"/>
            <a:ext cx="8229600" cy="504056"/>
          </a:xfrm>
          <a:prstGeom prst="rect">
            <a:avLst/>
          </a:prstGeom>
        </p:spPr>
        <p:txBody>
          <a:bodyPr anchor="ctr"/>
          <a:lstStyle>
            <a:lvl1pPr algn="l">
              <a:defRPr sz="2400">
                <a:solidFill>
                  <a:schemeClr val="tx1">
                    <a:lumMod val="75000"/>
                    <a:lumOff val="25000"/>
                  </a:schemeClr>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68651215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2852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3000" b="1"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编辑母版文本样式</a:t>
            </a:r>
          </a:p>
        </p:txBody>
      </p:sp>
      <p:sp>
        <p:nvSpPr>
          <p:cNvPr id="12"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3326670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457200" y="1183005"/>
            <a:ext cx="3977640" cy="339471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4709159" y="1183005"/>
            <a:ext cx="3977640" cy="3394710"/>
          </a:xfrm>
          <a:prstGeom prst="rect">
            <a:avLst/>
          </a:prstGeom>
        </p:spPr>
        <p:txBody>
          <a:bodyPr wrap="square" lIns="0" tIns="0" rIns="0" bIns="0">
            <a:noAutofit/>
          </a:bodyPr>
          <a:lstStyle/>
          <a:p>
            <a:endParaRPr/>
          </a:p>
        </p:txBody>
      </p:sp>
      <p:sp>
        <p:nvSpPr>
          <p:cNvPr id="8" name="标题 7"/>
          <p:cNvSpPr>
            <a:spLocks noGrp="1"/>
          </p:cNvSpPr>
          <p:nvPr>
            <p:ph type="title"/>
          </p:nvPr>
        </p:nvSpPr>
        <p:spPr>
          <a:xfrm>
            <a:off x="628650" y="274638"/>
            <a:ext cx="7886700" cy="993775"/>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86743593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3004997"/>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6976802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86644270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9231361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9231361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9231361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8933876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0034781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95288" y="681038"/>
            <a:ext cx="4100512" cy="405050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681038"/>
            <a:ext cx="4100513" cy="405050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327380701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0034781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0034781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00347811"/>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00347811"/>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4740265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pic>
        <p:nvPicPr>
          <p:cNvPr id="4" name="Picture 3" descr="E:\工作\2017\用友\集团\李凯8.31新PPTvi\封面封底\方案1\封面4.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9144001"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a:spLocks noGrp="1"/>
          </p:cNvSpPr>
          <p:nvPr>
            <p:ph type="title"/>
          </p:nvPr>
        </p:nvSpPr>
        <p:spPr>
          <a:xfrm>
            <a:off x="179512" y="22895"/>
            <a:ext cx="8229600" cy="504056"/>
          </a:xfrm>
          <a:prstGeom prst="rect">
            <a:avLst/>
          </a:prstGeom>
        </p:spPr>
        <p:txBody>
          <a:bodyPr anchor="ctr"/>
          <a:lstStyle>
            <a:lvl1pPr algn="l">
              <a:defRPr sz="2400">
                <a:solidFill>
                  <a:schemeClr val="tx1">
                    <a:lumMod val="75000"/>
                    <a:lumOff val="25000"/>
                  </a:schemeClr>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56098763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0095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80033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body">
    <p:bg>
      <p:bgPr>
        <a:solidFill>
          <a:srgbClr val="FFFFFF"/>
        </a:solidFill>
        <a:effectLst/>
      </p:bgPr>
    </p:bg>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417141135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标题 3"/>
          <p:cNvSpPr>
            <a:spLocks noGrp="1"/>
          </p:cNvSpPr>
          <p:nvPr>
            <p:ph type="title"/>
          </p:nvPr>
        </p:nvSpPr>
        <p:spPr>
          <a:xfrm>
            <a:off x="628650" y="274638"/>
            <a:ext cx="7886700" cy="993775"/>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047123947"/>
      </p:ext>
    </p:extLst>
  </p:cSld>
  <p:clrMapOvr>
    <a:masterClrMapping/>
  </p:clrMapOvr>
  <p:transition>
    <p:split orient="vert"/>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内容占位符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14021217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2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26314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pic>
        <p:nvPicPr>
          <p:cNvPr id="5" name="Picture 6" descr="F:\公司项目\2014项目\用友\UAP\基于大数据的实时分析与智慧决策PPT\美化\6.png"/>
          <p:cNvPicPr>
            <a:picLocks noChangeAspect="1" noChangeArrowheads="1"/>
          </p:cNvPicPr>
          <p:nvPr userDrawn="1"/>
        </p:nvPicPr>
        <p:blipFill>
          <a:blip r:embed="rId2" cstate="print"/>
          <a:srcRect/>
          <a:stretch>
            <a:fillRect/>
          </a:stretch>
        </p:blipFill>
        <p:spPr bwMode="auto">
          <a:xfrm>
            <a:off x="4920693" y="1761660"/>
            <a:ext cx="4223307" cy="3381840"/>
          </a:xfrm>
          <a:prstGeom prst="rect">
            <a:avLst/>
          </a:prstGeom>
          <a:noFill/>
        </p:spPr>
      </p:pic>
      <p:sp>
        <p:nvSpPr>
          <p:cNvPr id="6" name="矩形 5"/>
          <p:cNvSpPr/>
          <p:nvPr userDrawn="1"/>
        </p:nvSpPr>
        <p:spPr>
          <a:xfrm>
            <a:off x="0" y="5056026"/>
            <a:ext cx="9144000" cy="87474"/>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1"/>
          <p:cNvSpPr>
            <a:spLocks noGrp="1"/>
          </p:cNvSpPr>
          <p:nvPr>
            <p:ph type="title"/>
          </p:nvPr>
        </p:nvSpPr>
        <p:spPr>
          <a:xfrm>
            <a:off x="1143000" y="134541"/>
            <a:ext cx="7477125" cy="367550"/>
          </a:xfrm>
          <a:prstGeom prst="rect">
            <a:avLst/>
          </a:prstGeom>
        </p:spPr>
        <p:txBody>
          <a:bodyPr/>
          <a:lstStyle>
            <a:lvl1pPr algn="l">
              <a:defRPr sz="1800">
                <a:solidFill>
                  <a:srgbClr val="E60012"/>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4084675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pic>
        <p:nvPicPr>
          <p:cNvPr id="5" name="Picture 6" descr="F:\公司项目\2014项目\用友\UAP\基于大数据的实时分析与智慧决策PPT\美化\6.png"/>
          <p:cNvPicPr>
            <a:picLocks noChangeAspect="1" noChangeArrowheads="1"/>
          </p:cNvPicPr>
          <p:nvPr userDrawn="1"/>
        </p:nvPicPr>
        <p:blipFill>
          <a:blip r:embed="rId2" cstate="print"/>
          <a:srcRect/>
          <a:stretch>
            <a:fillRect/>
          </a:stretch>
        </p:blipFill>
        <p:spPr bwMode="auto">
          <a:xfrm>
            <a:off x="4920693" y="1761660"/>
            <a:ext cx="4223307" cy="3381840"/>
          </a:xfrm>
          <a:prstGeom prst="rect">
            <a:avLst/>
          </a:prstGeom>
          <a:noFill/>
        </p:spPr>
      </p:pic>
      <p:sp>
        <p:nvSpPr>
          <p:cNvPr id="6" name="矩形 5"/>
          <p:cNvSpPr/>
          <p:nvPr userDrawn="1"/>
        </p:nvSpPr>
        <p:spPr>
          <a:xfrm>
            <a:off x="0" y="5056026"/>
            <a:ext cx="9144000" cy="87474"/>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1"/>
          <p:cNvSpPr>
            <a:spLocks noGrp="1"/>
          </p:cNvSpPr>
          <p:nvPr>
            <p:ph type="title"/>
          </p:nvPr>
        </p:nvSpPr>
        <p:spPr>
          <a:xfrm>
            <a:off x="1143001" y="171450"/>
            <a:ext cx="6312675" cy="367550"/>
          </a:xfrm>
          <a:prstGeom prst="rect">
            <a:avLst/>
          </a:prstGeom>
        </p:spPr>
        <p:txBody>
          <a:bodyPr/>
          <a:lstStyle>
            <a:lvl1pPr algn="l">
              <a:defRPr sz="1800">
                <a:solidFill>
                  <a:srgbClr val="E60012"/>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6585483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AE2BC8B-FFD1-4F58-870F-8EF74B884EC4}" type="datetimeFigureOut">
              <a:rPr lang="zh-CN" altLang="en-US" smtClean="0"/>
              <a:pPr/>
              <a:t>2019/4/21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8E177E-EED9-4AA4-BA16-7D2042F33269}" type="slidenum">
              <a:rPr lang="zh-CN" altLang="en-US" smtClean="0"/>
              <a:pPr/>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3198"/>
          </a:xfrm>
          <a:prstGeom prst="rect">
            <a:avLst/>
          </a:prstGeom>
        </p:spPr>
      </p:pic>
      <p:sp>
        <p:nvSpPr>
          <p:cNvPr id="12" name="标题 11">
            <a:extLst>
              <a:ext uri="{FF2B5EF4-FFF2-40B4-BE49-F238E27FC236}">
                <a16:creationId xmlns:a16="http://schemas.microsoft.com/office/drawing/2014/main" id="{549A4B9A-7E7F-41FE-84FE-C020434F1803}"/>
              </a:ext>
            </a:extLst>
          </p:cNvPr>
          <p:cNvSpPr>
            <a:spLocks noGrp="1"/>
          </p:cNvSpPr>
          <p:nvPr>
            <p:ph type="title"/>
          </p:nvPr>
        </p:nvSpPr>
        <p:spPr>
          <a:xfrm>
            <a:off x="628650" y="202624"/>
            <a:ext cx="7886700" cy="431564"/>
          </a:xfrm>
        </p:spPr>
        <p:txBody>
          <a:bodyPr>
            <a:normAutofit/>
          </a:bodyPr>
          <a:lstStyle>
            <a:lvl1pPr>
              <a:defRPr sz="2400" b="1">
                <a:solidFill>
                  <a:srgbClr val="FF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4" name="文本占位符 13">
            <a:extLst>
              <a:ext uri="{FF2B5EF4-FFF2-40B4-BE49-F238E27FC236}">
                <a16:creationId xmlns:a16="http://schemas.microsoft.com/office/drawing/2014/main" id="{F866F622-41AF-4D7E-88F5-88EDE9E5516F}"/>
              </a:ext>
            </a:extLst>
          </p:cNvPr>
          <p:cNvSpPr>
            <a:spLocks noGrp="1"/>
          </p:cNvSpPr>
          <p:nvPr>
            <p:ph type="body" sz="quarter" idx="13"/>
          </p:nvPr>
        </p:nvSpPr>
        <p:spPr>
          <a:xfrm>
            <a:off x="576695" y="789709"/>
            <a:ext cx="8349421" cy="394855"/>
          </a:xfrm>
        </p:spPr>
        <p:txBody>
          <a:bodyPr/>
          <a:lstStyle>
            <a:lvl1pPr marL="171450" indent="-171450">
              <a:buClr>
                <a:srgbClr val="FF0000"/>
              </a:buClr>
              <a:buFont typeface="Wingdings" panose="05000000000000000000" pitchFamily="2" charset="2"/>
              <a:buChar char="n"/>
              <a:defRPr sz="1800">
                <a:latin typeface="微软雅黑" panose="020B0503020204020204" pitchFamily="34" charset="-122"/>
                <a:ea typeface="微软雅黑" panose="020B0503020204020204" pitchFamily="34" charset="-122"/>
              </a:defRPr>
            </a:lvl1pPr>
            <a:lvl2pPr marL="342900" indent="0">
              <a:lnSpc>
                <a:spcPct val="100000"/>
              </a:lnSpc>
              <a:buClr>
                <a:srgbClr val="FF0000"/>
              </a:buClr>
              <a:buFont typeface="Wingdings" panose="05000000000000000000" pitchFamily="2" charset="2"/>
              <a:buNone/>
              <a:defRPr sz="1500">
                <a:latin typeface="微软雅黑" panose="020B0503020204020204" pitchFamily="34" charset="-122"/>
                <a:ea typeface="微软雅黑" panose="020B0503020204020204" pitchFamily="34" charset="-122"/>
              </a:defRPr>
            </a:lvl2pPr>
          </a:lstStyle>
          <a:p>
            <a:pPr lvl="0"/>
            <a:r>
              <a:rPr lang="zh-CN" altLang="en-US" dirty="0"/>
              <a:t>编辑母版文本样式</a:t>
            </a:r>
          </a:p>
        </p:txBody>
      </p:sp>
      <p:sp>
        <p:nvSpPr>
          <p:cNvPr id="16" name="文本占位符 15">
            <a:extLst>
              <a:ext uri="{FF2B5EF4-FFF2-40B4-BE49-F238E27FC236}">
                <a16:creationId xmlns:a16="http://schemas.microsoft.com/office/drawing/2014/main" id="{F3408AC4-DBDE-4D9B-A119-38EDB52843F6}"/>
              </a:ext>
            </a:extLst>
          </p:cNvPr>
          <p:cNvSpPr>
            <a:spLocks noGrp="1"/>
          </p:cNvSpPr>
          <p:nvPr>
            <p:ph type="body" sz="quarter" idx="14"/>
          </p:nvPr>
        </p:nvSpPr>
        <p:spPr>
          <a:xfrm>
            <a:off x="576695" y="1231323"/>
            <a:ext cx="8354184" cy="3725141"/>
          </a:xfrm>
        </p:spPr>
        <p:txBody>
          <a:bodyPr>
            <a:normAutofit/>
          </a:bodyPr>
          <a:lstStyle>
            <a:lvl1pPr marL="0" indent="0">
              <a:buFontTx/>
              <a:buNone/>
              <a:defRPr sz="1500">
                <a:latin typeface="微软雅黑" panose="020B0503020204020204" pitchFamily="34" charset="-122"/>
                <a:ea typeface="微软雅黑" panose="020B0503020204020204" pitchFamily="34" charset="-122"/>
              </a:defRPr>
            </a:lvl1pPr>
            <a:lvl2pPr marL="342900" indent="0">
              <a:buFontTx/>
              <a:buNone/>
              <a:defRPr sz="1500">
                <a:latin typeface="微软雅黑" panose="020B0503020204020204" pitchFamily="34" charset="-122"/>
                <a:ea typeface="微软雅黑" panose="020B0503020204020204" pitchFamily="34" charset="-122"/>
              </a:defRPr>
            </a:lvl2pPr>
            <a:lvl3pPr marL="685800" indent="0">
              <a:buFontTx/>
              <a:buNone/>
              <a:defRPr sz="1350">
                <a:latin typeface="微软雅黑" panose="020B0503020204020204" pitchFamily="34" charset="-122"/>
                <a:ea typeface="微软雅黑" panose="020B0503020204020204" pitchFamily="34" charset="-122"/>
              </a:defRPr>
            </a:lvl3pPr>
            <a:lvl4pPr marL="1028700" indent="0">
              <a:buFontTx/>
              <a:buNone/>
              <a:defRPr sz="1200">
                <a:latin typeface="微软雅黑" panose="020B0503020204020204" pitchFamily="34" charset="-122"/>
                <a:ea typeface="微软雅黑" panose="020B0503020204020204" pitchFamily="34" charset="-122"/>
              </a:defRPr>
            </a:lvl4pPr>
            <a:lvl5pPr marL="1371600" indent="0">
              <a:buFontTx/>
              <a:buNone/>
              <a:defRPr sz="1200">
                <a:latin typeface="微软雅黑" panose="020B0503020204020204" pitchFamily="34" charset="-122"/>
                <a:ea typeface="微软雅黑" panose="020B0503020204020204" pitchFamily="34" charset="-122"/>
              </a:defRPr>
            </a:lvl5pPr>
          </a:lstStyle>
          <a:p>
            <a:pPr lvl="0"/>
            <a:r>
              <a:rPr lang="zh-CN" altLang="en-US" dirty="0"/>
              <a:t>编辑母版文本样式</a:t>
            </a:r>
            <a:endParaRPr lang="en-US" altLang="zh-CN" dirty="0"/>
          </a:p>
          <a:p>
            <a:pPr lvl="0"/>
            <a:endParaRPr lang="en-US" altLang="zh-CN" dirty="0"/>
          </a:p>
          <a:p>
            <a:pPr lvl="0"/>
            <a:endParaRPr lang="en-US" altLang="zh-CN" dirty="0"/>
          </a:p>
          <a:p>
            <a:pPr lvl="0"/>
            <a:endParaRPr lang="en-US" altLang="zh-CN" dirty="0"/>
          </a:p>
          <a:p>
            <a:pPr lvl="0"/>
            <a:endParaRPr lang="en-US" altLang="zh-CN" dirty="0"/>
          </a:p>
          <a:p>
            <a:pPr lvl="0"/>
            <a:endParaRPr lang="zh-CN" altLang="en-US" dirty="0"/>
          </a:p>
        </p:txBody>
      </p:sp>
      <p:sp>
        <p:nvSpPr>
          <p:cNvPr id="2" name="矩形 1"/>
          <p:cNvSpPr/>
          <p:nvPr userDrawn="1"/>
        </p:nvSpPr>
        <p:spPr>
          <a:xfrm>
            <a:off x="7487491" y="239510"/>
            <a:ext cx="1553135" cy="394677"/>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284771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_节标题">
    <p:spTree>
      <p:nvGrpSpPr>
        <p:cNvPr id="1" name=""/>
        <p:cNvGrpSpPr/>
        <p:nvPr/>
      </p:nvGrpSpPr>
      <p:grpSpPr>
        <a:xfrm>
          <a:off x="0" y="0"/>
          <a:ext cx="0" cy="0"/>
          <a:chOff x="0" y="0"/>
          <a:chExt cx="0" cy="0"/>
        </a:xfrm>
      </p:grpSpPr>
      <p:sp>
        <p:nvSpPr>
          <p:cNvPr id="2" name="矩形 1"/>
          <p:cNvSpPr/>
          <p:nvPr userDrawn="1"/>
        </p:nvSpPr>
        <p:spPr>
          <a:xfrm>
            <a:off x="269889" y="-19050"/>
            <a:ext cx="252579" cy="6815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userDrawn="1"/>
        </p:nvCxnSpPr>
        <p:spPr>
          <a:xfrm>
            <a:off x="515881" y="662490"/>
            <a:ext cx="7395037"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标题占位符 1"/>
          <p:cNvSpPr>
            <a:spLocks noGrp="1"/>
          </p:cNvSpPr>
          <p:nvPr>
            <p:ph type="title"/>
          </p:nvPr>
        </p:nvSpPr>
        <p:spPr>
          <a:xfrm>
            <a:off x="590392" y="102152"/>
            <a:ext cx="5468855" cy="477236"/>
          </a:xfrm>
          <a:prstGeom prst="rect">
            <a:avLst/>
          </a:prstGeom>
        </p:spPr>
        <p:txBody>
          <a:bodyPr vert="horz" lIns="91440" tIns="45720" rIns="91440" bIns="45720" rtlCol="0" anchor="ctr">
            <a:normAutofit/>
          </a:bodyPr>
          <a:lstStyle>
            <a:lvl1pPr algn="l">
              <a:defRPr sz="2099"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381629437"/>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24000" y="243000"/>
            <a:ext cx="8496000" cy="567000"/>
          </a:xfrm>
          <a:prstGeom prst="rect">
            <a:avLst/>
          </a:prstGeom>
        </p:spPr>
        <p:txBody>
          <a:bodyPr/>
          <a:lstStyle>
            <a:lvl1pPr>
              <a:defRPr/>
            </a:lvl1pPr>
          </a:lstStyle>
          <a:p>
            <a:r>
              <a:rPr lang="en-US" noProof="0" dirty="0" smtClean="0"/>
              <a:t>Insert page title</a:t>
            </a:r>
            <a:endParaRPr lang="de-DE" dirty="0"/>
          </a:p>
        </p:txBody>
      </p:sp>
    </p:spTree>
    <p:extLst>
      <p:ext uri="{BB962C8B-B14F-4D97-AF65-F5344CB8AC3E}">
        <p14:creationId xmlns:p14="http://schemas.microsoft.com/office/powerpoint/2010/main" val="4117795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4_自定义版式">
    <p:spTree>
      <p:nvGrpSpPr>
        <p:cNvPr id="1" name=""/>
        <p:cNvGrpSpPr/>
        <p:nvPr/>
      </p:nvGrpSpPr>
      <p:grpSpPr>
        <a:xfrm>
          <a:off x="0" y="0"/>
          <a:ext cx="0" cy="0"/>
          <a:chOff x="0" y="0"/>
          <a:chExt cx="0" cy="0"/>
        </a:xfrm>
      </p:grpSpPr>
      <p:sp>
        <p:nvSpPr>
          <p:cNvPr id="4" name="标题 1"/>
          <p:cNvSpPr>
            <a:spLocks noGrp="1"/>
          </p:cNvSpPr>
          <p:nvPr>
            <p:ph type="title"/>
          </p:nvPr>
        </p:nvSpPr>
        <p:spPr>
          <a:xfrm>
            <a:off x="304912" y="114365"/>
            <a:ext cx="7391422" cy="318538"/>
          </a:xfrm>
          <a:prstGeom prst="rect">
            <a:avLst/>
          </a:prstGeom>
        </p:spPr>
        <p:txBody>
          <a:bodyPr/>
          <a:lstStyle>
            <a:lvl1pPr algn="l">
              <a:defRPr sz="18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4944643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灯片编号占位符 3"/>
          <p:cNvSpPr txBox="1">
            <a:spLocks noGrp="1"/>
          </p:cNvSpPr>
          <p:nvPr userDrawn="1"/>
        </p:nvSpPr>
        <p:spPr bwMode="gray">
          <a:xfrm>
            <a:off x="7838256" y="4805568"/>
            <a:ext cx="838200" cy="196453"/>
          </a:xfrm>
          <a:prstGeom prst="rect">
            <a:avLst/>
          </a:prstGeom>
          <a:noFill/>
          <a:ln w="9525">
            <a:noFill/>
            <a:miter lim="800000"/>
            <a:headEnd/>
            <a:tailEnd/>
          </a:ln>
        </p:spPr>
        <p:txBody>
          <a:bodyPr/>
          <a:lstStyle/>
          <a:p>
            <a:pPr>
              <a:defRPr/>
            </a:pPr>
            <a:fld id="{DB795210-6DD6-4078-BC07-42DB7F1895DD}" type="slidenum">
              <a:rPr lang="zh-CN" altLang="en-US" sz="750">
                <a:latin typeface="微软雅黑" pitchFamily="34" charset="-122"/>
                <a:ea typeface="微软雅黑" pitchFamily="34" charset="-122"/>
              </a:rPr>
              <a:pPr>
                <a:defRPr/>
              </a:pPr>
              <a:t>‹#›</a:t>
            </a:fld>
            <a:endParaRPr lang="en-US" altLang="zh-CN" sz="750" dirty="0">
              <a:latin typeface="微软雅黑" pitchFamily="34" charset="-122"/>
              <a:ea typeface="微软雅黑" pitchFamily="34" charset="-122"/>
            </a:endParaRPr>
          </a:p>
        </p:txBody>
      </p:sp>
    </p:spTree>
    <p:extLst>
      <p:ext uri="{BB962C8B-B14F-4D97-AF65-F5344CB8AC3E}">
        <p14:creationId xmlns:p14="http://schemas.microsoft.com/office/powerpoint/2010/main" val="9691629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
            <a:ext cx="7696102" cy="457256"/>
          </a:xfrm>
          <a:prstGeom prst="rect">
            <a:avLst/>
          </a:prstGeom>
        </p:spPr>
        <p:txBody>
          <a:bodyPr/>
          <a:lstStyle/>
          <a:p>
            <a:r>
              <a:rPr lang="zh-CN" altLang="en-US" smtClean="0"/>
              <a:t>单击此处编辑母版标题样式</a:t>
            </a:r>
            <a:endParaRPr lang="zh-CN" altLang="en-US" dirty="0"/>
          </a:p>
        </p:txBody>
      </p:sp>
      <p:sp>
        <p:nvSpPr>
          <p:cNvPr id="4" name="内容占位符 3"/>
          <p:cNvSpPr>
            <a:spLocks noGrp="1"/>
          </p:cNvSpPr>
          <p:nvPr>
            <p:ph sz="quarter" idx="10"/>
          </p:nvPr>
        </p:nvSpPr>
        <p:spPr>
          <a:xfrm>
            <a:off x="381000" y="742950"/>
            <a:ext cx="8229600" cy="3829050"/>
          </a:xfrm>
          <a:prstGeom prst="rect">
            <a:avLst/>
          </a:prstGeom>
        </p:spPr>
        <p:txBody>
          <a:bodyPr/>
          <a:lstStyle>
            <a:lvl4pPr>
              <a:defRPr sz="1050">
                <a:latin typeface="微软雅黑" pitchFamily="34" charset="-122"/>
                <a:ea typeface="微软雅黑" pitchFamily="34" charset="-122"/>
              </a:defRPr>
            </a:lvl4pPr>
            <a:lvl5pPr>
              <a:defRPr sz="1050">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日期占位符 3"/>
          <p:cNvSpPr>
            <a:spLocks noGrp="1"/>
          </p:cNvSpPr>
          <p:nvPr>
            <p:ph type="dt" sz="half" idx="11"/>
          </p:nvPr>
        </p:nvSpPr>
        <p:spPr>
          <a:xfrm>
            <a:off x="457200" y="4767264"/>
            <a:ext cx="2133600" cy="273844"/>
          </a:xfrm>
          <a:prstGeom prst="rect">
            <a:avLst/>
          </a:prstGeom>
        </p:spPr>
        <p:txBody>
          <a:bodyPr/>
          <a:lstStyle>
            <a:lvl1pPr>
              <a:defRPr sz="900"/>
            </a:lvl1pPr>
          </a:lstStyle>
          <a:p>
            <a:fld id="{8205B8F3-3E01-4569-9F70-648F4AFE92CB}" type="datetimeFigureOut">
              <a:rPr lang="zh-CN" altLang="en-US" smtClean="0"/>
              <a:t>2019/4/21</a:t>
            </a:fld>
            <a:endParaRPr lang="zh-CN" altLang="en-US"/>
          </a:p>
        </p:txBody>
      </p:sp>
      <p:sp>
        <p:nvSpPr>
          <p:cNvPr id="6" name="页脚占位符 4"/>
          <p:cNvSpPr>
            <a:spLocks noGrp="1"/>
          </p:cNvSpPr>
          <p:nvPr>
            <p:ph type="ftr" sz="quarter" idx="12"/>
          </p:nvPr>
        </p:nvSpPr>
        <p:spPr>
          <a:xfrm>
            <a:off x="3124200" y="4767264"/>
            <a:ext cx="2895600" cy="273844"/>
          </a:xfrm>
          <a:prstGeom prst="rect">
            <a:avLst/>
          </a:prstGeom>
        </p:spPr>
        <p:txBody>
          <a:bodyPr/>
          <a:lstStyle>
            <a:lvl1pPr algn="ctr">
              <a:defRPr sz="900"/>
            </a:lvl1pPr>
          </a:lstStyle>
          <a:p>
            <a:endParaRPr lang="zh-CN" altLang="en-US" dirty="0"/>
          </a:p>
        </p:txBody>
      </p:sp>
      <p:sp>
        <p:nvSpPr>
          <p:cNvPr id="7" name="灯片编号占位符 5"/>
          <p:cNvSpPr>
            <a:spLocks noGrp="1"/>
          </p:cNvSpPr>
          <p:nvPr>
            <p:ph type="sldNum" sz="quarter" idx="13"/>
          </p:nvPr>
        </p:nvSpPr>
        <p:spPr>
          <a:xfrm>
            <a:off x="6553200" y="4767264"/>
            <a:ext cx="2133600" cy="273844"/>
          </a:xfrm>
          <a:prstGeom prst="rect">
            <a:avLst/>
          </a:prstGeom>
        </p:spPr>
        <p:txBody>
          <a:bodyPr/>
          <a:lstStyle>
            <a:lvl1pPr>
              <a:defRPr sz="900"/>
            </a:lvl1pPr>
          </a:lstStyle>
          <a:p>
            <a:fld id="{33B96DBC-E071-4EA7-9D09-465933FABB85}" type="slidenum">
              <a:rPr lang="zh-CN" altLang="en-US" smtClean="0"/>
              <a:t>‹#›</a:t>
            </a:fld>
            <a:endParaRPr lang="zh-CN" altLang="en-US"/>
          </a:p>
        </p:txBody>
      </p:sp>
      <p:sp>
        <p:nvSpPr>
          <p:cNvPr id="3" name="TextBox 2">
            <a:hlinkClick r:id="rId2" action="ppaction://hlinksldjump"/>
          </p:cNvPr>
          <p:cNvSpPr txBox="1"/>
          <p:nvPr userDrawn="1"/>
        </p:nvSpPr>
        <p:spPr>
          <a:xfrm>
            <a:off x="8604448" y="4925317"/>
            <a:ext cx="554826" cy="207749"/>
          </a:xfrm>
          <a:prstGeom prst="rect">
            <a:avLst/>
          </a:prstGeom>
          <a:noFill/>
        </p:spPr>
        <p:txBody>
          <a:bodyPr wrap="square" rtlCol="0">
            <a:spAutoFit/>
          </a:bodyPr>
          <a:lstStyle/>
          <a:p>
            <a:pPr algn="r"/>
            <a:r>
              <a:rPr lang="zh-CN" altLang="en-US" sz="750" dirty="0" smtClean="0"/>
              <a:t>返回</a:t>
            </a:r>
            <a:endParaRPr lang="zh-CN" altLang="en-US" sz="750" dirty="0"/>
          </a:p>
        </p:txBody>
      </p:sp>
    </p:spTree>
    <p:extLst>
      <p:ext uri="{BB962C8B-B14F-4D97-AF65-F5344CB8AC3E}">
        <p14:creationId xmlns:p14="http://schemas.microsoft.com/office/powerpoint/2010/main" val="2981941530"/>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pic>
        <p:nvPicPr>
          <p:cNvPr id="5" name="Picture 6" descr="F:\公司项目\2014项目\用友\UAP\基于大数据的实时分析与智慧决策PPT\美化\6.png"/>
          <p:cNvPicPr>
            <a:picLocks noChangeAspect="1" noChangeArrowheads="1"/>
          </p:cNvPicPr>
          <p:nvPr userDrawn="1"/>
        </p:nvPicPr>
        <p:blipFill>
          <a:blip r:embed="rId2" cstate="print"/>
          <a:srcRect/>
          <a:stretch>
            <a:fillRect/>
          </a:stretch>
        </p:blipFill>
        <p:spPr bwMode="auto">
          <a:xfrm>
            <a:off x="4920693" y="1761660"/>
            <a:ext cx="4223307" cy="3381840"/>
          </a:xfrm>
          <a:prstGeom prst="rect">
            <a:avLst/>
          </a:prstGeom>
          <a:noFill/>
        </p:spPr>
      </p:pic>
      <p:sp>
        <p:nvSpPr>
          <p:cNvPr id="6" name="矩形 5"/>
          <p:cNvSpPr/>
          <p:nvPr userDrawn="1"/>
        </p:nvSpPr>
        <p:spPr>
          <a:xfrm>
            <a:off x="0" y="5056026"/>
            <a:ext cx="9144000" cy="87474"/>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1"/>
          <p:cNvSpPr>
            <a:spLocks noGrp="1"/>
          </p:cNvSpPr>
          <p:nvPr>
            <p:ph type="title"/>
          </p:nvPr>
        </p:nvSpPr>
        <p:spPr>
          <a:xfrm>
            <a:off x="256853" y="134541"/>
            <a:ext cx="8363272" cy="367550"/>
          </a:xfrm>
          <a:prstGeom prst="rect">
            <a:avLst/>
          </a:prstGeom>
        </p:spPr>
        <p:txBody>
          <a:bodyPr/>
          <a:lstStyle>
            <a:lvl1pPr algn="l">
              <a:defRPr sz="1800">
                <a:solidFill>
                  <a:srgbClr val="E60012"/>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79857369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169602127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5663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编辑母版文本样式</a:t>
            </a:r>
          </a:p>
        </p:txBody>
      </p:sp>
      <p:sp>
        <p:nvSpPr>
          <p:cNvPr id="6"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1975949495"/>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编辑母版文本样式</a:t>
            </a:r>
          </a:p>
        </p:txBody>
      </p:sp>
      <p:sp>
        <p:nvSpPr>
          <p:cNvPr id="7" name="文本占位符 13"/>
          <p:cNvSpPr>
            <a:spLocks noGrp="1"/>
          </p:cNvSpPr>
          <p:nvPr>
            <p:ph type="body" sz="quarter" idx="10"/>
          </p:nvPr>
        </p:nvSpPr>
        <p:spPr>
          <a:xfrm>
            <a:off x="179512" y="195486"/>
            <a:ext cx="936104" cy="378042"/>
          </a:xfrm>
        </p:spPr>
        <p:txBody>
          <a:bodyPr/>
          <a:lstStyle>
            <a:lvl1pPr marL="0" indent="0" algn="ctr">
              <a:buFont typeface="+mj-lt"/>
              <a:buNone/>
              <a:defRPr>
                <a:solidFill>
                  <a:schemeClr val="bg1"/>
                </a:solidFill>
              </a:defRPr>
            </a:lvl1pPr>
          </a:lstStyle>
          <a:p>
            <a:pPr lvl="0"/>
            <a:r>
              <a:rPr lang="zh-CN" altLang="en-US" smtClean="0"/>
              <a:t>编辑母版文本样式</a:t>
            </a:r>
          </a:p>
        </p:txBody>
      </p:sp>
    </p:spTree>
    <p:extLst>
      <p:ext uri="{BB962C8B-B14F-4D97-AF65-F5344CB8AC3E}">
        <p14:creationId xmlns:p14="http://schemas.microsoft.com/office/powerpoint/2010/main" val="161501583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395289" y="141685"/>
            <a:ext cx="8353424" cy="458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8" name="Rectangle 3"/>
          <p:cNvSpPr>
            <a:spLocks noGrp="1" noChangeArrowheads="1"/>
          </p:cNvSpPr>
          <p:nvPr>
            <p:ph type="body" idx="1"/>
          </p:nvPr>
        </p:nvSpPr>
        <p:spPr bwMode="auto">
          <a:xfrm>
            <a:off x="395289" y="681038"/>
            <a:ext cx="8353425" cy="405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1" name="Picture 3" descr="C:\Users\曾小青\Pictures\pictures\校训.gif"/>
          <p:cNvPicPr>
            <a:picLocks noChangeAspect="1" noChangeArrowheads="1"/>
          </p:cNvPicPr>
          <p:nvPr userDrawn="1"/>
        </p:nvPicPr>
        <p:blipFill>
          <a:blip r:embed="rId61" cstate="print">
            <a:extLst>
              <a:ext uri="{28A0092B-C50C-407E-A947-70E740481C1C}">
                <a14:useLocalDpi xmlns:a14="http://schemas.microsoft.com/office/drawing/2010/main" val="0"/>
              </a:ext>
            </a:extLst>
          </a:blip>
          <a:srcRect/>
          <a:stretch>
            <a:fillRect/>
          </a:stretch>
        </p:blipFill>
        <p:spPr bwMode="auto">
          <a:xfrm>
            <a:off x="6948265" y="152139"/>
            <a:ext cx="1962373" cy="267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34276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649" r:id="rId31"/>
    <p:sldLayoutId id="2147483650" r:id="rId32"/>
    <p:sldLayoutId id="2147483651" r:id="rId33"/>
    <p:sldLayoutId id="2147483652" r:id="rId34"/>
    <p:sldLayoutId id="2147483654" r:id="rId35"/>
    <p:sldLayoutId id="2147483655" r:id="rId36"/>
    <p:sldLayoutId id="2147483656" r:id="rId37"/>
    <p:sldLayoutId id="2147483657" r:id="rId38"/>
    <p:sldLayoutId id="2147483658" r:id="rId39"/>
    <p:sldLayoutId id="2147483659" r:id="rId40"/>
    <p:sldLayoutId id="2147483660" r:id="rId41"/>
    <p:sldLayoutId id="2147483661" r:id="rId42"/>
    <p:sldLayoutId id="2147483662" r:id="rId43"/>
    <p:sldLayoutId id="2147483653" r:id="rId44"/>
    <p:sldLayoutId id="2147483663" r:id="rId45"/>
    <p:sldLayoutId id="2147483666" r:id="rId46"/>
    <p:sldLayoutId id="2147483667" r:id="rId47"/>
    <p:sldLayoutId id="2147483669" r:id="rId48"/>
    <p:sldLayoutId id="2147483670" r:id="rId49"/>
    <p:sldLayoutId id="2147483674" r:id="rId50"/>
    <p:sldLayoutId id="2147483715" r:id="rId51"/>
    <p:sldLayoutId id="2147483717" r:id="rId52"/>
    <p:sldLayoutId id="2147483718" r:id="rId53"/>
    <p:sldLayoutId id="2147483719" r:id="rId54"/>
    <p:sldLayoutId id="2147483720" r:id="rId55"/>
    <p:sldLayoutId id="2147483722" r:id="rId56"/>
    <p:sldLayoutId id="2147483723" r:id="rId57"/>
    <p:sldLayoutId id="2147483725" r:id="rId58"/>
    <p:sldLayoutId id="2147483726" r:id="rId59"/>
  </p:sldLayoutIdLst>
  <p:transition>
    <p:fade/>
  </p:transition>
  <p:timing>
    <p:tnLst>
      <p:par>
        <p:cTn id="1" dur="indefinite" restart="never" nodeType="tmRoot"/>
      </p:par>
    </p:tnLst>
  </p:timing>
  <p:txStyles>
    <p:titleStyle>
      <a:lvl1pPr algn="l" rtl="0" eaLnBrk="1" fontAlgn="base" hangingPunct="1">
        <a:spcBef>
          <a:spcPct val="0"/>
        </a:spcBef>
        <a:spcAft>
          <a:spcPct val="0"/>
        </a:spcAft>
        <a:defRPr sz="1800" b="1">
          <a:solidFill>
            <a:srgbClr val="003B76"/>
          </a:solidFill>
          <a:latin typeface="+mj-lt"/>
          <a:ea typeface="+mj-ea"/>
          <a:cs typeface="+mj-cs"/>
        </a:defRPr>
      </a:lvl1pPr>
      <a:lvl2pPr algn="l" rtl="0" eaLnBrk="1" fontAlgn="base" hangingPunct="1">
        <a:spcBef>
          <a:spcPct val="0"/>
        </a:spcBef>
        <a:spcAft>
          <a:spcPct val="0"/>
        </a:spcAft>
        <a:defRPr sz="1800" b="1">
          <a:solidFill>
            <a:srgbClr val="003B76"/>
          </a:solidFill>
          <a:latin typeface="Arial" charset="0"/>
          <a:ea typeface="微软雅黑" pitchFamily="34" charset="-122"/>
        </a:defRPr>
      </a:lvl2pPr>
      <a:lvl3pPr algn="l" rtl="0" eaLnBrk="1" fontAlgn="base" hangingPunct="1">
        <a:spcBef>
          <a:spcPct val="0"/>
        </a:spcBef>
        <a:spcAft>
          <a:spcPct val="0"/>
        </a:spcAft>
        <a:defRPr sz="1800" b="1">
          <a:solidFill>
            <a:srgbClr val="003B76"/>
          </a:solidFill>
          <a:latin typeface="Arial" charset="0"/>
          <a:ea typeface="微软雅黑" pitchFamily="34" charset="-122"/>
        </a:defRPr>
      </a:lvl3pPr>
      <a:lvl4pPr algn="l" rtl="0" eaLnBrk="1" fontAlgn="base" hangingPunct="1">
        <a:spcBef>
          <a:spcPct val="0"/>
        </a:spcBef>
        <a:spcAft>
          <a:spcPct val="0"/>
        </a:spcAft>
        <a:defRPr sz="1800" b="1">
          <a:solidFill>
            <a:srgbClr val="003B76"/>
          </a:solidFill>
          <a:latin typeface="Arial" charset="0"/>
          <a:ea typeface="微软雅黑" pitchFamily="34" charset="-122"/>
        </a:defRPr>
      </a:lvl4pPr>
      <a:lvl5pPr algn="l" rtl="0" eaLnBrk="1" fontAlgn="base" hangingPunct="1">
        <a:spcBef>
          <a:spcPct val="0"/>
        </a:spcBef>
        <a:spcAft>
          <a:spcPct val="0"/>
        </a:spcAft>
        <a:defRPr sz="1800" b="1">
          <a:solidFill>
            <a:srgbClr val="003B76"/>
          </a:solidFill>
          <a:latin typeface="Arial" charset="0"/>
          <a:ea typeface="微软雅黑" pitchFamily="34" charset="-122"/>
        </a:defRPr>
      </a:lvl5pPr>
      <a:lvl6pPr marL="342900" algn="l" rtl="0" eaLnBrk="1" fontAlgn="base" hangingPunct="1">
        <a:spcBef>
          <a:spcPct val="0"/>
        </a:spcBef>
        <a:spcAft>
          <a:spcPct val="0"/>
        </a:spcAft>
        <a:defRPr sz="1800" b="1">
          <a:solidFill>
            <a:srgbClr val="003B76"/>
          </a:solidFill>
          <a:latin typeface="Arial" charset="0"/>
          <a:ea typeface="微软雅黑" pitchFamily="34" charset="-122"/>
        </a:defRPr>
      </a:lvl6pPr>
      <a:lvl7pPr marL="685800" algn="l" rtl="0" eaLnBrk="1" fontAlgn="base" hangingPunct="1">
        <a:spcBef>
          <a:spcPct val="0"/>
        </a:spcBef>
        <a:spcAft>
          <a:spcPct val="0"/>
        </a:spcAft>
        <a:defRPr sz="1800" b="1">
          <a:solidFill>
            <a:srgbClr val="003B76"/>
          </a:solidFill>
          <a:latin typeface="Arial" charset="0"/>
          <a:ea typeface="微软雅黑" pitchFamily="34" charset="-122"/>
        </a:defRPr>
      </a:lvl7pPr>
      <a:lvl8pPr marL="1028700" algn="l" rtl="0" eaLnBrk="1" fontAlgn="base" hangingPunct="1">
        <a:spcBef>
          <a:spcPct val="0"/>
        </a:spcBef>
        <a:spcAft>
          <a:spcPct val="0"/>
        </a:spcAft>
        <a:defRPr sz="1800" b="1">
          <a:solidFill>
            <a:srgbClr val="003B76"/>
          </a:solidFill>
          <a:latin typeface="Arial" charset="0"/>
          <a:ea typeface="微软雅黑" pitchFamily="34" charset="-122"/>
        </a:defRPr>
      </a:lvl8pPr>
      <a:lvl9pPr marL="1371600" algn="l" rtl="0" eaLnBrk="1" fontAlgn="base" hangingPunct="1">
        <a:spcBef>
          <a:spcPct val="0"/>
        </a:spcBef>
        <a:spcAft>
          <a:spcPct val="0"/>
        </a:spcAft>
        <a:defRPr sz="1800" b="1">
          <a:solidFill>
            <a:srgbClr val="003B76"/>
          </a:solidFill>
          <a:latin typeface="Arial" charset="0"/>
          <a:ea typeface="微软雅黑" pitchFamily="34" charset="-122"/>
        </a:defRPr>
      </a:lvl9pPr>
    </p:titleStyle>
    <p:bodyStyle>
      <a:lvl1pPr marL="257175" indent="-257175" algn="l" rtl="0" eaLnBrk="1" fontAlgn="base" hangingPunct="1">
        <a:lnSpc>
          <a:spcPct val="120000"/>
        </a:lnSpc>
        <a:spcBef>
          <a:spcPct val="20000"/>
        </a:spcBef>
        <a:spcAft>
          <a:spcPct val="20000"/>
        </a:spcAft>
        <a:buClr>
          <a:schemeClr val="accent2"/>
        </a:buClr>
        <a:buFont typeface="Wingdings" pitchFamily="2" charset="2"/>
        <a:buChar char="n"/>
        <a:defRPr sz="1500">
          <a:solidFill>
            <a:schemeClr val="tx1"/>
          </a:solidFill>
          <a:latin typeface="+mn-lt"/>
          <a:ea typeface="+mn-ea"/>
          <a:cs typeface="+mn-cs"/>
        </a:defRPr>
      </a:lvl1pPr>
      <a:lvl2pPr marL="557213" indent="-214313" algn="l" rtl="0" eaLnBrk="1" fontAlgn="base" hangingPunct="1">
        <a:lnSpc>
          <a:spcPct val="120000"/>
        </a:lnSpc>
        <a:spcBef>
          <a:spcPct val="20000"/>
        </a:spcBef>
        <a:spcAft>
          <a:spcPct val="20000"/>
        </a:spcAft>
        <a:buClr>
          <a:schemeClr val="accent2"/>
        </a:buClr>
        <a:buFont typeface="Wingdings" pitchFamily="2" charset="2"/>
        <a:buChar char="n"/>
        <a:defRPr>
          <a:solidFill>
            <a:schemeClr val="tx1"/>
          </a:solidFill>
          <a:latin typeface="+mn-lt"/>
          <a:ea typeface="+mn-ea"/>
        </a:defRPr>
      </a:lvl2pPr>
      <a:lvl3pPr marL="857250" indent="-171450" algn="l" rtl="0" eaLnBrk="1" fontAlgn="base" hangingPunct="1">
        <a:lnSpc>
          <a:spcPct val="120000"/>
        </a:lnSpc>
        <a:spcBef>
          <a:spcPct val="20000"/>
        </a:spcBef>
        <a:spcAft>
          <a:spcPct val="20000"/>
        </a:spcAft>
        <a:buClr>
          <a:schemeClr val="accent2"/>
        </a:buClr>
        <a:buFont typeface="Wingdings" pitchFamily="2" charset="2"/>
        <a:buChar char="n"/>
        <a:defRPr sz="1200">
          <a:solidFill>
            <a:schemeClr val="tx1"/>
          </a:solidFill>
          <a:latin typeface="+mn-lt"/>
          <a:ea typeface="+mn-ea"/>
        </a:defRPr>
      </a:lvl3pPr>
      <a:lvl4pPr marL="1200150" indent="-171450" algn="l" rtl="0" eaLnBrk="1" fontAlgn="base" hangingPunct="1">
        <a:lnSpc>
          <a:spcPct val="120000"/>
        </a:lnSpc>
        <a:spcBef>
          <a:spcPct val="20000"/>
        </a:spcBef>
        <a:spcAft>
          <a:spcPct val="20000"/>
        </a:spcAft>
        <a:buClr>
          <a:schemeClr val="accent2"/>
        </a:buClr>
        <a:buFont typeface="Wingdings" pitchFamily="2" charset="2"/>
        <a:buChar char="n"/>
        <a:defRPr sz="1050">
          <a:solidFill>
            <a:schemeClr val="tx1"/>
          </a:solidFill>
          <a:latin typeface="+mn-lt"/>
          <a:ea typeface="+mn-ea"/>
        </a:defRPr>
      </a:lvl4pPr>
      <a:lvl5pPr marL="1543050" indent="-171450" algn="l" rtl="0" eaLnBrk="1" fontAlgn="base" hangingPunct="1">
        <a:lnSpc>
          <a:spcPct val="120000"/>
        </a:lnSpc>
        <a:spcBef>
          <a:spcPct val="20000"/>
        </a:spcBef>
        <a:spcAft>
          <a:spcPct val="20000"/>
        </a:spcAft>
        <a:buClr>
          <a:schemeClr val="accent2"/>
        </a:buClr>
        <a:buFont typeface="Wingdings" pitchFamily="2" charset="2"/>
        <a:buChar char="n"/>
        <a:defRPr sz="1050">
          <a:solidFill>
            <a:schemeClr val="tx1"/>
          </a:solidFill>
          <a:latin typeface="+mn-lt"/>
          <a:ea typeface="+mn-ea"/>
        </a:defRPr>
      </a:lvl5pPr>
      <a:lvl6pPr marL="1885950" indent="-171450" algn="l" rtl="0" eaLnBrk="1" fontAlgn="base" hangingPunct="1">
        <a:lnSpc>
          <a:spcPct val="120000"/>
        </a:lnSpc>
        <a:spcBef>
          <a:spcPct val="20000"/>
        </a:spcBef>
        <a:spcAft>
          <a:spcPct val="20000"/>
        </a:spcAft>
        <a:buClr>
          <a:schemeClr val="accent2"/>
        </a:buClr>
        <a:buFont typeface="Wingdings" pitchFamily="2" charset="2"/>
        <a:buChar char="n"/>
        <a:defRPr sz="1050">
          <a:solidFill>
            <a:schemeClr val="tx1"/>
          </a:solidFill>
          <a:latin typeface="+mn-lt"/>
          <a:ea typeface="+mn-ea"/>
        </a:defRPr>
      </a:lvl6pPr>
      <a:lvl7pPr marL="2228850" indent="-171450" algn="l" rtl="0" eaLnBrk="1" fontAlgn="base" hangingPunct="1">
        <a:lnSpc>
          <a:spcPct val="120000"/>
        </a:lnSpc>
        <a:spcBef>
          <a:spcPct val="20000"/>
        </a:spcBef>
        <a:spcAft>
          <a:spcPct val="20000"/>
        </a:spcAft>
        <a:buClr>
          <a:schemeClr val="accent2"/>
        </a:buClr>
        <a:buFont typeface="Wingdings" pitchFamily="2" charset="2"/>
        <a:buChar char="n"/>
        <a:defRPr sz="1050">
          <a:solidFill>
            <a:schemeClr val="tx1"/>
          </a:solidFill>
          <a:latin typeface="+mn-lt"/>
          <a:ea typeface="+mn-ea"/>
        </a:defRPr>
      </a:lvl7pPr>
      <a:lvl8pPr marL="2571750" indent="-171450" algn="l" rtl="0" eaLnBrk="1" fontAlgn="base" hangingPunct="1">
        <a:lnSpc>
          <a:spcPct val="120000"/>
        </a:lnSpc>
        <a:spcBef>
          <a:spcPct val="20000"/>
        </a:spcBef>
        <a:spcAft>
          <a:spcPct val="20000"/>
        </a:spcAft>
        <a:buClr>
          <a:schemeClr val="accent2"/>
        </a:buClr>
        <a:buFont typeface="Wingdings" pitchFamily="2" charset="2"/>
        <a:buChar char="n"/>
        <a:defRPr sz="1050">
          <a:solidFill>
            <a:schemeClr val="tx1"/>
          </a:solidFill>
          <a:latin typeface="+mn-lt"/>
          <a:ea typeface="+mn-ea"/>
        </a:defRPr>
      </a:lvl8pPr>
      <a:lvl9pPr marL="2914650" indent="-171450" algn="l" rtl="0" eaLnBrk="1" fontAlgn="base" hangingPunct="1">
        <a:lnSpc>
          <a:spcPct val="120000"/>
        </a:lnSpc>
        <a:spcBef>
          <a:spcPct val="20000"/>
        </a:spcBef>
        <a:spcAft>
          <a:spcPct val="20000"/>
        </a:spcAft>
        <a:buClr>
          <a:schemeClr val="accent2"/>
        </a:buClr>
        <a:buFont typeface="Wingdings" pitchFamily="2" charset="2"/>
        <a:buChar char="n"/>
        <a:defRPr sz="105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png"/><Relationship Id="rId4" Type="http://schemas.openxmlformats.org/officeDocument/2006/relationships/image" Target="../media/image30.jpe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3.emf"/><Relationship Id="rId1" Type="http://schemas.openxmlformats.org/officeDocument/2006/relationships/slideLayout" Target="../slideLayouts/slideLayout51.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image" Target="../media/image47.emf"/><Relationship Id="rId2" Type="http://schemas.openxmlformats.org/officeDocument/2006/relationships/chart" Target="../charts/chart4.xml"/><Relationship Id="rId1" Type="http://schemas.openxmlformats.org/officeDocument/2006/relationships/slideLayout" Target="../slideLayouts/slideLayout5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emf"/></Relationships>
</file>

<file path=ppt/slides/_rels/slide1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50.png"/><Relationship Id="rId7" Type="http://schemas.openxmlformats.org/officeDocument/2006/relationships/image" Target="../media/image54.png"/><Relationship Id="rId12"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54.xml"/><Relationship Id="rId6" Type="http://schemas.openxmlformats.org/officeDocument/2006/relationships/image" Target="../media/image53.png"/><Relationship Id="rId11" Type="http://schemas.openxmlformats.org/officeDocument/2006/relationships/diagramColors" Target="../diagrams/colors1.xml"/><Relationship Id="rId5" Type="http://schemas.openxmlformats.org/officeDocument/2006/relationships/image" Target="../media/image52.png"/><Relationship Id="rId10" Type="http://schemas.openxmlformats.org/officeDocument/2006/relationships/diagramQuickStyle" Target="../diagrams/quickStyle1.xml"/><Relationship Id="rId4" Type="http://schemas.openxmlformats.org/officeDocument/2006/relationships/image" Target="../media/image51.emf"/><Relationship Id="rId9"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6.png"/><Relationship Id="rId3" Type="http://schemas.openxmlformats.org/officeDocument/2006/relationships/image" Target="../media/image56.jpe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54.xml"/><Relationship Id="rId6" Type="http://schemas.openxmlformats.org/officeDocument/2006/relationships/image" Target="../media/image59.jpeg"/><Relationship Id="rId11" Type="http://schemas.openxmlformats.org/officeDocument/2006/relationships/image" Target="../media/image64.png"/><Relationship Id="rId5" Type="http://schemas.openxmlformats.org/officeDocument/2006/relationships/image" Target="../media/image58.jpeg"/><Relationship Id="rId10" Type="http://schemas.openxmlformats.org/officeDocument/2006/relationships/image" Target="../media/image63.jpeg"/><Relationship Id="rId4" Type="http://schemas.openxmlformats.org/officeDocument/2006/relationships/image" Target="../media/image57.jpeg"/><Relationship Id="rId9" Type="http://schemas.openxmlformats.org/officeDocument/2006/relationships/image" Target="../media/image62.jpeg"/><Relationship Id="rId1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54.xml"/><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5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8.xml"/><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3" Type="http://schemas.openxmlformats.org/officeDocument/2006/relationships/image" Target="../media/image78.jpe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19.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6.xml"/><Relationship Id="rId1" Type="http://schemas.openxmlformats.org/officeDocument/2006/relationships/slideLayout" Target="../slideLayouts/slideLayout54.xml"/><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hyperlink" Target="../seminar/6&#26460;&#37030;&#20998;&#26512;&#20307;&#31995;.xls" TargetMode="External"/><Relationship Id="rId2" Type="http://schemas.openxmlformats.org/officeDocument/2006/relationships/slideLayout" Target="../slideLayouts/slideLayout54.xml"/><Relationship Id="rId1" Type="http://schemas.openxmlformats.org/officeDocument/2006/relationships/vmlDrawing" Target="../drawings/vmlDrawing1.vml"/><Relationship Id="rId6" Type="http://schemas.openxmlformats.org/officeDocument/2006/relationships/image" Target="../media/image85.wmf"/><Relationship Id="rId5" Type="http://schemas.openxmlformats.org/officeDocument/2006/relationships/oleObject" Target="../embeddings/oleObject1.bin"/><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slideLayout" Target="../slideLayouts/slideLayout54.xml"/><Relationship Id="rId7" Type="http://schemas.openxmlformats.org/officeDocument/2006/relationships/image" Target="../media/image91.png"/><Relationship Id="rId2" Type="http://schemas.openxmlformats.org/officeDocument/2006/relationships/control" Target="../activeX/activeX1.xml"/><Relationship Id="rId1" Type="http://schemas.openxmlformats.org/officeDocument/2006/relationships/vmlDrawing" Target="../drawings/vmlDrawing2.vml"/><Relationship Id="rId6" Type="http://schemas.openxmlformats.org/officeDocument/2006/relationships/image" Target="../media/image90.png"/><Relationship Id="rId5" Type="http://schemas.openxmlformats.org/officeDocument/2006/relationships/image" Target="../media/image89.wmf"/><Relationship Id="rId10" Type="http://schemas.openxmlformats.org/officeDocument/2006/relationships/image" Target="../media/image87.wmf"/><Relationship Id="rId4" Type="http://schemas.openxmlformats.org/officeDocument/2006/relationships/hyperlink" Target="../seminar/4&#22823;&#24037;&#19994;&#20998;&#26102;&#30005;&#20215;&#23545;&#36127;&#33655;&#36716;&#31227;&#30340;&#24433;&#21709;&#27169;&#25311;&#20998;&#26512;-613.xlsx" TargetMode="External"/><Relationship Id="rId9" Type="http://schemas.openxmlformats.org/officeDocument/2006/relationships/image" Target="../media/image88.wmf"/></Relationships>
</file>

<file path=ppt/slides/_rels/slide28.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notesSlide" Target="../notesSlides/notesSlide17.xml"/><Relationship Id="rId7" Type="http://schemas.openxmlformats.org/officeDocument/2006/relationships/oleObject" Target="../embeddings/oleObject3.bin"/><Relationship Id="rId2" Type="http://schemas.openxmlformats.org/officeDocument/2006/relationships/slideLayout" Target="../slideLayouts/slideLayout54.xml"/><Relationship Id="rId1" Type="http://schemas.openxmlformats.org/officeDocument/2006/relationships/vmlDrawing" Target="../drawings/vmlDrawing3.vml"/><Relationship Id="rId6" Type="http://schemas.openxmlformats.org/officeDocument/2006/relationships/image" Target="../media/image95.png"/><Relationship Id="rId5" Type="http://schemas.openxmlformats.org/officeDocument/2006/relationships/image" Target="../media/image94.emf"/><Relationship Id="rId4" Type="http://schemas.openxmlformats.org/officeDocument/2006/relationships/image" Target="../media/image93.emf"/></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18.xml"/><Relationship Id="rId7" Type="http://schemas.openxmlformats.org/officeDocument/2006/relationships/image" Target="../media/image96.wmf"/><Relationship Id="rId2" Type="http://schemas.openxmlformats.org/officeDocument/2006/relationships/slideLayout" Target="../slideLayouts/slideLayout54.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98.emf"/><Relationship Id="rId4" Type="http://schemas.openxmlformats.org/officeDocument/2006/relationships/image" Target="../media/image9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3" Type="http://schemas.openxmlformats.org/officeDocument/2006/relationships/hyperlink" Target="http://yanbao.stock.hexun.com/yb_002230.shtml" TargetMode="External"/><Relationship Id="rId2" Type="http://schemas.openxmlformats.org/officeDocument/2006/relationships/hyperlink" Target="http://quotes.money.163.com/trade/lsjysj_002230.html#01b07" TargetMode="External"/><Relationship Id="rId1" Type="http://schemas.openxmlformats.org/officeDocument/2006/relationships/slideLayout" Target="../slideLayouts/slideLayout1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2.xml.rels><?xml version="1.0" encoding="UTF-8" standalone="yes"?>
<Relationships xmlns="http://schemas.openxmlformats.org/package/2006/relationships"><Relationship Id="rId3" Type="http://schemas.openxmlformats.org/officeDocument/2006/relationships/hyperlink" Target="http://yanbao.stock.hexun.com/yb_002230.shtml" TargetMode="External"/><Relationship Id="rId2" Type="http://schemas.openxmlformats.org/officeDocument/2006/relationships/hyperlink" Target="http://quotes.money.163.com/trade/lsjysj_002230.html#01b07" TargetMode="External"/><Relationship Id="rId1" Type="http://schemas.openxmlformats.org/officeDocument/2006/relationships/slideLayout" Target="../slideLayouts/slideLayout12.xml"/><Relationship Id="rId6" Type="http://schemas.openxmlformats.org/officeDocument/2006/relationships/image" Target="../media/image104.emf"/><Relationship Id="rId5" Type="http://schemas.openxmlformats.org/officeDocument/2006/relationships/image" Target="../media/image103.emf"/><Relationship Id="rId4" Type="http://schemas.openxmlformats.org/officeDocument/2006/relationships/image" Target="../media/image102.png"/></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108.png"/><Relationship Id="rId5" Type="http://schemas.openxmlformats.org/officeDocument/2006/relationships/image" Target="../media/image107.emf"/><Relationship Id="rId4" Type="http://schemas.openxmlformats.org/officeDocument/2006/relationships/image" Target="../media/image106.png"/></Relationships>
</file>

<file path=ppt/slides/_rels/slide3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jpeg"/><Relationship Id="rId2" Type="http://schemas.openxmlformats.org/officeDocument/2006/relationships/notesSlide" Target="../notesSlides/notesSlide20.xml"/><Relationship Id="rId1" Type="http://schemas.openxmlformats.org/officeDocument/2006/relationships/slideLayout" Target="../slideLayouts/slideLayout54.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3.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54.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xml"/><Relationship Id="rId1" Type="http://schemas.openxmlformats.org/officeDocument/2006/relationships/slideLayout" Target="../slideLayouts/slideLayout54.xml"/><Relationship Id="rId5" Type="http://schemas.openxmlformats.org/officeDocument/2006/relationships/image" Target="../media/image35.jpeg"/><Relationship Id="rId4" Type="http://schemas.openxmlformats.org/officeDocument/2006/relationships/image" Target="../media/image3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5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单圆角矩形 4"/>
          <p:cNvSpPr/>
          <p:nvPr/>
        </p:nvSpPr>
        <p:spPr>
          <a:xfrm>
            <a:off x="-7200" y="-8454"/>
            <a:ext cx="7315503" cy="5151954"/>
          </a:xfrm>
          <a:custGeom>
            <a:avLst/>
            <a:gdLst>
              <a:gd name="connsiteX0" fmla="*/ 0 w 2232249"/>
              <a:gd name="connsiteY0" fmla="*/ 0 h 1728192"/>
              <a:gd name="connsiteX1" fmla="*/ 2232249 w 2232249"/>
              <a:gd name="connsiteY1" fmla="*/ 0 h 1728192"/>
              <a:gd name="connsiteX2" fmla="*/ 2232249 w 2232249"/>
              <a:gd name="connsiteY2" fmla="*/ 0 h 1728192"/>
              <a:gd name="connsiteX3" fmla="*/ 2232249 w 2232249"/>
              <a:gd name="connsiteY3" fmla="*/ 1728192 h 1728192"/>
              <a:gd name="connsiteX4" fmla="*/ 0 w 2232249"/>
              <a:gd name="connsiteY4" fmla="*/ 1728192 h 1728192"/>
              <a:gd name="connsiteX5" fmla="*/ 0 w 2232249"/>
              <a:gd name="connsiteY5" fmla="*/ 0 h 1728192"/>
              <a:gd name="connsiteX0" fmla="*/ 0 w 2232249"/>
              <a:gd name="connsiteY0" fmla="*/ 0 h 1749624"/>
              <a:gd name="connsiteX1" fmla="*/ 2232249 w 2232249"/>
              <a:gd name="connsiteY1" fmla="*/ 0 h 1749624"/>
              <a:gd name="connsiteX2" fmla="*/ 2232249 w 2232249"/>
              <a:gd name="connsiteY2" fmla="*/ 0 h 1749624"/>
              <a:gd name="connsiteX3" fmla="*/ 1453581 w 2232249"/>
              <a:gd name="connsiteY3" fmla="*/ 1749624 h 1749624"/>
              <a:gd name="connsiteX4" fmla="*/ 0 w 2232249"/>
              <a:gd name="connsiteY4" fmla="*/ 1728192 h 1749624"/>
              <a:gd name="connsiteX5" fmla="*/ 0 w 2232249"/>
              <a:gd name="connsiteY5" fmla="*/ 0 h 1749624"/>
              <a:gd name="connsiteX0" fmla="*/ 0 w 2232249"/>
              <a:gd name="connsiteY0" fmla="*/ 0 h 1744836"/>
              <a:gd name="connsiteX1" fmla="*/ 2232249 w 2232249"/>
              <a:gd name="connsiteY1" fmla="*/ 0 h 1744836"/>
              <a:gd name="connsiteX2" fmla="*/ 2232249 w 2232249"/>
              <a:gd name="connsiteY2" fmla="*/ 0 h 1744836"/>
              <a:gd name="connsiteX3" fmla="*/ 1457083 w 2232249"/>
              <a:gd name="connsiteY3" fmla="*/ 1744836 h 1744836"/>
              <a:gd name="connsiteX4" fmla="*/ 0 w 2232249"/>
              <a:gd name="connsiteY4" fmla="*/ 1728192 h 1744836"/>
              <a:gd name="connsiteX5" fmla="*/ 0 w 2232249"/>
              <a:gd name="connsiteY5" fmla="*/ 0 h 1744836"/>
              <a:gd name="connsiteX0" fmla="*/ 0 w 2232249"/>
              <a:gd name="connsiteY0" fmla="*/ 0 h 1730470"/>
              <a:gd name="connsiteX1" fmla="*/ 2232249 w 2232249"/>
              <a:gd name="connsiteY1" fmla="*/ 0 h 1730470"/>
              <a:gd name="connsiteX2" fmla="*/ 2232249 w 2232249"/>
              <a:gd name="connsiteY2" fmla="*/ 0 h 1730470"/>
              <a:gd name="connsiteX3" fmla="*/ 1458834 w 2232249"/>
              <a:gd name="connsiteY3" fmla="*/ 1730470 h 1730470"/>
              <a:gd name="connsiteX4" fmla="*/ 0 w 2232249"/>
              <a:gd name="connsiteY4" fmla="*/ 1728192 h 1730470"/>
              <a:gd name="connsiteX5" fmla="*/ 0 w 2232249"/>
              <a:gd name="connsiteY5" fmla="*/ 0 h 1730470"/>
              <a:gd name="connsiteX0" fmla="*/ 0 w 2232249"/>
              <a:gd name="connsiteY0" fmla="*/ 0 h 1728192"/>
              <a:gd name="connsiteX1" fmla="*/ 2232249 w 2232249"/>
              <a:gd name="connsiteY1" fmla="*/ 0 h 1728192"/>
              <a:gd name="connsiteX2" fmla="*/ 2232249 w 2232249"/>
              <a:gd name="connsiteY2" fmla="*/ 0 h 1728192"/>
              <a:gd name="connsiteX3" fmla="*/ 1458834 w 2232249"/>
              <a:gd name="connsiteY3" fmla="*/ 1720893 h 1728192"/>
              <a:gd name="connsiteX4" fmla="*/ 0 w 2232249"/>
              <a:gd name="connsiteY4" fmla="*/ 1728192 h 1728192"/>
              <a:gd name="connsiteX5" fmla="*/ 0 w 2232249"/>
              <a:gd name="connsiteY5" fmla="*/ 0 h 1728192"/>
              <a:gd name="connsiteX0" fmla="*/ 0 w 2232249"/>
              <a:gd name="connsiteY0" fmla="*/ 0 h 1748352"/>
              <a:gd name="connsiteX1" fmla="*/ 2232249 w 2232249"/>
              <a:gd name="connsiteY1" fmla="*/ 0 h 1748352"/>
              <a:gd name="connsiteX2" fmla="*/ 2232249 w 2232249"/>
              <a:gd name="connsiteY2" fmla="*/ 0 h 1748352"/>
              <a:gd name="connsiteX3" fmla="*/ 1792436 w 2232249"/>
              <a:gd name="connsiteY3" fmla="*/ 1748352 h 1748352"/>
              <a:gd name="connsiteX4" fmla="*/ 0 w 2232249"/>
              <a:gd name="connsiteY4" fmla="*/ 1728192 h 1748352"/>
              <a:gd name="connsiteX5" fmla="*/ 0 w 2232249"/>
              <a:gd name="connsiteY5" fmla="*/ 0 h 1748352"/>
              <a:gd name="connsiteX0" fmla="*/ 2199 w 2234448"/>
              <a:gd name="connsiteY0" fmla="*/ 0 h 1748352"/>
              <a:gd name="connsiteX1" fmla="*/ 2234448 w 2234448"/>
              <a:gd name="connsiteY1" fmla="*/ 0 h 1748352"/>
              <a:gd name="connsiteX2" fmla="*/ 2234448 w 2234448"/>
              <a:gd name="connsiteY2" fmla="*/ 0 h 1748352"/>
              <a:gd name="connsiteX3" fmla="*/ 1794635 w 2234448"/>
              <a:gd name="connsiteY3" fmla="*/ 1748352 h 1748352"/>
              <a:gd name="connsiteX4" fmla="*/ 0 w 2234448"/>
              <a:gd name="connsiteY4" fmla="*/ 1747739 h 1748352"/>
              <a:gd name="connsiteX5" fmla="*/ 2199 w 2234448"/>
              <a:gd name="connsiteY5" fmla="*/ 0 h 174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4448" h="1748352">
                <a:moveTo>
                  <a:pt x="2199" y="0"/>
                </a:moveTo>
                <a:lnTo>
                  <a:pt x="2234448" y="0"/>
                </a:lnTo>
                <a:lnTo>
                  <a:pt x="2234448" y="0"/>
                </a:lnTo>
                <a:lnTo>
                  <a:pt x="1794635" y="1748352"/>
                </a:lnTo>
                <a:lnTo>
                  <a:pt x="0" y="1747739"/>
                </a:lnTo>
                <a:lnTo>
                  <a:pt x="2199" y="0"/>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332289" y="1995686"/>
            <a:ext cx="4855479" cy="1823189"/>
            <a:chOff x="3479800" y="1892301"/>
            <a:chExt cx="5715720" cy="2063659"/>
          </a:xfrm>
        </p:grpSpPr>
        <p:sp>
          <p:nvSpPr>
            <p:cNvPr id="3" name="Freeform 6"/>
            <p:cNvSpPr>
              <a:spLocks/>
            </p:cNvSpPr>
            <p:nvPr/>
          </p:nvSpPr>
          <p:spPr bwMode="auto">
            <a:xfrm>
              <a:off x="3479800" y="1892301"/>
              <a:ext cx="5664200" cy="1831430"/>
            </a:xfrm>
            <a:custGeom>
              <a:avLst/>
              <a:gdLst>
                <a:gd name="T0" fmla="*/ 0 w 5165"/>
                <a:gd name="T1" fmla="*/ 1210 h 1210"/>
                <a:gd name="T2" fmla="*/ 400 w 5165"/>
                <a:gd name="T3" fmla="*/ 0 h 1210"/>
                <a:gd name="T4" fmla="*/ 5165 w 5165"/>
                <a:gd name="T5" fmla="*/ 0 h 1210"/>
                <a:gd name="T6" fmla="*/ 5165 w 5165"/>
                <a:gd name="T7" fmla="*/ 1210 h 1210"/>
                <a:gd name="T8" fmla="*/ 0 w 5165"/>
                <a:gd name="T9" fmla="*/ 1210 h 1210"/>
              </a:gdLst>
              <a:ahLst/>
              <a:cxnLst>
                <a:cxn ang="0">
                  <a:pos x="T0" y="T1"/>
                </a:cxn>
                <a:cxn ang="0">
                  <a:pos x="T2" y="T3"/>
                </a:cxn>
                <a:cxn ang="0">
                  <a:pos x="T4" y="T5"/>
                </a:cxn>
                <a:cxn ang="0">
                  <a:pos x="T6" y="T7"/>
                </a:cxn>
                <a:cxn ang="0">
                  <a:pos x="T8" y="T9"/>
                </a:cxn>
              </a:cxnLst>
              <a:rect l="0" t="0" r="r" b="b"/>
              <a:pathLst>
                <a:path w="5165" h="1210">
                  <a:moveTo>
                    <a:pt x="0" y="1210"/>
                  </a:moveTo>
                  <a:lnTo>
                    <a:pt x="400" y="0"/>
                  </a:lnTo>
                  <a:lnTo>
                    <a:pt x="5165" y="0"/>
                  </a:lnTo>
                  <a:lnTo>
                    <a:pt x="5165" y="1210"/>
                  </a:lnTo>
                  <a:lnTo>
                    <a:pt x="0" y="1210"/>
                  </a:lnTo>
                  <a:close/>
                </a:path>
              </a:pathLst>
            </a:custGeom>
            <a:solidFill>
              <a:schemeClr val="tx1">
                <a:lumMod val="75000"/>
                <a:lumOff val="25000"/>
                <a:alpha val="7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Freeform 6"/>
            <p:cNvSpPr>
              <a:spLocks/>
            </p:cNvSpPr>
            <p:nvPr/>
          </p:nvSpPr>
          <p:spPr bwMode="auto">
            <a:xfrm>
              <a:off x="3680381" y="2082800"/>
              <a:ext cx="5463256" cy="1828799"/>
            </a:xfrm>
            <a:custGeom>
              <a:avLst/>
              <a:gdLst>
                <a:gd name="T0" fmla="*/ 0 w 5165"/>
                <a:gd name="T1" fmla="*/ 1210 h 1210"/>
                <a:gd name="T2" fmla="*/ 400 w 5165"/>
                <a:gd name="T3" fmla="*/ 0 h 1210"/>
                <a:gd name="T4" fmla="*/ 5165 w 5165"/>
                <a:gd name="T5" fmla="*/ 0 h 1210"/>
                <a:gd name="T6" fmla="*/ 5165 w 5165"/>
                <a:gd name="T7" fmla="*/ 1210 h 1210"/>
                <a:gd name="T8" fmla="*/ 0 w 5165"/>
                <a:gd name="T9" fmla="*/ 1210 h 1210"/>
              </a:gdLst>
              <a:ahLst/>
              <a:cxnLst>
                <a:cxn ang="0">
                  <a:pos x="T0" y="T1"/>
                </a:cxn>
                <a:cxn ang="0">
                  <a:pos x="T2" y="T3"/>
                </a:cxn>
                <a:cxn ang="0">
                  <a:pos x="T4" y="T5"/>
                </a:cxn>
                <a:cxn ang="0">
                  <a:pos x="T6" y="T7"/>
                </a:cxn>
                <a:cxn ang="0">
                  <a:pos x="T8" y="T9"/>
                </a:cxn>
              </a:cxnLst>
              <a:rect l="0" t="0" r="r" b="b"/>
              <a:pathLst>
                <a:path w="5165" h="1210">
                  <a:moveTo>
                    <a:pt x="0" y="1210"/>
                  </a:moveTo>
                  <a:lnTo>
                    <a:pt x="400" y="0"/>
                  </a:lnTo>
                  <a:lnTo>
                    <a:pt x="5165" y="0"/>
                  </a:lnTo>
                  <a:lnTo>
                    <a:pt x="5165" y="1210"/>
                  </a:lnTo>
                  <a:lnTo>
                    <a:pt x="0" y="1210"/>
                  </a:lnTo>
                  <a:close/>
                </a:path>
              </a:pathLst>
            </a:custGeom>
            <a:solidFill>
              <a:srgbClr val="C00000">
                <a:alpha val="9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7" name="直接连接符 6"/>
            <p:cNvCxnSpPr>
              <a:cxnSpLocks/>
            </p:cNvCxnSpPr>
            <p:nvPr/>
          </p:nvCxnSpPr>
          <p:spPr>
            <a:xfrm>
              <a:off x="4101043" y="2951873"/>
              <a:ext cx="4961983" cy="0"/>
            </a:xfrm>
            <a:prstGeom prst="line">
              <a:avLst/>
            </a:prstGeom>
            <a:noFill/>
            <a:ln w="9525" cap="flat" cmpd="sng" algn="ctr">
              <a:solidFill>
                <a:sysClr val="window" lastClr="FFFFFF"/>
              </a:solidFill>
              <a:prstDash val="solid"/>
            </a:ln>
            <a:effectLst/>
          </p:spPr>
        </p:cxnSp>
        <p:sp>
          <p:nvSpPr>
            <p:cNvPr id="10" name="TextBox 9"/>
            <p:cNvSpPr txBox="1"/>
            <p:nvPr/>
          </p:nvSpPr>
          <p:spPr>
            <a:xfrm>
              <a:off x="4647062" y="2278137"/>
              <a:ext cx="3874401" cy="592230"/>
            </a:xfrm>
            <a:prstGeom prst="rect">
              <a:avLst/>
            </a:prstGeom>
            <a:noFill/>
          </p:spPr>
          <p:txBody>
            <a:bodyPr wrap="none" rtlCol="0">
              <a:spAutoFit/>
            </a:bodyPr>
            <a:lstStyle/>
            <a:p>
              <a:pPr algn="ctr"/>
              <a:r>
                <a:rPr lang="zh-CN" altLang="en-US" sz="28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管理数据分析</a:t>
              </a:r>
              <a:r>
                <a:rPr lang="zh-CN" altLang="en-US"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讲义</a:t>
              </a:r>
              <a:endParaRPr lang="zh-CN" altLang="en-US" sz="28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TextBox 10"/>
            <p:cNvSpPr txBox="1"/>
            <p:nvPr/>
          </p:nvSpPr>
          <p:spPr>
            <a:xfrm>
              <a:off x="3846746" y="2806336"/>
              <a:ext cx="5348774" cy="1149624"/>
            </a:xfrm>
            <a:prstGeom prst="rect">
              <a:avLst/>
            </a:prstGeom>
            <a:noFill/>
          </p:spPr>
          <p:txBody>
            <a:bodyPr wrap="square" rtlCol="0" anchor="ctr">
              <a:spAutoFit/>
            </a:bodyPr>
            <a:lstStyle/>
            <a:p>
              <a:pPr algn="ctr">
                <a:lnSpc>
                  <a:spcPct val="150000"/>
                </a:lnSpc>
              </a:pPr>
              <a:r>
                <a:rPr lang="en-US" altLang="zh-CN" sz="2400" b="1" smtClean="0">
                  <a:solidFill>
                    <a:schemeClr val="bg1"/>
                  </a:solidFill>
                  <a:latin typeface="Agency FB" panose="020B0503020202020204" pitchFamily="34" charset="0"/>
                  <a:ea typeface="微软雅黑" panose="020B0503020204020204" pitchFamily="34" charset="-122"/>
                </a:rPr>
                <a:t>Release the Power of Big Data</a:t>
              </a:r>
              <a:endParaRPr lang="en-US" altLang="zh-CN" sz="2400" b="1">
                <a:solidFill>
                  <a:schemeClr val="bg1"/>
                </a:solidFill>
                <a:latin typeface="Agency FB" panose="020B0503020202020204" pitchFamily="34" charset="0"/>
                <a:ea typeface="微软雅黑" panose="020B0503020204020204" pitchFamily="34" charset="-122"/>
              </a:endParaRPr>
            </a:p>
            <a:p>
              <a:pPr algn="ctr">
                <a:lnSpc>
                  <a:spcPct val="150000"/>
                </a:lnSpc>
              </a:pPr>
              <a:r>
                <a:rPr lang="zh-CN" altLang="en-US" sz="1600" b="1" smtClean="0">
                  <a:solidFill>
                    <a:schemeClr val="bg1"/>
                  </a:solidFill>
                  <a:latin typeface="微软雅黑" panose="020B0503020204020204" pitchFamily="34" charset="-122"/>
                  <a:ea typeface="微软雅黑" panose="020B0503020204020204" pitchFamily="34" charset="-122"/>
                </a:rPr>
                <a:t>曾小青</a:t>
              </a:r>
              <a:endParaRPr lang="zh-CN" altLang="en-US" sz="1600" smtClean="0">
                <a:solidFill>
                  <a:schemeClr val="bg1"/>
                </a:solidFill>
                <a:latin typeface="微软雅黑" panose="020B0503020204020204" pitchFamily="34" charset="-122"/>
                <a:ea typeface="微软雅黑" panose="020B0503020204020204" pitchFamily="34" charset="-122"/>
              </a:endParaRPr>
            </a:p>
          </p:txBody>
        </p:sp>
      </p:grpSp>
      <p:pic>
        <p:nvPicPr>
          <p:cNvPr id="14" name="图片 13"/>
          <p:cNvPicPr/>
          <p:nvPr/>
        </p:nvPicPr>
        <p:blipFill>
          <a:blip r:embed="rId4" cstate="print">
            <a:extLst>
              <a:ext uri="{28A0092B-C50C-407E-A947-70E740481C1C}">
                <a14:useLocalDpi xmlns:a14="http://schemas.microsoft.com/office/drawing/2010/main" val="0"/>
              </a:ext>
            </a:extLst>
          </a:blip>
          <a:srcRect l="23630" t="30969" r="22040" b="26297"/>
          <a:stretch>
            <a:fillRect/>
          </a:stretch>
        </p:blipFill>
        <p:spPr bwMode="auto">
          <a:xfrm>
            <a:off x="8206693" y="4040547"/>
            <a:ext cx="820350" cy="835102"/>
          </a:xfrm>
          <a:prstGeom prst="rect">
            <a:avLst/>
          </a:prstGeom>
          <a:noFill/>
          <a:ln>
            <a:solidFill>
              <a:schemeClr val="tx1"/>
            </a:solidFill>
          </a:ln>
        </p:spPr>
      </p:pic>
      <p:pic>
        <p:nvPicPr>
          <p:cNvPr id="13" name="Picture 3" descr="C:\Users\曾小青\Pictures\pictures\校训.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25618" y="123478"/>
            <a:ext cx="196215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0702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539552" y="680665"/>
            <a:ext cx="3489669" cy="4051325"/>
          </a:xfrm>
          <a:prstGeom prst="rect">
            <a:avLst/>
          </a:prstGeom>
          <a:solidFill>
            <a:schemeClr val="bg1"/>
          </a:solidFill>
        </p:spPr>
      </p:pic>
      <p:sp>
        <p:nvSpPr>
          <p:cNvPr id="2" name="标题 1"/>
          <p:cNvSpPr>
            <a:spLocks noGrp="1"/>
          </p:cNvSpPr>
          <p:nvPr>
            <p:ph type="title"/>
          </p:nvPr>
        </p:nvSpPr>
        <p:spPr>
          <a:xfrm>
            <a:off x="539552" y="134541"/>
            <a:ext cx="7068542" cy="367550"/>
          </a:xfrm>
          <a:prstGeom prst="rect">
            <a:avLst/>
          </a:prstGeom>
        </p:spPr>
        <p:txBody>
          <a:bodyPr/>
          <a:lstStyle/>
          <a:p>
            <a:r>
              <a:rPr lang="zh-CN" altLang="en-US" sz="2800" smtClean="0">
                <a:solidFill>
                  <a:srgbClr val="00B050"/>
                </a:solidFill>
              </a:rPr>
              <a:t>大</a:t>
            </a:r>
            <a:r>
              <a:rPr lang="zh-CN" altLang="en-US" smtClean="0"/>
              <a:t>数据、</a:t>
            </a:r>
            <a:r>
              <a:rPr lang="zh-CN" altLang="en-US" sz="2800">
                <a:solidFill>
                  <a:srgbClr val="00B050"/>
                </a:solidFill>
              </a:rPr>
              <a:t>微</a:t>
            </a:r>
            <a:r>
              <a:rPr lang="zh-CN" altLang="en-US" smtClean="0"/>
              <a:t>洞察</a:t>
            </a:r>
            <a:r>
              <a:rPr lang="en-US" altLang="zh-CN" smtClean="0"/>
              <a:t>——</a:t>
            </a:r>
            <a:r>
              <a:rPr lang="zh-CN" altLang="en-US" smtClean="0"/>
              <a:t>从一份销售数据说起</a:t>
            </a: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4025002210"/>
              </p:ext>
            </p:extLst>
          </p:nvPr>
        </p:nvGraphicFramePr>
        <p:xfrm>
          <a:off x="4194935" y="1488861"/>
          <a:ext cx="1339463" cy="2357451"/>
        </p:xfrm>
        <a:graphic>
          <a:graphicData uri="http://schemas.openxmlformats.org/drawingml/2006/table">
            <a:tbl>
              <a:tblPr>
                <a:tableStyleId>{E8B1032C-EA38-4F05-BA0D-38AFFFC7BED3}</a:tableStyleId>
              </a:tblPr>
              <a:tblGrid>
                <a:gridCol w="618761">
                  <a:extLst>
                    <a:ext uri="{9D8B030D-6E8A-4147-A177-3AD203B41FA5}">
                      <a16:colId xmlns:a16="http://schemas.microsoft.com/office/drawing/2014/main" val="20000"/>
                    </a:ext>
                  </a:extLst>
                </a:gridCol>
                <a:gridCol w="720702">
                  <a:extLst>
                    <a:ext uri="{9D8B030D-6E8A-4147-A177-3AD203B41FA5}">
                      <a16:colId xmlns:a16="http://schemas.microsoft.com/office/drawing/2014/main" val="20001"/>
                    </a:ext>
                  </a:extLst>
                </a:gridCol>
              </a:tblGrid>
              <a:tr h="277711">
                <a:tc>
                  <a:txBody>
                    <a:bodyPr/>
                    <a:lstStyle/>
                    <a:p>
                      <a:pPr algn="ctr" fontAlgn="ctr"/>
                      <a:r>
                        <a:rPr lang="zh-CN" altLang="en-US" sz="800" u="none" strike="noStrike"/>
                        <a:t>描述统计</a:t>
                      </a:r>
                      <a:endParaRPr lang="zh-CN" altLang="en-US" sz="800" b="0" i="0" u="none" strike="noStrike">
                        <a:solidFill>
                          <a:schemeClr val="tx1">
                            <a:lumMod val="75000"/>
                            <a:lumOff val="25000"/>
                          </a:schemeClr>
                        </a:solidFill>
                        <a:latin typeface="宋体"/>
                      </a:endParaRPr>
                    </a:p>
                  </a:txBody>
                  <a:tcPr marL="0" marR="0" marT="0" marB="0" anchor="ctr"/>
                </a:tc>
                <a:tc>
                  <a:txBody>
                    <a:bodyPr/>
                    <a:lstStyle/>
                    <a:p>
                      <a:pPr algn="ctr" fontAlgn="ctr"/>
                      <a:r>
                        <a:rPr lang="zh-CN" altLang="en-US" sz="800" u="none" strike="noStrike"/>
                        <a:t>　</a:t>
                      </a:r>
                      <a:endParaRPr lang="zh-CN" altLang="en-US" sz="800" b="0" i="0" u="none" strike="noStrike">
                        <a:solidFill>
                          <a:schemeClr val="tx1">
                            <a:lumMod val="75000"/>
                            <a:lumOff val="25000"/>
                          </a:schemeClr>
                        </a:solidFill>
                        <a:latin typeface="宋体"/>
                      </a:endParaRPr>
                    </a:p>
                  </a:txBody>
                  <a:tcPr marL="0" marR="0" marT="0" marB="0" anchor="ctr"/>
                </a:tc>
                <a:extLst>
                  <a:ext uri="{0D108BD9-81ED-4DB2-BD59-A6C34878D82A}">
                    <a16:rowId xmlns:a16="http://schemas.microsoft.com/office/drawing/2014/main" val="10000"/>
                  </a:ext>
                </a:extLst>
              </a:tr>
              <a:tr h="148112">
                <a:tc gridSpan="2">
                  <a:txBody>
                    <a:bodyPr/>
                    <a:lstStyle/>
                    <a:p>
                      <a:pPr algn="ctr" fontAlgn="ctr"/>
                      <a:r>
                        <a:rPr lang="zh-CN" altLang="en-US" sz="900" u="none" strike="noStrike"/>
                        <a:t>销售额</a:t>
                      </a:r>
                      <a:endParaRPr lang="zh-CN" altLang="en-US" sz="900" b="0" i="0" u="none" strike="noStrike">
                        <a:solidFill>
                          <a:schemeClr val="tx1">
                            <a:lumMod val="75000"/>
                            <a:lumOff val="25000"/>
                          </a:schemeClr>
                        </a:solidFill>
                        <a:latin typeface="宋体"/>
                      </a:endParaRPr>
                    </a:p>
                  </a:txBody>
                  <a:tcPr marL="0" marR="0" marT="0" marB="0" anchor="ctr"/>
                </a:tc>
                <a:tc hMerge="1">
                  <a:txBody>
                    <a:bodyPr/>
                    <a:lstStyle/>
                    <a:p>
                      <a:endParaRPr lang="zh-CN" altLang="en-US"/>
                    </a:p>
                  </a:txBody>
                  <a:tcPr/>
                </a:tc>
                <a:extLst>
                  <a:ext uri="{0D108BD9-81ED-4DB2-BD59-A6C34878D82A}">
                    <a16:rowId xmlns:a16="http://schemas.microsoft.com/office/drawing/2014/main" val="10001"/>
                  </a:ext>
                </a:extLst>
              </a:tr>
              <a:tr h="148112">
                <a:tc>
                  <a:txBody>
                    <a:bodyPr/>
                    <a:lstStyle/>
                    <a:p>
                      <a:pPr algn="l" fontAlgn="ctr"/>
                      <a:r>
                        <a:rPr lang="zh-CN" altLang="en-US" sz="900" u="none" strike="noStrike"/>
                        <a:t>　</a:t>
                      </a:r>
                      <a:endParaRPr lang="zh-CN" altLang="en-US" sz="900" b="0" i="0" u="none" strike="noStrike">
                        <a:solidFill>
                          <a:schemeClr val="tx1">
                            <a:lumMod val="75000"/>
                            <a:lumOff val="25000"/>
                          </a:schemeClr>
                        </a:solidFill>
                        <a:latin typeface="宋体"/>
                      </a:endParaRPr>
                    </a:p>
                  </a:txBody>
                  <a:tcPr marL="0" marR="0" marT="0" marB="0" anchor="ctr"/>
                </a:tc>
                <a:tc>
                  <a:txBody>
                    <a:bodyPr/>
                    <a:lstStyle/>
                    <a:p>
                      <a:pPr algn="l" fontAlgn="ctr"/>
                      <a:r>
                        <a:rPr lang="zh-CN" altLang="en-US" sz="900" u="none" strike="noStrike"/>
                        <a:t>　</a:t>
                      </a:r>
                      <a:endParaRPr lang="zh-CN" altLang="en-US" sz="900" b="0" i="0" u="none" strike="noStrike">
                        <a:solidFill>
                          <a:schemeClr val="tx1">
                            <a:lumMod val="75000"/>
                            <a:lumOff val="25000"/>
                          </a:schemeClr>
                        </a:solidFill>
                        <a:latin typeface="宋体"/>
                      </a:endParaRPr>
                    </a:p>
                  </a:txBody>
                  <a:tcPr marL="0" marR="0" marT="0" marB="0" anchor="ctr"/>
                </a:tc>
                <a:extLst>
                  <a:ext uri="{0D108BD9-81ED-4DB2-BD59-A6C34878D82A}">
                    <a16:rowId xmlns:a16="http://schemas.microsoft.com/office/drawing/2014/main" val="10002"/>
                  </a:ext>
                </a:extLst>
              </a:tr>
              <a:tr h="148112">
                <a:tc>
                  <a:txBody>
                    <a:bodyPr/>
                    <a:lstStyle/>
                    <a:p>
                      <a:pPr algn="l" fontAlgn="ctr"/>
                      <a:r>
                        <a:rPr lang="zh-CN" altLang="en-US" sz="900" u="none" strike="noStrike"/>
                        <a:t>平均</a:t>
                      </a:r>
                      <a:endParaRPr lang="zh-CN" altLang="en-US" sz="900" b="0" i="0" u="none" strike="noStrike">
                        <a:solidFill>
                          <a:schemeClr val="tx1">
                            <a:lumMod val="75000"/>
                            <a:lumOff val="25000"/>
                          </a:schemeClr>
                        </a:solidFill>
                        <a:latin typeface="宋体"/>
                      </a:endParaRPr>
                    </a:p>
                  </a:txBody>
                  <a:tcPr marL="0" marR="0" marT="0" marB="0" anchor="ctr"/>
                </a:tc>
                <a:tc>
                  <a:txBody>
                    <a:bodyPr/>
                    <a:lstStyle/>
                    <a:p>
                      <a:pPr algn="r" fontAlgn="ctr"/>
                      <a:r>
                        <a:rPr lang="en-US" altLang="zh-CN" sz="900" u="none" strike="noStrike" smtClean="0"/>
                        <a:t>37562 </a:t>
                      </a:r>
                      <a:endParaRPr lang="en-US" altLang="zh-CN" sz="900" b="0" i="0" u="none" strike="noStrike">
                        <a:solidFill>
                          <a:schemeClr val="tx1">
                            <a:lumMod val="75000"/>
                            <a:lumOff val="25000"/>
                          </a:schemeClr>
                        </a:solidFill>
                        <a:latin typeface="宋体"/>
                      </a:endParaRPr>
                    </a:p>
                  </a:txBody>
                  <a:tcPr marL="0" marR="0" marT="0" marB="0" anchor="ctr"/>
                </a:tc>
                <a:extLst>
                  <a:ext uri="{0D108BD9-81ED-4DB2-BD59-A6C34878D82A}">
                    <a16:rowId xmlns:a16="http://schemas.microsoft.com/office/drawing/2014/main" val="10003"/>
                  </a:ext>
                </a:extLst>
              </a:tr>
              <a:tr h="148112">
                <a:tc>
                  <a:txBody>
                    <a:bodyPr/>
                    <a:lstStyle/>
                    <a:p>
                      <a:pPr algn="l" fontAlgn="ctr"/>
                      <a:r>
                        <a:rPr lang="zh-CN" altLang="en-US" sz="900" u="none" strike="noStrike"/>
                        <a:t>标准误差</a:t>
                      </a:r>
                      <a:endParaRPr lang="zh-CN" altLang="en-US" sz="900" b="0" i="0" u="none" strike="noStrike">
                        <a:solidFill>
                          <a:schemeClr val="tx1">
                            <a:lumMod val="75000"/>
                            <a:lumOff val="25000"/>
                          </a:schemeClr>
                        </a:solidFill>
                        <a:latin typeface="宋体"/>
                      </a:endParaRPr>
                    </a:p>
                  </a:txBody>
                  <a:tcPr marL="0" marR="0" marT="0" marB="0" anchor="ctr"/>
                </a:tc>
                <a:tc>
                  <a:txBody>
                    <a:bodyPr/>
                    <a:lstStyle/>
                    <a:p>
                      <a:pPr algn="r" fontAlgn="ctr"/>
                      <a:r>
                        <a:rPr lang="en-US" altLang="zh-CN" sz="900" u="none" strike="noStrike" smtClean="0"/>
                        <a:t>1071 </a:t>
                      </a:r>
                      <a:endParaRPr lang="en-US" altLang="zh-CN" sz="900" b="0" i="0" u="none" strike="noStrike">
                        <a:solidFill>
                          <a:schemeClr val="tx1">
                            <a:lumMod val="75000"/>
                            <a:lumOff val="25000"/>
                          </a:schemeClr>
                        </a:solidFill>
                        <a:latin typeface="宋体"/>
                      </a:endParaRPr>
                    </a:p>
                  </a:txBody>
                  <a:tcPr marL="0" marR="0" marT="0" marB="0" anchor="ctr"/>
                </a:tc>
                <a:extLst>
                  <a:ext uri="{0D108BD9-81ED-4DB2-BD59-A6C34878D82A}">
                    <a16:rowId xmlns:a16="http://schemas.microsoft.com/office/drawing/2014/main" val="10004"/>
                  </a:ext>
                </a:extLst>
              </a:tr>
              <a:tr h="148112">
                <a:tc>
                  <a:txBody>
                    <a:bodyPr/>
                    <a:lstStyle/>
                    <a:p>
                      <a:pPr algn="l" fontAlgn="ctr"/>
                      <a:r>
                        <a:rPr lang="zh-CN" altLang="en-US" sz="900" u="none" strike="noStrike"/>
                        <a:t>中位数</a:t>
                      </a:r>
                      <a:endParaRPr lang="zh-CN" altLang="en-US" sz="900" b="0" i="0" u="none" strike="noStrike">
                        <a:solidFill>
                          <a:schemeClr val="tx1">
                            <a:lumMod val="75000"/>
                            <a:lumOff val="25000"/>
                          </a:schemeClr>
                        </a:solidFill>
                        <a:latin typeface="宋体"/>
                      </a:endParaRPr>
                    </a:p>
                  </a:txBody>
                  <a:tcPr marL="0" marR="0" marT="0" marB="0" anchor="ctr"/>
                </a:tc>
                <a:tc>
                  <a:txBody>
                    <a:bodyPr/>
                    <a:lstStyle/>
                    <a:p>
                      <a:pPr algn="r" fontAlgn="ctr"/>
                      <a:r>
                        <a:rPr lang="en-US" altLang="zh-CN" sz="900" u="none" strike="noStrike" smtClean="0"/>
                        <a:t>38265 </a:t>
                      </a:r>
                      <a:endParaRPr lang="en-US" altLang="zh-CN" sz="900" b="0" i="0" u="none" strike="noStrike">
                        <a:solidFill>
                          <a:schemeClr val="tx1">
                            <a:lumMod val="75000"/>
                            <a:lumOff val="25000"/>
                          </a:schemeClr>
                        </a:solidFill>
                        <a:latin typeface="宋体"/>
                      </a:endParaRPr>
                    </a:p>
                  </a:txBody>
                  <a:tcPr marL="0" marR="0" marT="0" marB="0" anchor="ctr"/>
                </a:tc>
                <a:extLst>
                  <a:ext uri="{0D108BD9-81ED-4DB2-BD59-A6C34878D82A}">
                    <a16:rowId xmlns:a16="http://schemas.microsoft.com/office/drawing/2014/main" val="10005"/>
                  </a:ext>
                </a:extLst>
              </a:tr>
              <a:tr h="148112">
                <a:tc>
                  <a:txBody>
                    <a:bodyPr/>
                    <a:lstStyle/>
                    <a:p>
                      <a:pPr algn="l" fontAlgn="ctr"/>
                      <a:r>
                        <a:rPr lang="zh-CN" altLang="en-US" sz="900" u="none" strike="noStrike"/>
                        <a:t>标准差</a:t>
                      </a:r>
                      <a:endParaRPr lang="zh-CN" altLang="en-US" sz="900" b="0" i="0" u="none" strike="noStrike">
                        <a:solidFill>
                          <a:schemeClr val="tx1">
                            <a:lumMod val="75000"/>
                            <a:lumOff val="25000"/>
                          </a:schemeClr>
                        </a:solidFill>
                        <a:latin typeface="宋体"/>
                      </a:endParaRPr>
                    </a:p>
                  </a:txBody>
                  <a:tcPr marL="0" marR="0" marT="0" marB="0" anchor="ctr"/>
                </a:tc>
                <a:tc>
                  <a:txBody>
                    <a:bodyPr/>
                    <a:lstStyle/>
                    <a:p>
                      <a:pPr algn="r" fontAlgn="ctr"/>
                      <a:r>
                        <a:rPr lang="en-US" altLang="zh-CN" sz="900" u="none" strike="noStrike" smtClean="0"/>
                        <a:t>13245 </a:t>
                      </a:r>
                      <a:endParaRPr lang="en-US" altLang="zh-CN" sz="900" b="0" i="0" u="none" strike="noStrike">
                        <a:solidFill>
                          <a:schemeClr val="tx1">
                            <a:lumMod val="75000"/>
                            <a:lumOff val="25000"/>
                          </a:schemeClr>
                        </a:solidFill>
                        <a:latin typeface="宋体"/>
                      </a:endParaRPr>
                    </a:p>
                  </a:txBody>
                  <a:tcPr marL="0" marR="0" marT="0" marB="0" anchor="ctr"/>
                </a:tc>
                <a:extLst>
                  <a:ext uri="{0D108BD9-81ED-4DB2-BD59-A6C34878D82A}">
                    <a16:rowId xmlns:a16="http://schemas.microsoft.com/office/drawing/2014/main" val="10006"/>
                  </a:ext>
                </a:extLst>
              </a:tr>
              <a:tr h="148112">
                <a:tc>
                  <a:txBody>
                    <a:bodyPr/>
                    <a:lstStyle/>
                    <a:p>
                      <a:pPr algn="l" fontAlgn="ctr"/>
                      <a:r>
                        <a:rPr lang="zh-CN" altLang="en-US" sz="900" u="none" strike="noStrike"/>
                        <a:t>方差</a:t>
                      </a:r>
                      <a:endParaRPr lang="zh-CN" altLang="en-US" sz="900" b="0" i="0" u="none" strike="noStrike">
                        <a:solidFill>
                          <a:schemeClr val="tx1">
                            <a:lumMod val="75000"/>
                            <a:lumOff val="25000"/>
                          </a:schemeClr>
                        </a:solidFill>
                        <a:latin typeface="宋体"/>
                      </a:endParaRPr>
                    </a:p>
                  </a:txBody>
                  <a:tcPr marL="0" marR="0" marT="0" marB="0" anchor="ctr"/>
                </a:tc>
                <a:tc>
                  <a:txBody>
                    <a:bodyPr/>
                    <a:lstStyle/>
                    <a:p>
                      <a:pPr algn="r" fontAlgn="ctr"/>
                      <a:r>
                        <a:rPr lang="en-US" altLang="zh-CN" sz="900" u="none" strike="noStrike" smtClean="0"/>
                        <a:t>175441725 </a:t>
                      </a:r>
                      <a:endParaRPr lang="en-US" altLang="zh-CN" sz="900" b="0" i="0" u="none" strike="noStrike">
                        <a:solidFill>
                          <a:schemeClr val="tx1">
                            <a:lumMod val="75000"/>
                            <a:lumOff val="25000"/>
                          </a:schemeClr>
                        </a:solidFill>
                        <a:latin typeface="宋体"/>
                      </a:endParaRPr>
                    </a:p>
                  </a:txBody>
                  <a:tcPr marL="0" marR="0" marT="0" marB="0" anchor="ctr"/>
                </a:tc>
                <a:extLst>
                  <a:ext uri="{0D108BD9-81ED-4DB2-BD59-A6C34878D82A}">
                    <a16:rowId xmlns:a16="http://schemas.microsoft.com/office/drawing/2014/main" val="10007"/>
                  </a:ext>
                </a:extLst>
              </a:tr>
              <a:tr h="148112">
                <a:tc>
                  <a:txBody>
                    <a:bodyPr/>
                    <a:lstStyle/>
                    <a:p>
                      <a:pPr algn="l" fontAlgn="ctr"/>
                      <a:r>
                        <a:rPr lang="zh-CN" altLang="en-US" sz="900" u="none" strike="noStrike"/>
                        <a:t>峰度</a:t>
                      </a:r>
                      <a:endParaRPr lang="zh-CN" altLang="en-US" sz="900" b="0" i="0" u="none" strike="noStrike">
                        <a:solidFill>
                          <a:schemeClr val="tx1">
                            <a:lumMod val="75000"/>
                            <a:lumOff val="25000"/>
                          </a:schemeClr>
                        </a:solidFill>
                        <a:latin typeface="宋体"/>
                      </a:endParaRPr>
                    </a:p>
                  </a:txBody>
                  <a:tcPr marL="0" marR="0" marT="0" marB="0" anchor="ctr"/>
                </a:tc>
                <a:tc>
                  <a:txBody>
                    <a:bodyPr/>
                    <a:lstStyle/>
                    <a:p>
                      <a:pPr algn="r" fontAlgn="ctr"/>
                      <a:r>
                        <a:rPr lang="en-US" altLang="zh-CN" sz="900" u="none" strike="noStrike" smtClean="0"/>
                        <a:t>0 </a:t>
                      </a:r>
                      <a:endParaRPr lang="en-US" altLang="zh-CN" sz="900" b="0" i="0" u="none" strike="noStrike">
                        <a:solidFill>
                          <a:schemeClr val="tx1">
                            <a:lumMod val="75000"/>
                            <a:lumOff val="25000"/>
                          </a:schemeClr>
                        </a:solidFill>
                        <a:latin typeface="宋体"/>
                      </a:endParaRPr>
                    </a:p>
                  </a:txBody>
                  <a:tcPr marL="0" marR="0" marT="0" marB="0" anchor="ctr"/>
                </a:tc>
                <a:extLst>
                  <a:ext uri="{0D108BD9-81ED-4DB2-BD59-A6C34878D82A}">
                    <a16:rowId xmlns:a16="http://schemas.microsoft.com/office/drawing/2014/main" val="10008"/>
                  </a:ext>
                </a:extLst>
              </a:tr>
              <a:tr h="148112">
                <a:tc>
                  <a:txBody>
                    <a:bodyPr/>
                    <a:lstStyle/>
                    <a:p>
                      <a:pPr algn="l" fontAlgn="ctr"/>
                      <a:r>
                        <a:rPr lang="zh-CN" altLang="en-US" sz="900" u="none" strike="noStrike"/>
                        <a:t>偏度</a:t>
                      </a:r>
                      <a:endParaRPr lang="zh-CN" altLang="en-US" sz="900" b="0" i="0" u="none" strike="noStrike">
                        <a:solidFill>
                          <a:schemeClr val="tx1">
                            <a:lumMod val="75000"/>
                            <a:lumOff val="25000"/>
                          </a:schemeClr>
                        </a:solidFill>
                        <a:latin typeface="宋体"/>
                      </a:endParaRPr>
                    </a:p>
                  </a:txBody>
                  <a:tcPr marL="0" marR="0" marT="0" marB="0" anchor="ctr"/>
                </a:tc>
                <a:tc>
                  <a:txBody>
                    <a:bodyPr/>
                    <a:lstStyle/>
                    <a:p>
                      <a:pPr algn="r" fontAlgn="ctr"/>
                      <a:r>
                        <a:rPr lang="en-US" altLang="zh-CN" sz="900" u="none" strike="noStrike" smtClean="0"/>
                        <a:t>0 </a:t>
                      </a:r>
                      <a:endParaRPr lang="en-US" altLang="zh-CN" sz="900" b="0" i="0" u="none" strike="noStrike">
                        <a:solidFill>
                          <a:schemeClr val="tx1">
                            <a:lumMod val="75000"/>
                            <a:lumOff val="25000"/>
                          </a:schemeClr>
                        </a:solidFill>
                        <a:latin typeface="宋体"/>
                      </a:endParaRPr>
                    </a:p>
                  </a:txBody>
                  <a:tcPr marL="0" marR="0" marT="0" marB="0" anchor="ctr"/>
                </a:tc>
                <a:extLst>
                  <a:ext uri="{0D108BD9-81ED-4DB2-BD59-A6C34878D82A}">
                    <a16:rowId xmlns:a16="http://schemas.microsoft.com/office/drawing/2014/main" val="10009"/>
                  </a:ext>
                </a:extLst>
              </a:tr>
              <a:tr h="148112">
                <a:tc>
                  <a:txBody>
                    <a:bodyPr/>
                    <a:lstStyle/>
                    <a:p>
                      <a:pPr algn="l" fontAlgn="ctr"/>
                      <a:r>
                        <a:rPr lang="zh-CN" altLang="en-US" sz="900" u="none" strike="noStrike"/>
                        <a:t>贫富差距</a:t>
                      </a:r>
                      <a:endParaRPr lang="zh-CN" altLang="en-US" sz="900" b="0" i="0" u="none" strike="noStrike">
                        <a:solidFill>
                          <a:schemeClr val="tx1">
                            <a:lumMod val="75000"/>
                            <a:lumOff val="25000"/>
                          </a:schemeClr>
                        </a:solidFill>
                        <a:latin typeface="宋体"/>
                      </a:endParaRPr>
                    </a:p>
                  </a:txBody>
                  <a:tcPr marL="0" marR="0" marT="0" marB="0" anchor="ctr"/>
                </a:tc>
                <a:tc>
                  <a:txBody>
                    <a:bodyPr/>
                    <a:lstStyle/>
                    <a:p>
                      <a:pPr algn="r" fontAlgn="ctr"/>
                      <a:r>
                        <a:rPr lang="en-US" altLang="zh-CN" sz="900" u="none" strike="noStrike" smtClean="0"/>
                        <a:t>67794 </a:t>
                      </a:r>
                      <a:endParaRPr lang="en-US" altLang="zh-CN" sz="900" b="0" i="0" u="none" strike="noStrike">
                        <a:solidFill>
                          <a:schemeClr val="tx1">
                            <a:lumMod val="75000"/>
                            <a:lumOff val="25000"/>
                          </a:schemeClr>
                        </a:solidFill>
                        <a:latin typeface="宋体"/>
                      </a:endParaRPr>
                    </a:p>
                  </a:txBody>
                  <a:tcPr marL="0" marR="0" marT="0" marB="0" anchor="ctr"/>
                </a:tc>
                <a:extLst>
                  <a:ext uri="{0D108BD9-81ED-4DB2-BD59-A6C34878D82A}">
                    <a16:rowId xmlns:a16="http://schemas.microsoft.com/office/drawing/2014/main" val="10010"/>
                  </a:ext>
                </a:extLst>
              </a:tr>
              <a:tr h="148112">
                <a:tc>
                  <a:txBody>
                    <a:bodyPr/>
                    <a:lstStyle/>
                    <a:p>
                      <a:pPr algn="l" fontAlgn="ctr"/>
                      <a:r>
                        <a:rPr lang="zh-CN" altLang="en-US" sz="900" u="none" strike="noStrike"/>
                        <a:t>最小值</a:t>
                      </a:r>
                      <a:endParaRPr lang="zh-CN" altLang="en-US" sz="900" b="0" i="0" u="none" strike="noStrike">
                        <a:solidFill>
                          <a:schemeClr val="tx1">
                            <a:lumMod val="75000"/>
                            <a:lumOff val="25000"/>
                          </a:schemeClr>
                        </a:solidFill>
                        <a:latin typeface="宋体"/>
                      </a:endParaRPr>
                    </a:p>
                  </a:txBody>
                  <a:tcPr marL="0" marR="0" marT="0" marB="0" anchor="ctr"/>
                </a:tc>
                <a:tc>
                  <a:txBody>
                    <a:bodyPr/>
                    <a:lstStyle/>
                    <a:p>
                      <a:pPr algn="r" fontAlgn="ctr"/>
                      <a:r>
                        <a:rPr lang="en-US" altLang="zh-CN" sz="900" u="none" strike="noStrike" smtClean="0"/>
                        <a:t>3964 </a:t>
                      </a:r>
                      <a:endParaRPr lang="en-US" altLang="zh-CN" sz="900" b="0" i="0" u="none" strike="noStrike">
                        <a:solidFill>
                          <a:schemeClr val="tx1">
                            <a:lumMod val="75000"/>
                            <a:lumOff val="25000"/>
                          </a:schemeClr>
                        </a:solidFill>
                        <a:latin typeface="宋体"/>
                      </a:endParaRPr>
                    </a:p>
                  </a:txBody>
                  <a:tcPr marL="0" marR="0" marT="0" marB="0" anchor="ctr"/>
                </a:tc>
                <a:extLst>
                  <a:ext uri="{0D108BD9-81ED-4DB2-BD59-A6C34878D82A}">
                    <a16:rowId xmlns:a16="http://schemas.microsoft.com/office/drawing/2014/main" val="10011"/>
                  </a:ext>
                </a:extLst>
              </a:tr>
              <a:tr h="148112">
                <a:tc>
                  <a:txBody>
                    <a:bodyPr/>
                    <a:lstStyle/>
                    <a:p>
                      <a:pPr algn="l" fontAlgn="ctr"/>
                      <a:r>
                        <a:rPr lang="zh-CN" altLang="en-US" sz="900" u="none" strike="noStrike"/>
                        <a:t>最大值</a:t>
                      </a:r>
                      <a:endParaRPr lang="zh-CN" altLang="en-US" sz="900" b="0" i="0" u="none" strike="noStrike">
                        <a:solidFill>
                          <a:schemeClr val="tx1">
                            <a:lumMod val="75000"/>
                            <a:lumOff val="25000"/>
                          </a:schemeClr>
                        </a:solidFill>
                        <a:latin typeface="宋体"/>
                      </a:endParaRPr>
                    </a:p>
                  </a:txBody>
                  <a:tcPr marL="0" marR="0" marT="0" marB="0" anchor="ctr"/>
                </a:tc>
                <a:tc>
                  <a:txBody>
                    <a:bodyPr/>
                    <a:lstStyle/>
                    <a:p>
                      <a:pPr algn="r" fontAlgn="ctr"/>
                      <a:r>
                        <a:rPr lang="en-US" altLang="zh-CN" sz="900" u="none" strike="noStrike" smtClean="0"/>
                        <a:t>71758 </a:t>
                      </a:r>
                      <a:endParaRPr lang="en-US" altLang="zh-CN" sz="900" b="0" i="0" u="none" strike="noStrike">
                        <a:solidFill>
                          <a:schemeClr val="tx1">
                            <a:lumMod val="75000"/>
                            <a:lumOff val="25000"/>
                          </a:schemeClr>
                        </a:solidFill>
                        <a:latin typeface="宋体"/>
                      </a:endParaRPr>
                    </a:p>
                  </a:txBody>
                  <a:tcPr marL="0" marR="0" marT="0" marB="0" anchor="ctr"/>
                </a:tc>
                <a:extLst>
                  <a:ext uri="{0D108BD9-81ED-4DB2-BD59-A6C34878D82A}">
                    <a16:rowId xmlns:a16="http://schemas.microsoft.com/office/drawing/2014/main" val="10012"/>
                  </a:ext>
                </a:extLst>
              </a:tr>
              <a:tr h="148112">
                <a:tc>
                  <a:txBody>
                    <a:bodyPr/>
                    <a:lstStyle/>
                    <a:p>
                      <a:pPr algn="l" fontAlgn="ctr"/>
                      <a:r>
                        <a:rPr lang="zh-CN" altLang="en-US" sz="900" u="none" strike="noStrike"/>
                        <a:t>求和</a:t>
                      </a:r>
                      <a:endParaRPr lang="zh-CN" altLang="en-US" sz="900" b="0" i="0" u="none" strike="noStrike">
                        <a:solidFill>
                          <a:schemeClr val="tx1">
                            <a:lumMod val="75000"/>
                            <a:lumOff val="25000"/>
                          </a:schemeClr>
                        </a:solidFill>
                        <a:latin typeface="宋体"/>
                      </a:endParaRPr>
                    </a:p>
                  </a:txBody>
                  <a:tcPr marL="0" marR="0" marT="0" marB="0" anchor="ctr"/>
                </a:tc>
                <a:tc>
                  <a:txBody>
                    <a:bodyPr/>
                    <a:lstStyle/>
                    <a:p>
                      <a:pPr algn="r" fontAlgn="ctr"/>
                      <a:r>
                        <a:rPr lang="en-US" altLang="zh-CN" sz="900" u="none" strike="noStrike" smtClean="0"/>
                        <a:t>5746914 </a:t>
                      </a:r>
                      <a:endParaRPr lang="en-US" altLang="zh-CN" sz="900" b="0" i="0" u="none" strike="noStrike">
                        <a:solidFill>
                          <a:schemeClr val="tx1">
                            <a:lumMod val="75000"/>
                            <a:lumOff val="25000"/>
                          </a:schemeClr>
                        </a:solidFill>
                        <a:latin typeface="宋体"/>
                      </a:endParaRPr>
                    </a:p>
                  </a:txBody>
                  <a:tcPr marL="0" marR="0" marT="0" marB="0" anchor="ctr"/>
                </a:tc>
                <a:extLst>
                  <a:ext uri="{0D108BD9-81ED-4DB2-BD59-A6C34878D82A}">
                    <a16:rowId xmlns:a16="http://schemas.microsoft.com/office/drawing/2014/main" val="10013"/>
                  </a:ext>
                </a:extLst>
              </a:tr>
              <a:tr h="154284">
                <a:tc>
                  <a:txBody>
                    <a:bodyPr/>
                    <a:lstStyle/>
                    <a:p>
                      <a:pPr algn="l" fontAlgn="ctr"/>
                      <a:r>
                        <a:rPr lang="zh-CN" altLang="en-US" sz="900" u="none" strike="noStrike"/>
                        <a:t>观测数</a:t>
                      </a:r>
                      <a:endParaRPr lang="zh-CN" altLang="en-US" sz="900" b="0" i="0" u="none" strike="noStrike">
                        <a:solidFill>
                          <a:schemeClr val="tx1">
                            <a:lumMod val="75000"/>
                            <a:lumOff val="25000"/>
                          </a:schemeClr>
                        </a:solidFill>
                        <a:latin typeface="宋体"/>
                      </a:endParaRPr>
                    </a:p>
                  </a:txBody>
                  <a:tcPr marL="0" marR="0" marT="0" marB="0" anchor="ctr"/>
                </a:tc>
                <a:tc>
                  <a:txBody>
                    <a:bodyPr/>
                    <a:lstStyle/>
                    <a:p>
                      <a:pPr algn="r" fontAlgn="ctr"/>
                      <a:r>
                        <a:rPr lang="en-US" altLang="zh-CN" sz="900" u="none" strike="noStrike" smtClean="0"/>
                        <a:t>153 </a:t>
                      </a:r>
                      <a:endParaRPr lang="en-US" altLang="zh-CN" sz="900" b="0" i="0" u="none" strike="noStrike">
                        <a:solidFill>
                          <a:schemeClr val="tx1">
                            <a:lumMod val="75000"/>
                            <a:lumOff val="25000"/>
                          </a:schemeClr>
                        </a:solidFill>
                        <a:latin typeface="宋体"/>
                      </a:endParaRPr>
                    </a:p>
                  </a:txBody>
                  <a:tcPr marL="0" marR="0" marT="0" marB="0" anchor="ctr"/>
                </a:tc>
                <a:extLst>
                  <a:ext uri="{0D108BD9-81ED-4DB2-BD59-A6C34878D82A}">
                    <a16:rowId xmlns:a16="http://schemas.microsoft.com/office/drawing/2014/main" val="10014"/>
                  </a:ext>
                </a:extLst>
              </a:tr>
            </a:tbl>
          </a:graphicData>
        </a:graphic>
      </p:graphicFrame>
      <p:graphicFrame>
        <p:nvGraphicFramePr>
          <p:cNvPr id="38" name="图表 37"/>
          <p:cNvGraphicFramePr/>
          <p:nvPr>
            <p:extLst>
              <p:ext uri="{D42A27DB-BD31-4B8C-83A1-F6EECF244321}">
                <p14:modId xmlns:p14="http://schemas.microsoft.com/office/powerpoint/2010/main" val="3541524392"/>
              </p:ext>
            </p:extLst>
          </p:nvPr>
        </p:nvGraphicFramePr>
        <p:xfrm>
          <a:off x="5652119" y="680665"/>
          <a:ext cx="3230399" cy="11710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9" name="图表 38"/>
          <p:cNvGraphicFramePr/>
          <p:nvPr>
            <p:extLst>
              <p:ext uri="{D42A27DB-BD31-4B8C-83A1-F6EECF244321}">
                <p14:modId xmlns:p14="http://schemas.microsoft.com/office/powerpoint/2010/main" val="2874680803"/>
              </p:ext>
            </p:extLst>
          </p:nvPr>
        </p:nvGraphicFramePr>
        <p:xfrm>
          <a:off x="5668456" y="1943731"/>
          <a:ext cx="3202209" cy="112003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Chart 5"/>
          <p:cNvGraphicFramePr>
            <a:graphicFrameLocks/>
          </p:cNvGraphicFramePr>
          <p:nvPr>
            <p:extLst>
              <p:ext uri="{D42A27DB-BD31-4B8C-83A1-F6EECF244321}">
                <p14:modId xmlns:p14="http://schemas.microsoft.com/office/powerpoint/2010/main" val="3302372918"/>
              </p:ext>
            </p:extLst>
          </p:nvPr>
        </p:nvGraphicFramePr>
        <p:xfrm>
          <a:off x="5700112" y="3219822"/>
          <a:ext cx="3170553" cy="151216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1318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additive="base">
                                        <p:cTn id="18" dur="500" fill="hold"/>
                                        <p:tgtEl>
                                          <p:spTgt spid="38"/>
                                        </p:tgtEl>
                                        <p:attrNameLst>
                                          <p:attrName>ppt_x</p:attrName>
                                        </p:attrNameLst>
                                      </p:cBhvr>
                                      <p:tavLst>
                                        <p:tav tm="0">
                                          <p:val>
                                            <p:strVal val="#ppt_x"/>
                                          </p:val>
                                        </p:tav>
                                        <p:tav tm="100000">
                                          <p:val>
                                            <p:strVal val="#ppt_x"/>
                                          </p:val>
                                        </p:tav>
                                      </p:tavLst>
                                    </p:anim>
                                    <p:anim calcmode="lin" valueType="num">
                                      <p:cBhvr additive="base">
                                        <p:cTn id="19"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ppt_x"/>
                                          </p:val>
                                        </p:tav>
                                        <p:tav tm="100000">
                                          <p:val>
                                            <p:strVal val="#ppt_x"/>
                                          </p:val>
                                        </p:tav>
                                      </p:tavLst>
                                    </p:anim>
                                    <p:anim calcmode="lin" valueType="num">
                                      <p:cBhvr additive="base">
                                        <p:cTn id="25"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ppt_x"/>
                                          </p:val>
                                        </p:tav>
                                        <p:tav tm="100000">
                                          <p:val>
                                            <p:strVal val="#ppt_x"/>
                                          </p:val>
                                        </p:tav>
                                      </p:tavLst>
                                    </p:anim>
                                    <p:anim calcmode="lin" valueType="num">
                                      <p:cBhvr additive="base">
                                        <p:cTn id="3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34541"/>
            <a:ext cx="7068542" cy="367550"/>
          </a:xfrm>
          <a:prstGeom prst="rect">
            <a:avLst/>
          </a:prstGeom>
        </p:spPr>
        <p:txBody>
          <a:bodyPr/>
          <a:lstStyle/>
          <a:p>
            <a:r>
              <a:rPr lang="zh-CN" altLang="en-US" sz="2800" smtClean="0">
                <a:solidFill>
                  <a:srgbClr val="00B050"/>
                </a:solidFill>
              </a:rPr>
              <a:t>大</a:t>
            </a:r>
            <a:r>
              <a:rPr lang="zh-CN" altLang="en-US" smtClean="0"/>
              <a:t>数据、</a:t>
            </a:r>
            <a:r>
              <a:rPr lang="zh-CN" altLang="en-US" sz="2800">
                <a:solidFill>
                  <a:srgbClr val="00B050"/>
                </a:solidFill>
              </a:rPr>
              <a:t>微</a:t>
            </a:r>
            <a:r>
              <a:rPr lang="zh-CN" altLang="en-US" smtClean="0"/>
              <a:t>洞察</a:t>
            </a:r>
            <a:endParaRPr lang="zh-CN" altLang="en-US"/>
          </a:p>
        </p:txBody>
      </p:sp>
      <p:graphicFrame>
        <p:nvGraphicFramePr>
          <p:cNvPr id="37" name="图表 36"/>
          <p:cNvGraphicFramePr/>
          <p:nvPr>
            <p:extLst>
              <p:ext uri="{D42A27DB-BD31-4B8C-83A1-F6EECF244321}">
                <p14:modId xmlns:p14="http://schemas.microsoft.com/office/powerpoint/2010/main" val="104473761"/>
              </p:ext>
            </p:extLst>
          </p:nvPr>
        </p:nvGraphicFramePr>
        <p:xfrm>
          <a:off x="539552" y="771550"/>
          <a:ext cx="3816424" cy="18800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1" name="图表 40"/>
          <p:cNvGraphicFramePr>
            <a:graphicFrameLocks/>
          </p:cNvGraphicFramePr>
          <p:nvPr>
            <p:extLst>
              <p:ext uri="{D42A27DB-BD31-4B8C-83A1-F6EECF244321}">
                <p14:modId xmlns:p14="http://schemas.microsoft.com/office/powerpoint/2010/main" val="326829611"/>
              </p:ext>
            </p:extLst>
          </p:nvPr>
        </p:nvGraphicFramePr>
        <p:xfrm>
          <a:off x="4860032" y="790747"/>
          <a:ext cx="3618402" cy="1860887"/>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组合 4"/>
          <p:cNvGrpSpPr/>
          <p:nvPr/>
        </p:nvGrpSpPr>
        <p:grpSpPr>
          <a:xfrm>
            <a:off x="21352" y="2859782"/>
            <a:ext cx="4230824" cy="1861262"/>
            <a:chOff x="1323328" y="1059582"/>
            <a:chExt cx="6856252" cy="3987825"/>
          </a:xfrm>
        </p:grpSpPr>
        <p:grpSp>
          <p:nvGrpSpPr>
            <p:cNvPr id="42" name="组合 41"/>
            <p:cNvGrpSpPr/>
            <p:nvPr/>
          </p:nvGrpSpPr>
          <p:grpSpPr>
            <a:xfrm>
              <a:off x="1323328" y="1059582"/>
              <a:ext cx="6856252" cy="3987825"/>
              <a:chOff x="539552" y="2849710"/>
              <a:chExt cx="4235602" cy="2130368"/>
            </a:xfrm>
          </p:grpSpPr>
          <p:grpSp>
            <p:nvGrpSpPr>
              <p:cNvPr id="43" name="组合 42"/>
              <p:cNvGrpSpPr/>
              <p:nvPr/>
            </p:nvGrpSpPr>
            <p:grpSpPr>
              <a:xfrm>
                <a:off x="539552" y="2849710"/>
                <a:ext cx="4235602" cy="2130368"/>
                <a:chOff x="539552" y="2849710"/>
                <a:chExt cx="4235602" cy="2130368"/>
              </a:xfrm>
            </p:grpSpPr>
            <p:sp>
              <p:nvSpPr>
                <p:cNvPr id="45" name="圆角矩形 44"/>
                <p:cNvSpPr/>
                <p:nvPr/>
              </p:nvSpPr>
              <p:spPr>
                <a:xfrm>
                  <a:off x="539552" y="2849710"/>
                  <a:ext cx="4143749" cy="2130368"/>
                </a:xfrm>
                <a:prstGeom prst="roundRect">
                  <a:avLst>
                    <a:gd name="adj" fmla="val 70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reflection blurRad="6350" stA="55000" endA="300" endPos="45500" dir="5400000" sy="-100000" algn="bl" rotWithShape="0"/>
                    </a:effectLst>
                  </a:endParaRPr>
                </a:p>
              </p:txBody>
            </p:sp>
            <p:pic>
              <p:nvPicPr>
                <p:cNvPr id="46" name="Picture 3"/>
                <p:cNvPicPr>
                  <a:picLocks noChangeAspect="1" noChangeArrowheads="1"/>
                </p:cNvPicPr>
                <p:nvPr/>
              </p:nvPicPr>
              <p:blipFill rotWithShape="1">
                <a:blip r:embed="rId4" cstate="print">
                  <a:grayscl/>
                  <a:extLst>
                    <a:ext uri="{28A0092B-C50C-407E-A947-70E740481C1C}">
                      <a14:useLocalDpi xmlns:a14="http://schemas.microsoft.com/office/drawing/2010/main" val="0"/>
                    </a:ext>
                  </a:extLst>
                </a:blip>
                <a:srcRect l="28158" t="8750" r="1507" b="4513"/>
                <a:stretch/>
              </p:blipFill>
              <p:spPr bwMode="auto">
                <a:xfrm>
                  <a:off x="1608873" y="2849711"/>
                  <a:ext cx="3166281" cy="2130367"/>
                </a:xfrm>
                <a:prstGeom prst="roundRect">
                  <a:avLst>
                    <a:gd name="adj" fmla="val 3441"/>
                  </a:avLst>
                </a:prstGeom>
                <a:solidFill>
                  <a:schemeClr val="bg1"/>
                </a:solidFill>
                <a:ln>
                  <a:noFill/>
                </a:ln>
                <a:effectLst/>
              </p:spPr>
            </p:pic>
          </p:grpSp>
          <p:sp>
            <p:nvSpPr>
              <p:cNvPr id="44" name="TextBox 43"/>
              <p:cNvSpPr txBox="1"/>
              <p:nvPr/>
            </p:nvSpPr>
            <p:spPr>
              <a:xfrm>
                <a:off x="1645410" y="3049099"/>
                <a:ext cx="1635965" cy="334835"/>
              </a:xfrm>
              <a:prstGeom prst="rect">
                <a:avLst/>
              </a:prstGeom>
              <a:noFill/>
            </p:spPr>
            <p:txBody>
              <a:bodyPr wrap="square" rtlCol="0">
                <a:spAutoFit/>
              </a:bodyPr>
              <a:lstStyle/>
              <a:p>
                <a:r>
                  <a:rPr lang="zh-CN" altLang="en-US" sz="788" b="1">
                    <a:solidFill>
                      <a:schemeClr val="tx1">
                        <a:lumMod val="75000"/>
                        <a:lumOff val="25000"/>
                      </a:schemeClr>
                    </a:solidFill>
                    <a:latin typeface="微软雅黑" panose="020B0503020204020204" pitchFamily="34" charset="-122"/>
                    <a:ea typeface="微软雅黑" panose="020B0503020204020204" pitchFamily="34" charset="-122"/>
                  </a:rPr>
                  <a:t>交叉销售</a:t>
                </a:r>
                <a:r>
                  <a:rPr lang="en-US" altLang="zh-CN" sz="788" b="1">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788" b="1">
                    <a:solidFill>
                      <a:schemeClr val="tx1">
                        <a:lumMod val="75000"/>
                        <a:lumOff val="25000"/>
                      </a:schemeClr>
                    </a:solidFill>
                    <a:latin typeface="微软雅黑" panose="020B0503020204020204" pitchFamily="34" charset="-122"/>
                    <a:ea typeface="微软雅黑" panose="020B0503020204020204" pitchFamily="34" charset="-122"/>
                  </a:rPr>
                  <a:t>关联规则发现</a:t>
                </a:r>
              </a:p>
            </p:txBody>
          </p:sp>
        </p:grpSp>
        <p:pic>
          <p:nvPicPr>
            <p:cNvPr id="3" name="图片 2"/>
            <p:cNvPicPr>
              <a:picLocks noChangeAspect="1"/>
            </p:cNvPicPr>
            <p:nvPr/>
          </p:nvPicPr>
          <p:blipFill>
            <a:blip r:embed="rId5"/>
            <a:stretch>
              <a:fillRect/>
            </a:stretch>
          </p:blipFill>
          <p:spPr>
            <a:xfrm>
              <a:off x="1979658" y="1211839"/>
              <a:ext cx="1023044" cy="3471641"/>
            </a:xfrm>
            <a:prstGeom prst="rect">
              <a:avLst/>
            </a:prstGeom>
          </p:spPr>
        </p:pic>
      </p:grpSp>
      <p:grpSp>
        <p:nvGrpSpPr>
          <p:cNvPr id="7" name="组合 6"/>
          <p:cNvGrpSpPr/>
          <p:nvPr/>
        </p:nvGrpSpPr>
        <p:grpSpPr>
          <a:xfrm>
            <a:off x="4678967" y="2720273"/>
            <a:ext cx="3874637" cy="2140280"/>
            <a:chOff x="4678967" y="2720273"/>
            <a:chExt cx="3874637" cy="2140280"/>
          </a:xfrm>
        </p:grpSpPr>
        <p:pic>
          <p:nvPicPr>
            <p:cNvPr id="20" name="Picture 7" descr="http://223.203.195.104:8200/DataVisual/rimages/resultpredict140979368688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8967" y="2720273"/>
              <a:ext cx="3874637" cy="2140280"/>
            </a:xfrm>
            <a:prstGeom prst="rect">
              <a:avLst/>
            </a:prstGeom>
            <a:solidFill>
              <a:schemeClr val="bg1"/>
            </a:solidFill>
          </p:spPr>
        </p:pic>
        <p:sp>
          <p:nvSpPr>
            <p:cNvPr id="6" name="文本框 5"/>
            <p:cNvSpPr txBox="1"/>
            <p:nvPr/>
          </p:nvSpPr>
          <p:spPr>
            <a:xfrm>
              <a:off x="5868144" y="2995587"/>
              <a:ext cx="1512168" cy="261610"/>
            </a:xfrm>
            <a:prstGeom prst="rect">
              <a:avLst/>
            </a:prstGeom>
            <a:noFill/>
          </p:spPr>
          <p:txBody>
            <a:bodyPr wrap="square" rtlCol="0">
              <a:spAutoFit/>
            </a:bodyPr>
            <a:lstStyle/>
            <a:p>
              <a:pPr algn="ctr"/>
              <a:r>
                <a:rPr lang="zh-CN" altLang="en-US" sz="1050" smtClean="0">
                  <a:latin typeface="+mj-ea"/>
                  <a:ea typeface="+mj-ea"/>
                </a:rPr>
                <a:t>销售预测</a:t>
              </a:r>
              <a:endParaRPr lang="zh-CN" altLang="en-US" sz="1050">
                <a:latin typeface="+mj-ea"/>
                <a:ea typeface="+mj-ea"/>
              </a:endParaRPr>
            </a:p>
          </p:txBody>
        </p:sp>
      </p:grpSp>
      <p:grpSp>
        <p:nvGrpSpPr>
          <p:cNvPr id="9" name="组合 8"/>
          <p:cNvGrpSpPr/>
          <p:nvPr/>
        </p:nvGrpSpPr>
        <p:grpSpPr>
          <a:xfrm>
            <a:off x="4678966" y="2770449"/>
            <a:ext cx="4005635" cy="1929657"/>
            <a:chOff x="4319973" y="1721189"/>
            <a:chExt cx="4608515" cy="3240359"/>
          </a:xfrm>
        </p:grpSpPr>
        <p:pic>
          <p:nvPicPr>
            <p:cNvPr id="4" name="图片 3"/>
            <p:cNvPicPr>
              <a:picLocks noChangeAspect="1"/>
            </p:cNvPicPr>
            <p:nvPr/>
          </p:nvPicPr>
          <p:blipFill rotWithShape="1">
            <a:blip r:embed="rId7">
              <a:extLst>
                <a:ext uri="{28A0092B-C50C-407E-A947-70E740481C1C}">
                  <a14:useLocalDpi xmlns:a14="http://schemas.microsoft.com/office/drawing/2010/main" val="0"/>
                </a:ext>
              </a:extLst>
            </a:blip>
            <a:srcRect l="2384" t="11500" r="21328" b="25501"/>
            <a:stretch/>
          </p:blipFill>
          <p:spPr>
            <a:xfrm>
              <a:off x="4319973" y="1721189"/>
              <a:ext cx="4608515" cy="3240359"/>
            </a:xfrm>
            <a:prstGeom prst="rect">
              <a:avLst/>
            </a:prstGeom>
            <a:ln w="9525"/>
          </p:spPr>
          <p:style>
            <a:lnRef idx="2">
              <a:schemeClr val="accent2"/>
            </a:lnRef>
            <a:fillRef idx="1">
              <a:schemeClr val="lt1"/>
            </a:fillRef>
            <a:effectRef idx="0">
              <a:schemeClr val="accent2"/>
            </a:effectRef>
            <a:fontRef idx="minor">
              <a:schemeClr val="dk1"/>
            </a:fontRef>
          </p:style>
        </p:pic>
        <p:sp>
          <p:nvSpPr>
            <p:cNvPr id="8" name="文本框 7"/>
            <p:cNvSpPr txBox="1"/>
            <p:nvPr/>
          </p:nvSpPr>
          <p:spPr>
            <a:xfrm>
              <a:off x="4499995" y="1995684"/>
              <a:ext cx="792088" cy="46514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sz="1200" smtClean="0">
                  <a:latin typeface="华文细黑" panose="02010600040101010101" pitchFamily="2" charset="-122"/>
                  <a:ea typeface="华文细黑" panose="02010600040101010101" pitchFamily="2" charset="-122"/>
                </a:rPr>
                <a:t>决策树</a:t>
              </a:r>
              <a:endParaRPr lang="zh-CN" altLang="en-US" sz="1200">
                <a:latin typeface="华文细黑" panose="02010600040101010101" pitchFamily="2" charset="-122"/>
                <a:ea typeface="华文细黑" panose="02010600040101010101" pitchFamily="2" charset="-122"/>
              </a:endParaRPr>
            </a:p>
          </p:txBody>
        </p:sp>
      </p:grpSp>
    </p:spTree>
    <p:extLst>
      <p:ext uri="{BB962C8B-B14F-4D97-AF65-F5344CB8AC3E}">
        <p14:creationId xmlns:p14="http://schemas.microsoft.com/office/powerpoint/2010/main" val="368987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blinds(horizontal)">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3203848" y="1743658"/>
            <a:ext cx="4941243" cy="972108"/>
          </a:xfrm>
          <a:prstGeom prst="roundRect">
            <a:avLst>
              <a:gd name="adj" fmla="val 9525"/>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决策依赖数据的公司，其运营情况比不重视数据的公司出色很多</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endParaRPr>
          </a:p>
          <a:p>
            <a:pPr algn="r" fontAlgn="base">
              <a:spcBef>
                <a:spcPct val="0"/>
              </a:spcBef>
              <a:spcAft>
                <a:spcPct val="0"/>
              </a:spcAft>
            </a:pP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rPr>
              <a:t>-MIT</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商学院</a:t>
            </a: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rPr>
              <a:t>教授</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rPr>
              <a:t>Erik</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323528" y="134541"/>
            <a:ext cx="7284566" cy="367550"/>
          </a:xfrm>
          <a:prstGeom prst="rect">
            <a:avLst/>
          </a:prstGeom>
        </p:spPr>
        <p:txBody>
          <a:bodyPr/>
          <a:lstStyle/>
          <a:p>
            <a:r>
              <a:rPr lang="zh-CN" altLang="en-US" smtClean="0"/>
              <a:t>大</a:t>
            </a:r>
            <a:r>
              <a:rPr lang="zh-CN" altLang="en-US"/>
              <a:t>数据的价值</a:t>
            </a:r>
            <a:r>
              <a:rPr lang="zh-CN" altLang="en-US" smtClean="0"/>
              <a:t>体现</a:t>
            </a:r>
            <a:endParaRPr lang="zh-CN" altLang="en-US"/>
          </a:p>
        </p:txBody>
      </p:sp>
      <p:pic>
        <p:nvPicPr>
          <p:cNvPr id="3" name="Picture 15" descr="iceburg.jpg"/>
          <p:cNvPicPr>
            <a:picLocks noChangeAspect="1"/>
          </p:cNvPicPr>
          <p:nvPr/>
        </p:nvPicPr>
        <p:blipFill>
          <a:blip r:embed="rId2" cstate="print"/>
          <a:stretch>
            <a:fillRect/>
          </a:stretch>
        </p:blipFill>
        <p:spPr>
          <a:xfrm>
            <a:off x="395536" y="836415"/>
            <a:ext cx="2218461" cy="2624786"/>
          </a:xfrm>
          <a:prstGeom prst="rect">
            <a:avLst/>
          </a:prstGeom>
          <a:ln>
            <a:noFill/>
          </a:ln>
          <a:effectLst>
            <a:softEdge rad="63500"/>
          </a:effectLst>
        </p:spPr>
      </p:pic>
      <p:pic>
        <p:nvPicPr>
          <p:cNvPr id="5" name="图片 4" descr="http://www.199it.com/wp-content/uploads/2012/09/1348588066732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3475488"/>
            <a:ext cx="2218461" cy="1080495"/>
          </a:xfrm>
          <a:prstGeom prst="rect">
            <a:avLst/>
          </a:prstGeom>
          <a:ln>
            <a:noFill/>
          </a:ln>
          <a:effectLst>
            <a:softEdge rad="63500"/>
          </a:effectLst>
        </p:spPr>
      </p:pic>
      <p:sp>
        <p:nvSpPr>
          <p:cNvPr id="6" name="矩形 5"/>
          <p:cNvSpPr/>
          <p:nvPr/>
        </p:nvSpPr>
        <p:spPr>
          <a:xfrm>
            <a:off x="3203848" y="764406"/>
            <a:ext cx="4941243" cy="923330"/>
          </a:xfrm>
          <a:prstGeom prst="rect">
            <a:avLst/>
          </a:prstGeom>
        </p:spPr>
        <p:txBody>
          <a:bodyPr wrap="square">
            <a:spAutoFit/>
          </a:bodyPr>
          <a:lstStyle/>
          <a:p>
            <a:pPr>
              <a:lnSpc>
                <a:spcPct val="15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rPr>
              <a:t>大数据是</a:t>
            </a:r>
            <a:r>
              <a:rPr lang="zh-CN" altLang="en-US" b="1" smtClean="0">
                <a:solidFill>
                  <a:srgbClr val="FF0000"/>
                </a:solidFill>
                <a:latin typeface="微软雅黑" panose="020B0503020204020204" pitchFamily="34" charset="-122"/>
                <a:ea typeface="微软雅黑" panose="020B0503020204020204" pitchFamily="34" charset="-122"/>
              </a:rPr>
              <a:t>“从多样</a:t>
            </a:r>
            <a:r>
              <a:rPr lang="zh-CN" altLang="en-US" b="1">
                <a:solidFill>
                  <a:srgbClr val="FF0000"/>
                </a:solidFill>
                <a:latin typeface="微软雅黑" panose="020B0503020204020204" pitchFamily="34" charset="-122"/>
                <a:ea typeface="微软雅黑" panose="020B0503020204020204" pitchFamily="34" charset="-122"/>
              </a:rPr>
              <a:t>的或者大量的数据中快速</a:t>
            </a:r>
            <a:r>
              <a:rPr lang="zh-CN" altLang="en-US" b="1" smtClean="0">
                <a:solidFill>
                  <a:srgbClr val="FF0000"/>
                </a:solidFill>
                <a:latin typeface="微软雅黑" panose="020B0503020204020204" pitchFamily="34" charset="-122"/>
                <a:ea typeface="微软雅黑" panose="020B0503020204020204" pitchFamily="34" charset="-122"/>
              </a:rPr>
              <a:t>获取知识的</a:t>
            </a:r>
            <a:r>
              <a:rPr lang="zh-CN" altLang="en-US" b="1">
                <a:solidFill>
                  <a:srgbClr val="FF0000"/>
                </a:solidFill>
                <a:latin typeface="微软雅黑" panose="020B0503020204020204" pitchFamily="34" charset="-122"/>
                <a:ea typeface="微软雅黑" panose="020B0503020204020204" pitchFamily="34" charset="-122"/>
              </a:rPr>
              <a:t>能力</a:t>
            </a:r>
            <a:r>
              <a:rPr lang="zh-CN" altLang="en-US" b="1" smtClean="0">
                <a:solidFill>
                  <a:srgbClr val="FF0000"/>
                </a:solidFill>
                <a:latin typeface="微软雅黑" panose="020B0503020204020204" pitchFamily="34" charset="-122"/>
                <a:ea typeface="微软雅黑" panose="020B0503020204020204" pitchFamily="34" charset="-122"/>
              </a:rPr>
              <a:t>”</a:t>
            </a:r>
            <a:endParaRPr lang="en-US" altLang="zh-CN">
              <a:latin typeface="微软雅黑" panose="020B0503020204020204" pitchFamily="34" charset="-122"/>
              <a:ea typeface="微软雅黑" panose="020B0503020204020204" pitchFamily="34" charset="-122"/>
            </a:endParaRPr>
          </a:p>
        </p:txBody>
      </p:sp>
      <p:grpSp>
        <p:nvGrpSpPr>
          <p:cNvPr id="21" name="组合 20"/>
          <p:cNvGrpSpPr/>
          <p:nvPr/>
        </p:nvGrpSpPr>
        <p:grpSpPr>
          <a:xfrm>
            <a:off x="3203848" y="2880256"/>
            <a:ext cx="4941243" cy="1603719"/>
            <a:chOff x="3840326" y="3876676"/>
            <a:chExt cx="4604564" cy="2138292"/>
          </a:xfrm>
        </p:grpSpPr>
        <p:sp>
          <p:nvSpPr>
            <p:cNvPr id="18" name="圆角矩形 17"/>
            <p:cNvSpPr/>
            <p:nvPr/>
          </p:nvSpPr>
          <p:spPr>
            <a:xfrm>
              <a:off x="3840326" y="4101449"/>
              <a:ext cx="4604564" cy="1679436"/>
            </a:xfrm>
            <a:prstGeom prst="roundRect">
              <a:avLst>
                <a:gd name="adj" fmla="val 6458"/>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00025" lvl="1" indent="135731" defTabSz="433388">
                <a:buChar char="••"/>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数据驱动的企业</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endParaRPr>
            </a:p>
            <a:p>
              <a:pPr marL="200025" lvl="1" indent="135731" defTabSz="433388">
                <a:buChar char="••"/>
              </a:pPr>
              <a:endParaRPr lang="zh-CN" altLang="en-US" sz="1600">
                <a:solidFill>
                  <a:schemeClr val="tx1">
                    <a:lumMod val="75000"/>
                    <a:lumOff val="25000"/>
                  </a:schemeClr>
                </a:solidFill>
                <a:latin typeface="微软雅黑" panose="020B0503020204020204" pitchFamily="34" charset="-122"/>
                <a:ea typeface="微软雅黑" panose="020B0503020204020204" pitchFamily="34" charset="-122"/>
              </a:endParaRPr>
            </a:p>
            <a:p>
              <a:pPr marL="200025" lvl="1" indent="135731" defTabSz="433388">
                <a:buChar char="••"/>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列入</a:t>
              </a:r>
              <a:r>
                <a:rPr lang="zh-CN" altLang="en-US" sz="1600" b="1">
                  <a:solidFill>
                    <a:srgbClr val="FF0000"/>
                  </a:solidFill>
                  <a:latin typeface="微软雅黑" panose="020B0503020204020204" pitchFamily="34" charset="-122"/>
                  <a:ea typeface="微软雅黑" panose="020B0503020204020204" pitchFamily="34" charset="-122"/>
                </a:rPr>
                <a:t>资产负债表</a:t>
              </a: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只是时间问题</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17" name="圆角矩形 16"/>
            <p:cNvSpPr/>
            <p:nvPr/>
          </p:nvSpPr>
          <p:spPr>
            <a:xfrm>
              <a:off x="4452074" y="3876676"/>
              <a:ext cx="3381069" cy="461892"/>
            </a:xfrm>
            <a:prstGeom prst="roundRect">
              <a:avLst>
                <a:gd name="adj" fmla="val 50000"/>
              </a:avLst>
            </a:prstGeom>
            <a:solidFill>
              <a:srgbClr val="E60012"/>
            </a:solidFill>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rtlCol="0" anchor="ctr"/>
            <a:lstStyle/>
            <a:p>
              <a:pPr algn="ctr"/>
              <a:r>
                <a:rPr lang="zh-CN" altLang="en-US" sz="1200" b="1">
                  <a:latin typeface="微软雅黑" panose="020B0503020204020204" pitchFamily="34" charset="-122"/>
                  <a:ea typeface="微软雅黑" panose="020B0503020204020204" pitchFamily="34" charset="-122"/>
                </a:rPr>
                <a:t>数据正成为资产</a:t>
              </a:r>
            </a:p>
          </p:txBody>
        </p:sp>
        <p:sp>
          <p:nvSpPr>
            <p:cNvPr id="19" name="圆角矩形 18"/>
            <p:cNvSpPr/>
            <p:nvPr/>
          </p:nvSpPr>
          <p:spPr>
            <a:xfrm>
              <a:off x="4452074" y="5553076"/>
              <a:ext cx="3381069" cy="461892"/>
            </a:xfrm>
            <a:prstGeom prst="roundRect">
              <a:avLst>
                <a:gd name="adj" fmla="val 50000"/>
              </a:avLst>
            </a:prstGeom>
            <a:solidFill>
              <a:srgbClr val="E60012"/>
            </a:solidFill>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rtlCol="0" anchor="ctr"/>
            <a:lstStyle/>
            <a:p>
              <a:pPr algn="ctr"/>
              <a:r>
                <a:rPr lang="zh-CN" altLang="en-US" sz="1200" b="1">
                  <a:latin typeface="微软雅黑" panose="020B0503020204020204" pitchFamily="34" charset="-122"/>
                  <a:ea typeface="微软雅黑" panose="020B0503020204020204" pitchFamily="34" charset="-122"/>
                </a:rPr>
                <a:t>实时、精细和智能</a:t>
              </a:r>
            </a:p>
          </p:txBody>
        </p:sp>
      </p:grpSp>
    </p:spTree>
    <p:extLst>
      <p:ext uri="{BB962C8B-B14F-4D97-AF65-F5344CB8AC3E}">
        <p14:creationId xmlns:p14="http://schemas.microsoft.com/office/powerpoint/2010/main" val="3464231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1"/>
          <p:cNvGrpSpPr/>
          <p:nvPr/>
        </p:nvGrpSpPr>
        <p:grpSpPr>
          <a:xfrm>
            <a:off x="501" y="1651881"/>
            <a:ext cx="9142997" cy="1814677"/>
            <a:chOff x="170694" y="177982"/>
            <a:chExt cx="3936003" cy="781165"/>
          </a:xfrm>
        </p:grpSpPr>
        <p:sp>
          <p:nvSpPr>
            <p:cNvPr id="44" name="等腰三角形 43"/>
            <p:cNvSpPr/>
            <p:nvPr/>
          </p:nvSpPr>
          <p:spPr>
            <a:xfrm>
              <a:off x="1233863" y="177982"/>
              <a:ext cx="355284" cy="356514"/>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等腰三角形 44"/>
            <p:cNvSpPr/>
            <p:nvPr/>
          </p:nvSpPr>
          <p:spPr>
            <a:xfrm flipV="1">
              <a:off x="200258" y="602633"/>
              <a:ext cx="355284" cy="356514"/>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平行四边形 46"/>
            <p:cNvSpPr/>
            <p:nvPr/>
          </p:nvSpPr>
          <p:spPr>
            <a:xfrm>
              <a:off x="376965" y="178257"/>
              <a:ext cx="1036076" cy="779005"/>
            </a:xfrm>
            <a:prstGeom prst="parallelogram">
              <a:avLst>
                <a:gd name="adj" fmla="val 4820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文本框 6"/>
            <p:cNvSpPr txBox="1"/>
            <p:nvPr/>
          </p:nvSpPr>
          <p:spPr>
            <a:xfrm>
              <a:off x="627581" y="284178"/>
              <a:ext cx="569115" cy="529984"/>
            </a:xfrm>
            <a:prstGeom prst="rect">
              <a:avLst/>
            </a:prstGeom>
            <a:noFill/>
          </p:spPr>
          <p:txBody>
            <a:bodyPr wrap="square" lIns="0" tIns="0" rIns="0" bIns="0" rtlCol="0">
              <a:spAutoFit/>
            </a:bodyPr>
            <a:lstStyle/>
            <a:p>
              <a:pPr algn="ctr"/>
              <a:r>
                <a:rPr lang="en-US" altLang="zh-CN" sz="80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en-US" sz="80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2938422" y="2254244"/>
            <a:ext cx="6372415" cy="492443"/>
          </a:xfrm>
          <a:prstGeom prst="rect">
            <a:avLst/>
          </a:prstGeom>
          <a:noFill/>
        </p:spPr>
        <p:txBody>
          <a:bodyPr wrap="square" lIns="0" tIns="0" rIns="0" bIns="0" rtlCol="0">
            <a:spAutoFit/>
          </a:bodyPr>
          <a:lstStyle/>
          <a:p>
            <a:r>
              <a:rPr lang="zh-CN" altLang="en-US" sz="3200" b="1">
                <a:solidFill>
                  <a:schemeClr val="bg1"/>
                </a:solidFill>
                <a:ea typeface="微软雅黑" panose="020B0503020204020204" pitchFamily="34" charset="-122"/>
                <a:cs typeface="+mn-ea"/>
                <a:sym typeface="Arial" panose="020B0604020202020204" pitchFamily="34" charset="0"/>
              </a:rPr>
              <a:t>大数据之道，唯快不破，无智不</a:t>
            </a:r>
            <a:r>
              <a:rPr lang="zh-CN" altLang="en-US" sz="3200" b="1" smtClean="0">
                <a:solidFill>
                  <a:schemeClr val="bg1"/>
                </a:solidFill>
                <a:ea typeface="微软雅黑" panose="020B0503020204020204" pitchFamily="34" charset="-122"/>
                <a:cs typeface="+mn-ea"/>
                <a:sym typeface="Arial" panose="020B0604020202020204" pitchFamily="34" charset="0"/>
              </a:rPr>
              <a:t>立</a:t>
            </a:r>
            <a:endParaRPr lang="en-US" altLang="zh-CN" sz="3200" b="1" smtClean="0">
              <a:solidFill>
                <a:schemeClr val="bg1"/>
              </a:solidFill>
              <a:ea typeface="微软雅黑" panose="020B0503020204020204" pitchFamily="34" charset="-122"/>
              <a:cs typeface="+mn-ea"/>
              <a:sym typeface="Arial" panose="020B0604020202020204" pitchFamily="34" charset="0"/>
            </a:endParaRPr>
          </a:p>
        </p:txBody>
      </p:sp>
      <p:sp>
        <p:nvSpPr>
          <p:cNvPr id="9" name="TextBox 49"/>
          <p:cNvSpPr txBox="1"/>
          <p:nvPr/>
        </p:nvSpPr>
        <p:spPr>
          <a:xfrm>
            <a:off x="2965974" y="2861815"/>
            <a:ext cx="3075370" cy="246235"/>
          </a:xfrm>
          <a:prstGeom prst="rect">
            <a:avLst/>
          </a:prstGeom>
          <a:noFill/>
        </p:spPr>
        <p:txBody>
          <a:bodyPr wrap="square" lIns="0" tIns="0" rIns="0" bIns="0" rtlCol="0">
            <a:spAutoFit/>
          </a:bodyPr>
          <a:lstStyle/>
          <a:p>
            <a:pPr eaLnBrk="0" hangingPunct="0"/>
            <a:r>
              <a:rPr lang="zh-CN" altLang="en-US" sz="1600">
                <a:solidFill>
                  <a:schemeClr val="bg1"/>
                </a:solidFill>
                <a:ea typeface="微软雅黑" panose="020B0503020204020204" pitchFamily="34" charset="-122"/>
                <a:cs typeface="+mn-ea"/>
                <a:sym typeface="Arial" panose="020B0604020202020204" pitchFamily="34" charset="0"/>
              </a:rPr>
              <a:t>支撑技术与应用场景</a:t>
            </a:r>
          </a:p>
        </p:txBody>
      </p:sp>
    </p:spTree>
    <p:extLst>
      <p:ext uri="{BB962C8B-B14F-4D97-AF65-F5344CB8AC3E}">
        <p14:creationId xmlns:p14="http://schemas.microsoft.com/office/powerpoint/2010/main" val="16007042"/>
      </p:ext>
    </p:extLst>
  </p:cSld>
  <p:clrMapOvr>
    <a:masterClrMapping/>
  </p:clrMapOvr>
  <p:transition spd="slow" advClick="0">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187624" y="1418078"/>
            <a:ext cx="2544654" cy="2544654"/>
            <a:chOff x="35496" y="2204864"/>
            <a:chExt cx="3960440" cy="3960441"/>
          </a:xfrm>
        </p:grpSpPr>
        <p:sp>
          <p:nvSpPr>
            <p:cNvPr id="12" name="椭圆 11"/>
            <p:cNvSpPr/>
            <p:nvPr/>
          </p:nvSpPr>
          <p:spPr>
            <a:xfrm>
              <a:off x="35496" y="2204864"/>
              <a:ext cx="3960440" cy="3960441"/>
            </a:xfrm>
            <a:prstGeom prst="ellipse">
              <a:avLst/>
            </a:prstGeom>
            <a:gradFill flip="none" rotWithShape="1">
              <a:gsLst>
                <a:gs pos="0">
                  <a:schemeClr val="accent1">
                    <a:tint val="66000"/>
                    <a:satMod val="160000"/>
                  </a:schemeClr>
                </a:gs>
                <a:gs pos="40000">
                  <a:schemeClr val="accent1">
                    <a:tint val="44500"/>
                    <a:satMod val="160000"/>
                  </a:schemeClr>
                </a:gs>
                <a:gs pos="100000">
                  <a:schemeClr val="accent1">
                    <a:tint val="23500"/>
                    <a:satMod val="160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13" name="组合 95"/>
            <p:cNvGrpSpPr>
              <a:grpSpLocks/>
            </p:cNvGrpSpPr>
            <p:nvPr/>
          </p:nvGrpSpPr>
          <p:grpSpPr bwMode="auto">
            <a:xfrm>
              <a:off x="323528" y="4248696"/>
              <a:ext cx="1041400" cy="1052512"/>
              <a:chOff x="3060700" y="3268650"/>
              <a:chExt cx="1041400" cy="1052512"/>
            </a:xfrm>
          </p:grpSpPr>
          <p:grpSp>
            <p:nvGrpSpPr>
              <p:cNvPr id="62" name="Group 32"/>
              <p:cNvGrpSpPr>
                <a:grpSpLocks/>
              </p:cNvGrpSpPr>
              <p:nvPr/>
            </p:nvGrpSpPr>
            <p:grpSpPr bwMode="auto">
              <a:xfrm>
                <a:off x="3060700" y="3268650"/>
                <a:ext cx="1041400" cy="1052512"/>
                <a:chOff x="1928" y="2072"/>
                <a:chExt cx="656" cy="663"/>
              </a:xfrm>
            </p:grpSpPr>
            <p:pic>
              <p:nvPicPr>
                <p:cNvPr id="64" name="Picture 33"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928" y="2072"/>
                  <a:ext cx="656" cy="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Oval 34"/>
                <p:cNvSpPr>
                  <a:spLocks noChangeArrowheads="1"/>
                </p:cNvSpPr>
                <p:nvPr/>
              </p:nvSpPr>
              <p:spPr bwMode="gray">
                <a:xfrm>
                  <a:off x="1928" y="2072"/>
                  <a:ext cx="652" cy="663"/>
                </a:xfrm>
                <a:prstGeom prst="ellipse">
                  <a:avLst/>
                </a:prstGeom>
                <a:solidFill>
                  <a:srgbClr val="E60012"/>
                </a:solidFill>
                <a:ln w="9525" algn="ctr">
                  <a:noFill/>
                  <a:round/>
                  <a:headEnd/>
                  <a:tailEnd/>
                </a:ln>
                <a:effectLst/>
              </p:spPr>
              <p:txBody>
                <a:bodyPr wrap="none" anchor="ctr"/>
                <a:lstStyle/>
                <a:p>
                  <a:pPr algn="ctr" fontAlgn="auto">
                    <a:spcBef>
                      <a:spcPts val="0"/>
                    </a:spcBef>
                    <a:spcAft>
                      <a:spcPts val="0"/>
                    </a:spcAft>
                    <a:defRPr/>
                  </a:pPr>
                  <a:r>
                    <a:rPr lang="zh-CN" altLang="en-US" sz="9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最大的深度</a:t>
                  </a:r>
                  <a:endParaRPr lang="en-US" altLang="zh-CN" sz="9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9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和广度</a:t>
                  </a:r>
                  <a:endParaRPr lang="zh-CN" altLang="en-US" sz="12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66" name="Group 35"/>
                <p:cNvGrpSpPr>
                  <a:grpSpLocks/>
                </p:cNvGrpSpPr>
                <p:nvPr/>
              </p:nvGrpSpPr>
              <p:grpSpPr bwMode="auto">
                <a:xfrm>
                  <a:off x="1963" y="2602"/>
                  <a:ext cx="570" cy="110"/>
                  <a:chOff x="3706" y="1872"/>
                  <a:chExt cx="825" cy="156"/>
                </a:xfrm>
              </p:grpSpPr>
              <p:grpSp>
                <p:nvGrpSpPr>
                  <p:cNvPr id="67" name="Group 36"/>
                  <p:cNvGrpSpPr>
                    <a:grpSpLocks/>
                  </p:cNvGrpSpPr>
                  <p:nvPr/>
                </p:nvGrpSpPr>
                <p:grpSpPr bwMode="auto">
                  <a:xfrm rot="-1297425" flipH="1" flipV="1">
                    <a:off x="3850" y="1872"/>
                    <a:ext cx="681" cy="150"/>
                    <a:chOff x="1565" y="2568"/>
                    <a:chExt cx="1118" cy="279"/>
                  </a:xfrm>
                </p:grpSpPr>
                <p:sp>
                  <p:nvSpPr>
                    <p:cNvPr id="73" name="AutoShape 37"/>
                    <p:cNvSpPr>
                      <a:spLocks noChangeArrowheads="1"/>
                    </p:cNvSpPr>
                    <p:nvPr/>
                  </p:nvSpPr>
                  <p:spPr bwMode="gray">
                    <a:xfrm rot="5263130">
                      <a:off x="1864" y="2270"/>
                      <a:ext cx="227" cy="825"/>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74" name="AutoShape 38"/>
                    <p:cNvSpPr>
                      <a:spLocks noChangeArrowheads="1"/>
                    </p:cNvSpPr>
                    <p:nvPr/>
                  </p:nvSpPr>
                  <p:spPr bwMode="gray">
                    <a:xfrm rot="6078281">
                      <a:off x="1996" y="2272"/>
                      <a:ext cx="227" cy="817"/>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75" name="AutoShape 39"/>
                    <p:cNvSpPr>
                      <a:spLocks noChangeArrowheads="1"/>
                    </p:cNvSpPr>
                    <p:nvPr/>
                  </p:nvSpPr>
                  <p:spPr bwMode="gray">
                    <a:xfrm rot="6373927">
                      <a:off x="2074" y="2294"/>
                      <a:ext cx="229" cy="825"/>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76" name="AutoShape 40"/>
                    <p:cNvSpPr>
                      <a:spLocks noChangeArrowheads="1"/>
                    </p:cNvSpPr>
                    <p:nvPr/>
                  </p:nvSpPr>
                  <p:spPr bwMode="gray">
                    <a:xfrm rot="6906312">
                      <a:off x="2170" y="2329"/>
                      <a:ext cx="227" cy="817"/>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68" name="Group 41"/>
                  <p:cNvGrpSpPr>
                    <a:grpSpLocks/>
                  </p:cNvGrpSpPr>
                  <p:nvPr/>
                </p:nvGrpSpPr>
                <p:grpSpPr bwMode="auto">
                  <a:xfrm rot="56115" flipH="1" flipV="1">
                    <a:off x="3706" y="1878"/>
                    <a:ext cx="681" cy="150"/>
                    <a:chOff x="1565" y="2568"/>
                    <a:chExt cx="1118" cy="279"/>
                  </a:xfrm>
                </p:grpSpPr>
                <p:sp>
                  <p:nvSpPr>
                    <p:cNvPr id="69" name="AutoShape 42"/>
                    <p:cNvSpPr>
                      <a:spLocks noChangeArrowheads="1"/>
                    </p:cNvSpPr>
                    <p:nvPr/>
                  </p:nvSpPr>
                  <p:spPr bwMode="gray">
                    <a:xfrm rot="5263130">
                      <a:off x="1865" y="2269"/>
                      <a:ext cx="227" cy="825"/>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70" name="AutoShape 43"/>
                    <p:cNvSpPr>
                      <a:spLocks noChangeArrowheads="1"/>
                    </p:cNvSpPr>
                    <p:nvPr/>
                  </p:nvSpPr>
                  <p:spPr bwMode="gray">
                    <a:xfrm rot="6078281">
                      <a:off x="2002" y="2272"/>
                      <a:ext cx="227" cy="820"/>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71" name="AutoShape 44"/>
                    <p:cNvSpPr>
                      <a:spLocks noChangeArrowheads="1"/>
                    </p:cNvSpPr>
                    <p:nvPr/>
                  </p:nvSpPr>
                  <p:spPr bwMode="gray">
                    <a:xfrm rot="6373927">
                      <a:off x="2073" y="2303"/>
                      <a:ext cx="232" cy="817"/>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72" name="AutoShape 45"/>
                    <p:cNvSpPr>
                      <a:spLocks noChangeArrowheads="1"/>
                    </p:cNvSpPr>
                    <p:nvPr/>
                  </p:nvSpPr>
                  <p:spPr bwMode="gray">
                    <a:xfrm rot="6906312">
                      <a:off x="2161" y="2336"/>
                      <a:ext cx="227" cy="817"/>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grpSp>
            </p:grpSp>
          </p:grpSp>
          <p:pic>
            <p:nvPicPr>
              <p:cNvPr id="63" name="Picture 91" descr="Picture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1350" y="3278175"/>
                <a:ext cx="82550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组合 96"/>
            <p:cNvGrpSpPr>
              <a:grpSpLocks/>
            </p:cNvGrpSpPr>
            <p:nvPr/>
          </p:nvGrpSpPr>
          <p:grpSpPr bwMode="auto">
            <a:xfrm>
              <a:off x="2699792" y="4250284"/>
              <a:ext cx="1041400" cy="1050925"/>
              <a:chOff x="4999038" y="3279763"/>
              <a:chExt cx="1041400" cy="1050925"/>
            </a:xfrm>
          </p:grpSpPr>
          <p:grpSp>
            <p:nvGrpSpPr>
              <p:cNvPr id="47" name="Group 46"/>
              <p:cNvGrpSpPr>
                <a:grpSpLocks/>
              </p:cNvGrpSpPr>
              <p:nvPr/>
            </p:nvGrpSpPr>
            <p:grpSpPr bwMode="auto">
              <a:xfrm>
                <a:off x="4999038" y="3279763"/>
                <a:ext cx="1041400" cy="1050925"/>
                <a:chOff x="3149" y="2079"/>
                <a:chExt cx="656" cy="662"/>
              </a:xfrm>
            </p:grpSpPr>
            <p:pic>
              <p:nvPicPr>
                <p:cNvPr id="49" name="Picture 47" descr="circuler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3149" y="2079"/>
                  <a:ext cx="656" cy="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Oval 48"/>
                <p:cNvSpPr>
                  <a:spLocks noChangeArrowheads="1"/>
                </p:cNvSpPr>
                <p:nvPr/>
              </p:nvSpPr>
              <p:spPr bwMode="gray">
                <a:xfrm>
                  <a:off x="3149" y="2079"/>
                  <a:ext cx="652" cy="662"/>
                </a:xfrm>
                <a:prstGeom prst="ellipse">
                  <a:avLst/>
                </a:prstGeom>
                <a:solidFill>
                  <a:srgbClr val="E60012"/>
                </a:solidFill>
                <a:ln w="9525" algn="ctr">
                  <a:noFill/>
                  <a:round/>
                  <a:headEnd/>
                  <a:tailEnd/>
                </a:ln>
                <a:effectLst/>
              </p:spPr>
              <p:txBody>
                <a:bodyPr wrap="none" anchor="ctr"/>
                <a:lstStyle/>
                <a:p>
                  <a:pPr algn="ctr" fontAlgn="auto">
                    <a:spcBef>
                      <a:spcPts val="0"/>
                    </a:spcBef>
                    <a:spcAft>
                      <a:spcPts val="0"/>
                    </a:spcAft>
                    <a:defRPr/>
                  </a:pPr>
                  <a:r>
                    <a:rPr lang="zh-CN" altLang="en-US" sz="1100" b="1" kern="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高性能</a:t>
                  </a:r>
                  <a:endParaRPr lang="zh-CN" altLang="en-US" sz="11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51" name="Group 49"/>
                <p:cNvGrpSpPr>
                  <a:grpSpLocks/>
                </p:cNvGrpSpPr>
                <p:nvPr/>
              </p:nvGrpSpPr>
              <p:grpSpPr bwMode="auto">
                <a:xfrm>
                  <a:off x="3184" y="2596"/>
                  <a:ext cx="570" cy="110"/>
                  <a:chOff x="3706" y="1872"/>
                  <a:chExt cx="825" cy="156"/>
                </a:xfrm>
              </p:grpSpPr>
              <p:grpSp>
                <p:nvGrpSpPr>
                  <p:cNvPr id="52" name="Group 50"/>
                  <p:cNvGrpSpPr>
                    <a:grpSpLocks/>
                  </p:cNvGrpSpPr>
                  <p:nvPr/>
                </p:nvGrpSpPr>
                <p:grpSpPr bwMode="auto">
                  <a:xfrm rot="-1297425" flipH="1" flipV="1">
                    <a:off x="3850" y="1872"/>
                    <a:ext cx="681" cy="150"/>
                    <a:chOff x="1565" y="2568"/>
                    <a:chExt cx="1118" cy="279"/>
                  </a:xfrm>
                </p:grpSpPr>
                <p:sp>
                  <p:nvSpPr>
                    <p:cNvPr id="58" name="AutoShape 51"/>
                    <p:cNvSpPr>
                      <a:spLocks noChangeArrowheads="1"/>
                    </p:cNvSpPr>
                    <p:nvPr/>
                  </p:nvSpPr>
                  <p:spPr bwMode="gray">
                    <a:xfrm rot="5263130">
                      <a:off x="1864" y="2270"/>
                      <a:ext cx="227" cy="825"/>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59" name="AutoShape 52"/>
                    <p:cNvSpPr>
                      <a:spLocks noChangeArrowheads="1"/>
                    </p:cNvSpPr>
                    <p:nvPr/>
                  </p:nvSpPr>
                  <p:spPr bwMode="gray">
                    <a:xfrm rot="6078281">
                      <a:off x="1996" y="2272"/>
                      <a:ext cx="227" cy="817"/>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60" name="AutoShape 53"/>
                    <p:cNvSpPr>
                      <a:spLocks noChangeArrowheads="1"/>
                    </p:cNvSpPr>
                    <p:nvPr/>
                  </p:nvSpPr>
                  <p:spPr bwMode="gray">
                    <a:xfrm rot="6373927">
                      <a:off x="2074" y="2294"/>
                      <a:ext cx="229" cy="825"/>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61" name="AutoShape 54"/>
                    <p:cNvSpPr>
                      <a:spLocks noChangeArrowheads="1"/>
                    </p:cNvSpPr>
                    <p:nvPr/>
                  </p:nvSpPr>
                  <p:spPr bwMode="gray">
                    <a:xfrm rot="6906312">
                      <a:off x="2170" y="2329"/>
                      <a:ext cx="227" cy="817"/>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53" name="Group 55"/>
                  <p:cNvGrpSpPr>
                    <a:grpSpLocks/>
                  </p:cNvGrpSpPr>
                  <p:nvPr/>
                </p:nvGrpSpPr>
                <p:grpSpPr bwMode="auto">
                  <a:xfrm rot="56115" flipH="1" flipV="1">
                    <a:off x="3706" y="1878"/>
                    <a:ext cx="681" cy="150"/>
                    <a:chOff x="1565" y="2568"/>
                    <a:chExt cx="1118" cy="279"/>
                  </a:xfrm>
                </p:grpSpPr>
                <p:sp>
                  <p:nvSpPr>
                    <p:cNvPr id="54" name="AutoShape 56"/>
                    <p:cNvSpPr>
                      <a:spLocks noChangeArrowheads="1"/>
                    </p:cNvSpPr>
                    <p:nvPr/>
                  </p:nvSpPr>
                  <p:spPr bwMode="gray">
                    <a:xfrm rot="5263130">
                      <a:off x="1865" y="2269"/>
                      <a:ext cx="227" cy="825"/>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55" name="AutoShape 57"/>
                    <p:cNvSpPr>
                      <a:spLocks noChangeArrowheads="1"/>
                    </p:cNvSpPr>
                    <p:nvPr/>
                  </p:nvSpPr>
                  <p:spPr bwMode="gray">
                    <a:xfrm rot="6078281">
                      <a:off x="2002" y="2272"/>
                      <a:ext cx="227" cy="820"/>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56" name="AutoShape 58"/>
                    <p:cNvSpPr>
                      <a:spLocks noChangeArrowheads="1"/>
                    </p:cNvSpPr>
                    <p:nvPr/>
                  </p:nvSpPr>
                  <p:spPr bwMode="gray">
                    <a:xfrm rot="6373927">
                      <a:off x="2073" y="2303"/>
                      <a:ext cx="232" cy="817"/>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57" name="AutoShape 59"/>
                    <p:cNvSpPr>
                      <a:spLocks noChangeArrowheads="1"/>
                    </p:cNvSpPr>
                    <p:nvPr/>
                  </p:nvSpPr>
                  <p:spPr bwMode="gray">
                    <a:xfrm rot="6906312">
                      <a:off x="2161" y="2336"/>
                      <a:ext cx="227" cy="817"/>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grpSp>
            </p:grpSp>
          </p:grpSp>
          <p:pic>
            <p:nvPicPr>
              <p:cNvPr id="48" name="Picture 92" descr="Picture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4925" y="3297225"/>
                <a:ext cx="82550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组合 97"/>
            <p:cNvGrpSpPr>
              <a:grpSpLocks/>
            </p:cNvGrpSpPr>
            <p:nvPr/>
          </p:nvGrpSpPr>
          <p:grpSpPr bwMode="auto">
            <a:xfrm>
              <a:off x="1224428" y="3378804"/>
              <a:ext cx="1625842" cy="1640713"/>
              <a:chOff x="6961188" y="3271825"/>
              <a:chExt cx="1041400" cy="1050925"/>
            </a:xfrm>
          </p:grpSpPr>
          <p:grpSp>
            <p:nvGrpSpPr>
              <p:cNvPr id="32" name="Group 60"/>
              <p:cNvGrpSpPr>
                <a:grpSpLocks/>
              </p:cNvGrpSpPr>
              <p:nvPr/>
            </p:nvGrpSpPr>
            <p:grpSpPr bwMode="auto">
              <a:xfrm>
                <a:off x="6961188" y="3271825"/>
                <a:ext cx="1041400" cy="1050925"/>
                <a:chOff x="4385" y="2074"/>
                <a:chExt cx="656" cy="662"/>
              </a:xfrm>
            </p:grpSpPr>
            <p:pic>
              <p:nvPicPr>
                <p:cNvPr id="34" name="Picture 61" descr="circuler_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4385" y="2074"/>
                  <a:ext cx="656" cy="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Oval 62"/>
                <p:cNvSpPr>
                  <a:spLocks noChangeArrowheads="1"/>
                </p:cNvSpPr>
                <p:nvPr/>
              </p:nvSpPr>
              <p:spPr bwMode="gray">
                <a:xfrm>
                  <a:off x="4385" y="2074"/>
                  <a:ext cx="652" cy="662"/>
                </a:xfrm>
                <a:prstGeom prst="ellipse">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lgn="ctr" fontAlgn="auto">
                    <a:spcBef>
                      <a:spcPts val="0"/>
                    </a:spcBef>
                    <a:spcAft>
                      <a:spcPts val="0"/>
                    </a:spcAft>
                    <a:defRPr/>
                  </a:pPr>
                  <a:r>
                    <a:rPr lang="zh-CN" altLang="en-US" sz="1400" b="1" kern="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最好的</a:t>
                  </a:r>
                  <a:endParaRPr lang="en-US" altLang="zh-CN" sz="1400" b="1" kern="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1400" b="1" kern="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商业结果</a:t>
                  </a:r>
                  <a:endParaRPr lang="zh-CN" altLang="en-US" sz="14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6" name="Group 63"/>
                <p:cNvGrpSpPr>
                  <a:grpSpLocks/>
                </p:cNvGrpSpPr>
                <p:nvPr/>
              </p:nvGrpSpPr>
              <p:grpSpPr bwMode="auto">
                <a:xfrm>
                  <a:off x="4420" y="2591"/>
                  <a:ext cx="570" cy="110"/>
                  <a:chOff x="3706" y="1872"/>
                  <a:chExt cx="825" cy="156"/>
                </a:xfrm>
              </p:grpSpPr>
              <p:grpSp>
                <p:nvGrpSpPr>
                  <p:cNvPr id="37" name="Group 64"/>
                  <p:cNvGrpSpPr>
                    <a:grpSpLocks/>
                  </p:cNvGrpSpPr>
                  <p:nvPr/>
                </p:nvGrpSpPr>
                <p:grpSpPr bwMode="auto">
                  <a:xfrm rot="-1297425" flipH="1" flipV="1">
                    <a:off x="3850" y="1872"/>
                    <a:ext cx="681" cy="150"/>
                    <a:chOff x="1565" y="2568"/>
                    <a:chExt cx="1118" cy="279"/>
                  </a:xfrm>
                </p:grpSpPr>
                <p:sp>
                  <p:nvSpPr>
                    <p:cNvPr id="43" name="AutoShape 65"/>
                    <p:cNvSpPr>
                      <a:spLocks noChangeArrowheads="1"/>
                    </p:cNvSpPr>
                    <p:nvPr/>
                  </p:nvSpPr>
                  <p:spPr bwMode="gray">
                    <a:xfrm rot="5263130">
                      <a:off x="1864" y="2270"/>
                      <a:ext cx="227" cy="825"/>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44" name="AutoShape 66"/>
                    <p:cNvSpPr>
                      <a:spLocks noChangeArrowheads="1"/>
                    </p:cNvSpPr>
                    <p:nvPr/>
                  </p:nvSpPr>
                  <p:spPr bwMode="gray">
                    <a:xfrm rot="6078281">
                      <a:off x="1996" y="2272"/>
                      <a:ext cx="227" cy="817"/>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45" name="AutoShape 67"/>
                    <p:cNvSpPr>
                      <a:spLocks noChangeArrowheads="1"/>
                    </p:cNvSpPr>
                    <p:nvPr/>
                  </p:nvSpPr>
                  <p:spPr bwMode="gray">
                    <a:xfrm rot="6373927">
                      <a:off x="2074" y="2294"/>
                      <a:ext cx="229" cy="825"/>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46" name="AutoShape 68"/>
                    <p:cNvSpPr>
                      <a:spLocks noChangeArrowheads="1"/>
                    </p:cNvSpPr>
                    <p:nvPr/>
                  </p:nvSpPr>
                  <p:spPr bwMode="gray">
                    <a:xfrm rot="6906312">
                      <a:off x="2170" y="2329"/>
                      <a:ext cx="227" cy="817"/>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38" name="Group 69"/>
                  <p:cNvGrpSpPr>
                    <a:grpSpLocks/>
                  </p:cNvGrpSpPr>
                  <p:nvPr/>
                </p:nvGrpSpPr>
                <p:grpSpPr bwMode="auto">
                  <a:xfrm rot="56115" flipH="1" flipV="1">
                    <a:off x="3706" y="1878"/>
                    <a:ext cx="681" cy="150"/>
                    <a:chOff x="1565" y="2568"/>
                    <a:chExt cx="1118" cy="279"/>
                  </a:xfrm>
                </p:grpSpPr>
                <p:sp>
                  <p:nvSpPr>
                    <p:cNvPr id="39" name="AutoShape 70"/>
                    <p:cNvSpPr>
                      <a:spLocks noChangeArrowheads="1"/>
                    </p:cNvSpPr>
                    <p:nvPr/>
                  </p:nvSpPr>
                  <p:spPr bwMode="gray">
                    <a:xfrm rot="5263130">
                      <a:off x="1865" y="2269"/>
                      <a:ext cx="227" cy="825"/>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40" name="AutoShape 71"/>
                    <p:cNvSpPr>
                      <a:spLocks noChangeArrowheads="1"/>
                    </p:cNvSpPr>
                    <p:nvPr/>
                  </p:nvSpPr>
                  <p:spPr bwMode="gray">
                    <a:xfrm rot="6078281">
                      <a:off x="2002" y="2272"/>
                      <a:ext cx="227" cy="820"/>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41" name="AutoShape 72"/>
                    <p:cNvSpPr>
                      <a:spLocks noChangeArrowheads="1"/>
                    </p:cNvSpPr>
                    <p:nvPr/>
                  </p:nvSpPr>
                  <p:spPr bwMode="gray">
                    <a:xfrm rot="6373927">
                      <a:off x="2073" y="2303"/>
                      <a:ext cx="232" cy="817"/>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42" name="AutoShape 73"/>
                    <p:cNvSpPr>
                      <a:spLocks noChangeArrowheads="1"/>
                    </p:cNvSpPr>
                    <p:nvPr/>
                  </p:nvSpPr>
                  <p:spPr bwMode="gray">
                    <a:xfrm rot="6906312">
                      <a:off x="2161" y="2336"/>
                      <a:ext cx="227" cy="817"/>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grpSp>
            </p:grpSp>
          </p:grpSp>
          <p:pic>
            <p:nvPicPr>
              <p:cNvPr id="33" name="Picture 93" descr="Picture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7075" y="3287700"/>
                <a:ext cx="82550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组合 95"/>
            <p:cNvGrpSpPr>
              <a:grpSpLocks/>
            </p:cNvGrpSpPr>
            <p:nvPr/>
          </p:nvGrpSpPr>
          <p:grpSpPr bwMode="auto">
            <a:xfrm>
              <a:off x="1516649" y="2348880"/>
              <a:ext cx="1041400" cy="1052512"/>
              <a:chOff x="3060700" y="3268650"/>
              <a:chExt cx="1041400" cy="1052512"/>
            </a:xfrm>
          </p:grpSpPr>
          <p:grpSp>
            <p:nvGrpSpPr>
              <p:cNvPr id="17" name="Group 32"/>
              <p:cNvGrpSpPr>
                <a:grpSpLocks/>
              </p:cNvGrpSpPr>
              <p:nvPr/>
            </p:nvGrpSpPr>
            <p:grpSpPr bwMode="auto">
              <a:xfrm>
                <a:off x="3060700" y="3268650"/>
                <a:ext cx="1041400" cy="1052512"/>
                <a:chOff x="1928" y="2072"/>
                <a:chExt cx="656" cy="663"/>
              </a:xfrm>
            </p:grpSpPr>
            <p:pic>
              <p:nvPicPr>
                <p:cNvPr id="19" name="Picture 33"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928" y="2072"/>
                  <a:ext cx="656" cy="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Oval 34"/>
                <p:cNvSpPr>
                  <a:spLocks noChangeArrowheads="1"/>
                </p:cNvSpPr>
                <p:nvPr/>
              </p:nvSpPr>
              <p:spPr bwMode="gray">
                <a:xfrm>
                  <a:off x="1928" y="2072"/>
                  <a:ext cx="652" cy="663"/>
                </a:xfrm>
                <a:prstGeom prst="ellipse">
                  <a:avLst/>
                </a:prstGeom>
                <a:solidFill>
                  <a:srgbClr val="E60012"/>
                </a:solidFill>
                <a:ln w="9525" algn="ctr">
                  <a:noFill/>
                  <a:round/>
                  <a:headEnd/>
                  <a:tailEnd/>
                </a:ln>
                <a:effectLst/>
              </p:spPr>
              <p:txBody>
                <a:bodyPr wrap="none" anchor="ctr"/>
                <a:lstStyle/>
                <a:p>
                  <a:pPr algn="ctr" fontAlgn="auto">
                    <a:spcBef>
                      <a:spcPts val="0"/>
                    </a:spcBef>
                    <a:spcAft>
                      <a:spcPts val="0"/>
                    </a:spcAft>
                    <a:defRPr/>
                  </a:pPr>
                  <a:r>
                    <a:rPr lang="zh-CN" altLang="en-US" sz="9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高精确性</a:t>
                  </a:r>
                </a:p>
              </p:txBody>
            </p:sp>
            <p:grpSp>
              <p:nvGrpSpPr>
                <p:cNvPr id="21" name="Group 35"/>
                <p:cNvGrpSpPr>
                  <a:grpSpLocks/>
                </p:cNvGrpSpPr>
                <p:nvPr/>
              </p:nvGrpSpPr>
              <p:grpSpPr bwMode="auto">
                <a:xfrm>
                  <a:off x="1963" y="2602"/>
                  <a:ext cx="570" cy="110"/>
                  <a:chOff x="3706" y="1872"/>
                  <a:chExt cx="825" cy="156"/>
                </a:xfrm>
              </p:grpSpPr>
              <p:grpSp>
                <p:nvGrpSpPr>
                  <p:cNvPr id="22" name="Group 36"/>
                  <p:cNvGrpSpPr>
                    <a:grpSpLocks/>
                  </p:cNvGrpSpPr>
                  <p:nvPr/>
                </p:nvGrpSpPr>
                <p:grpSpPr bwMode="auto">
                  <a:xfrm rot="-1297425" flipH="1" flipV="1">
                    <a:off x="3850" y="1872"/>
                    <a:ext cx="681" cy="150"/>
                    <a:chOff x="1565" y="2568"/>
                    <a:chExt cx="1118" cy="279"/>
                  </a:xfrm>
                </p:grpSpPr>
                <p:sp>
                  <p:nvSpPr>
                    <p:cNvPr id="28" name="AutoShape 37"/>
                    <p:cNvSpPr>
                      <a:spLocks noChangeArrowheads="1"/>
                    </p:cNvSpPr>
                    <p:nvPr/>
                  </p:nvSpPr>
                  <p:spPr bwMode="gray">
                    <a:xfrm rot="5263130">
                      <a:off x="1864" y="2270"/>
                      <a:ext cx="227" cy="825"/>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29" name="AutoShape 38"/>
                    <p:cNvSpPr>
                      <a:spLocks noChangeArrowheads="1"/>
                    </p:cNvSpPr>
                    <p:nvPr/>
                  </p:nvSpPr>
                  <p:spPr bwMode="gray">
                    <a:xfrm rot="6078281">
                      <a:off x="1996" y="2272"/>
                      <a:ext cx="227" cy="817"/>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30" name="AutoShape 39"/>
                    <p:cNvSpPr>
                      <a:spLocks noChangeArrowheads="1"/>
                    </p:cNvSpPr>
                    <p:nvPr/>
                  </p:nvSpPr>
                  <p:spPr bwMode="gray">
                    <a:xfrm rot="6373927">
                      <a:off x="2074" y="2294"/>
                      <a:ext cx="229" cy="825"/>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31" name="AutoShape 40"/>
                    <p:cNvSpPr>
                      <a:spLocks noChangeArrowheads="1"/>
                    </p:cNvSpPr>
                    <p:nvPr/>
                  </p:nvSpPr>
                  <p:spPr bwMode="gray">
                    <a:xfrm rot="6906312">
                      <a:off x="2170" y="2329"/>
                      <a:ext cx="227" cy="817"/>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23" name="Group 41"/>
                  <p:cNvGrpSpPr>
                    <a:grpSpLocks/>
                  </p:cNvGrpSpPr>
                  <p:nvPr/>
                </p:nvGrpSpPr>
                <p:grpSpPr bwMode="auto">
                  <a:xfrm rot="56115" flipH="1" flipV="1">
                    <a:off x="3706" y="1878"/>
                    <a:ext cx="681" cy="150"/>
                    <a:chOff x="1565" y="2568"/>
                    <a:chExt cx="1118" cy="279"/>
                  </a:xfrm>
                </p:grpSpPr>
                <p:sp>
                  <p:nvSpPr>
                    <p:cNvPr id="24" name="AutoShape 42"/>
                    <p:cNvSpPr>
                      <a:spLocks noChangeArrowheads="1"/>
                    </p:cNvSpPr>
                    <p:nvPr/>
                  </p:nvSpPr>
                  <p:spPr bwMode="gray">
                    <a:xfrm rot="5263130">
                      <a:off x="1865" y="2269"/>
                      <a:ext cx="227" cy="825"/>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25" name="AutoShape 43"/>
                    <p:cNvSpPr>
                      <a:spLocks noChangeArrowheads="1"/>
                    </p:cNvSpPr>
                    <p:nvPr/>
                  </p:nvSpPr>
                  <p:spPr bwMode="gray">
                    <a:xfrm rot="6078281">
                      <a:off x="2002" y="2272"/>
                      <a:ext cx="227" cy="820"/>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26" name="AutoShape 44"/>
                    <p:cNvSpPr>
                      <a:spLocks noChangeArrowheads="1"/>
                    </p:cNvSpPr>
                    <p:nvPr/>
                  </p:nvSpPr>
                  <p:spPr bwMode="gray">
                    <a:xfrm rot="6373927">
                      <a:off x="2073" y="2303"/>
                      <a:ext cx="232" cy="817"/>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sp>
                  <p:nvSpPr>
                    <p:cNvPr id="27" name="AutoShape 45"/>
                    <p:cNvSpPr>
                      <a:spLocks noChangeArrowheads="1"/>
                    </p:cNvSpPr>
                    <p:nvPr/>
                  </p:nvSpPr>
                  <p:spPr bwMode="gray">
                    <a:xfrm rot="6906312">
                      <a:off x="2161" y="2336"/>
                      <a:ext cx="227" cy="817"/>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auto">
                        <a:spcBef>
                          <a:spcPts val="0"/>
                        </a:spcBef>
                        <a:spcAft>
                          <a:spcPts val="0"/>
                        </a:spcAft>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grpSp>
            </p:grpSp>
          </p:grpSp>
          <p:pic>
            <p:nvPicPr>
              <p:cNvPr id="18" name="Picture 91" descr="Picture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1350" y="3278175"/>
                <a:ext cx="82550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7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1908" y="987574"/>
            <a:ext cx="4836545" cy="1765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smtClean="0"/>
              <a:t>主要技术挑战和解决方案</a:t>
            </a:r>
            <a:endParaRPr lang="zh-CN" altLang="en-US"/>
          </a:p>
        </p:txBody>
      </p:sp>
      <p:sp>
        <p:nvSpPr>
          <p:cNvPr id="8" name="标题 1"/>
          <p:cNvSpPr txBox="1">
            <a:spLocks/>
          </p:cNvSpPr>
          <p:nvPr/>
        </p:nvSpPr>
        <p:spPr>
          <a:xfrm>
            <a:off x="1200040" y="4141819"/>
            <a:ext cx="2519822" cy="702725"/>
          </a:xfrm>
          <a:prstGeom prst="rect">
            <a:avLst/>
          </a:prstGeom>
        </p:spPr>
        <p:txBody>
          <a:bodyPr/>
          <a:lstStyle>
            <a:lvl1pPr algn="l" defTabSz="914400" rtl="0" eaLnBrk="1" latinLnBrk="0" hangingPunct="1">
              <a:spcBef>
                <a:spcPct val="0"/>
              </a:spcBef>
              <a:buNone/>
              <a:defRPr sz="2400" kern="1200">
                <a:solidFill>
                  <a:srgbClr val="FF0000"/>
                </a:solidFill>
                <a:latin typeface="微软雅黑" pitchFamily="34" charset="-122"/>
                <a:ea typeface="微软雅黑" pitchFamily="34" charset="-122"/>
                <a:cs typeface="+mj-cs"/>
              </a:defRPr>
            </a:lvl1pPr>
          </a:lstStyle>
          <a:p>
            <a:pPr algn="ctr"/>
            <a:r>
              <a:rPr lang="zh-CN" altLang="en-US" smtClean="0"/>
              <a:t>主要挑战</a:t>
            </a:r>
            <a:endParaRPr lang="en-US" altLang="zh-CN"/>
          </a:p>
          <a:p>
            <a:pPr algn="ctr"/>
            <a:endParaRPr lang="zh-CN" altLang="en-US"/>
          </a:p>
        </p:txBody>
      </p:sp>
      <p:graphicFrame>
        <p:nvGraphicFramePr>
          <p:cNvPr id="3" name="图示 2"/>
          <p:cNvGraphicFramePr/>
          <p:nvPr>
            <p:extLst>
              <p:ext uri="{D42A27DB-BD31-4B8C-83A1-F6EECF244321}">
                <p14:modId xmlns:p14="http://schemas.microsoft.com/office/powerpoint/2010/main" val="3603909763"/>
              </p:ext>
            </p:extLst>
          </p:nvPr>
        </p:nvGraphicFramePr>
        <p:xfrm>
          <a:off x="4932040" y="3161063"/>
          <a:ext cx="2909151" cy="184483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矩形 3"/>
          <p:cNvSpPr/>
          <p:nvPr/>
        </p:nvSpPr>
        <p:spPr>
          <a:xfrm>
            <a:off x="7949203" y="3287019"/>
            <a:ext cx="486054" cy="424732"/>
          </a:xfrm>
          <a:prstGeom prst="rect">
            <a:avLst/>
          </a:prstGeom>
        </p:spPr>
        <p:txBody>
          <a:bodyPr wrap="square">
            <a:spAutoFit/>
          </a:bodyPr>
          <a:lstStyle/>
          <a:p>
            <a:pPr algn="ctr" defTabSz="800100">
              <a:lnSpc>
                <a:spcPct val="90000"/>
              </a:lnSpc>
              <a:spcAft>
                <a:spcPct val="35000"/>
              </a:spcAft>
            </a:pPr>
            <a:r>
              <a:rPr lang="zh-CN" altLang="en-US" sz="2400"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a:t>
            </a: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7" name="矩形 76"/>
          <p:cNvSpPr/>
          <p:nvPr/>
        </p:nvSpPr>
        <p:spPr>
          <a:xfrm>
            <a:off x="7949203" y="3872113"/>
            <a:ext cx="486054" cy="424732"/>
          </a:xfrm>
          <a:prstGeom prst="rect">
            <a:avLst/>
          </a:prstGeom>
        </p:spPr>
        <p:txBody>
          <a:bodyPr wrap="square">
            <a:spAutoFit/>
          </a:bodyPr>
          <a:lstStyle/>
          <a:p>
            <a:pPr algn="ctr" defTabSz="800100">
              <a:lnSpc>
                <a:spcPct val="90000"/>
              </a:lnSpc>
              <a:spcAft>
                <a:spcPct val="35000"/>
              </a:spcAft>
            </a:pPr>
            <a:r>
              <a:rPr lang="zh-CN" altLang="en-US" sz="2400"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a:t>
            </a: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9" name="矩形 78"/>
          <p:cNvSpPr/>
          <p:nvPr/>
        </p:nvSpPr>
        <p:spPr>
          <a:xfrm>
            <a:off x="7949203" y="4493182"/>
            <a:ext cx="486054" cy="424732"/>
          </a:xfrm>
          <a:prstGeom prst="rect">
            <a:avLst/>
          </a:prstGeom>
        </p:spPr>
        <p:txBody>
          <a:bodyPr wrap="square">
            <a:spAutoFit/>
          </a:bodyPr>
          <a:lstStyle/>
          <a:p>
            <a:pPr algn="ctr" defTabSz="800100">
              <a:lnSpc>
                <a:spcPct val="90000"/>
              </a:lnSpc>
              <a:spcAft>
                <a:spcPct val="35000"/>
              </a:spcAft>
            </a:pPr>
            <a:r>
              <a:rPr lang="zh-CN" altLang="en-US" sz="2400"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智</a:t>
            </a: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791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ppt_x"/>
                                          </p:val>
                                        </p:tav>
                                        <p:tav tm="100000">
                                          <p:val>
                                            <p:strVal val="#ppt_x"/>
                                          </p:val>
                                        </p:tav>
                                      </p:tavLst>
                                    </p:anim>
                                    <p:anim calcmode="lin" valueType="num">
                                      <p:cBhvr additive="base">
                                        <p:cTn id="12"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1+#ppt_w/2"/>
                                          </p:val>
                                        </p:tav>
                                        <p:tav tm="100000">
                                          <p:val>
                                            <p:strVal val="#ppt_x"/>
                                          </p:val>
                                        </p:tav>
                                      </p:tavLst>
                                    </p:anim>
                                    <p:anim calcmode="lin" valueType="num">
                                      <p:cBhvr additive="base">
                                        <p:cTn id="3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additive="base">
                                        <p:cTn id="35" dur="500" fill="hold"/>
                                        <p:tgtEl>
                                          <p:spTgt spid="77"/>
                                        </p:tgtEl>
                                        <p:attrNameLst>
                                          <p:attrName>ppt_x</p:attrName>
                                        </p:attrNameLst>
                                      </p:cBhvr>
                                      <p:tavLst>
                                        <p:tav tm="0">
                                          <p:val>
                                            <p:strVal val="1+#ppt_w/2"/>
                                          </p:val>
                                        </p:tav>
                                        <p:tav tm="100000">
                                          <p:val>
                                            <p:strVal val="#ppt_x"/>
                                          </p:val>
                                        </p:tav>
                                      </p:tavLst>
                                    </p:anim>
                                    <p:anim calcmode="lin" valueType="num">
                                      <p:cBhvr additive="base">
                                        <p:cTn id="36" dur="5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79"/>
                                        </p:tgtEl>
                                        <p:attrNameLst>
                                          <p:attrName>style.visibility</p:attrName>
                                        </p:attrNameLst>
                                      </p:cBhvr>
                                      <p:to>
                                        <p:strVal val="visible"/>
                                      </p:to>
                                    </p:set>
                                    <p:anim calcmode="lin" valueType="num">
                                      <p:cBhvr additive="base">
                                        <p:cTn id="41" dur="500" fill="hold"/>
                                        <p:tgtEl>
                                          <p:spTgt spid="79"/>
                                        </p:tgtEl>
                                        <p:attrNameLst>
                                          <p:attrName>ppt_x</p:attrName>
                                        </p:attrNameLst>
                                      </p:cBhvr>
                                      <p:tavLst>
                                        <p:tav tm="0">
                                          <p:val>
                                            <p:strVal val="1+#ppt_w/2"/>
                                          </p:val>
                                        </p:tav>
                                        <p:tav tm="100000">
                                          <p:val>
                                            <p:strVal val="#ppt_x"/>
                                          </p:val>
                                        </p:tav>
                                      </p:tavLst>
                                    </p:anim>
                                    <p:anim calcmode="lin" valueType="num">
                                      <p:cBhvr additive="base">
                                        <p:cTn id="42" dur="5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3" grpId="0">
        <p:bldAsOne/>
      </p:bldGraphic>
      <p:bldP spid="4" grpId="0"/>
      <p:bldP spid="77" grpId="0"/>
      <p:bldP spid="7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79215" y="3982834"/>
            <a:ext cx="6318702" cy="461665"/>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1200" b="1" dirty="0">
                <a:latin typeface="微软雅黑" pitchFamily="34" charset="-122"/>
                <a:ea typeface="微软雅黑" pitchFamily="34" charset="-122"/>
              </a:rPr>
              <a:t>“大量化</a:t>
            </a:r>
            <a:r>
              <a:rPr lang="en-US" altLang="zh-CN" sz="1200" b="1" dirty="0">
                <a:latin typeface="微软雅黑" pitchFamily="34" charset="-122"/>
                <a:ea typeface="微软雅黑" pitchFamily="34" charset="-122"/>
              </a:rPr>
              <a:t>(Volume)</a:t>
            </a:r>
            <a:r>
              <a:rPr lang="zh-CN" altLang="en-US" sz="1200" b="1" dirty="0">
                <a:latin typeface="微软雅黑" pitchFamily="34" charset="-122"/>
                <a:ea typeface="微软雅黑" pitchFamily="34" charset="-122"/>
              </a:rPr>
              <a:t>、多样化</a:t>
            </a:r>
            <a:r>
              <a:rPr lang="en-US" altLang="zh-CN" sz="1200" b="1" dirty="0">
                <a:latin typeface="微软雅黑" pitchFamily="34" charset="-122"/>
                <a:ea typeface="微软雅黑" pitchFamily="34" charset="-122"/>
              </a:rPr>
              <a:t>(Variety)</a:t>
            </a:r>
            <a:r>
              <a:rPr lang="zh-CN" altLang="en-US" sz="1200" b="1" dirty="0">
                <a:latin typeface="微软雅黑" pitchFamily="34" charset="-122"/>
                <a:ea typeface="微软雅黑" pitchFamily="34" charset="-122"/>
              </a:rPr>
              <a:t>、快速化</a:t>
            </a:r>
            <a:r>
              <a:rPr lang="en-US" altLang="zh-CN" sz="1200" b="1" dirty="0">
                <a:latin typeface="微软雅黑" pitchFamily="34" charset="-122"/>
                <a:ea typeface="微软雅黑" pitchFamily="34" charset="-122"/>
              </a:rPr>
              <a:t>(Velocity)</a:t>
            </a:r>
            <a:r>
              <a:rPr lang="zh-CN" altLang="en-US" sz="1200" b="1" dirty="0">
                <a:latin typeface="微软雅黑" pitchFamily="34" charset="-122"/>
                <a:ea typeface="微软雅黑" pitchFamily="34" charset="-122"/>
              </a:rPr>
              <a:t>、价值密度低（</a:t>
            </a:r>
            <a:r>
              <a:rPr lang="en-US" altLang="zh-CN" sz="1200" b="1" dirty="0">
                <a:latin typeface="微软雅黑" pitchFamily="34" charset="-122"/>
                <a:ea typeface="微软雅黑" pitchFamily="34" charset="-122"/>
              </a:rPr>
              <a:t>Value</a:t>
            </a:r>
            <a:r>
              <a:rPr lang="zh-CN" altLang="en-US" sz="1200" b="1" dirty="0">
                <a:latin typeface="微软雅黑" pitchFamily="34" charset="-122"/>
                <a:ea typeface="微软雅黑" pitchFamily="34" charset="-122"/>
              </a:rPr>
              <a:t>）”就是“大数据”的显著特征，或者说，只有具备这些特点的数据，才是大数据。</a:t>
            </a:r>
            <a:endParaRPr lang="zh-CN" altLang="en-US" sz="1200" dirty="0">
              <a:latin typeface="微软雅黑" pitchFamily="34" charset="-122"/>
              <a:ea typeface="微软雅黑" pitchFamily="34" charset="-122"/>
            </a:endParaRPr>
          </a:p>
        </p:txBody>
      </p:sp>
      <p:grpSp>
        <p:nvGrpSpPr>
          <p:cNvPr id="22" name="组合 21"/>
          <p:cNvGrpSpPr/>
          <p:nvPr/>
        </p:nvGrpSpPr>
        <p:grpSpPr>
          <a:xfrm>
            <a:off x="1223628" y="1057815"/>
            <a:ext cx="2700300" cy="2432037"/>
            <a:chOff x="3563888" y="1134976"/>
            <a:chExt cx="3888432" cy="3384376"/>
          </a:xfrm>
        </p:grpSpPr>
        <p:sp>
          <p:nvSpPr>
            <p:cNvPr id="8" name="圆角矩形 7"/>
            <p:cNvSpPr/>
            <p:nvPr/>
          </p:nvSpPr>
          <p:spPr>
            <a:xfrm>
              <a:off x="3995936" y="1556792"/>
              <a:ext cx="1296144" cy="1080120"/>
            </a:xfrm>
            <a:prstGeom prst="roundRect">
              <a:avLst/>
            </a:prstGeom>
            <a:ln/>
            <a:effectLst>
              <a:glow rad="139700">
                <a:schemeClr val="accent1">
                  <a:satMod val="175000"/>
                  <a:alpha val="40000"/>
                </a:schemeClr>
              </a:glow>
              <a:outerShdw blurRad="40000" dist="23000" dir="5400000" rotWithShape="0">
                <a:srgbClr val="000000">
                  <a:alpha val="35000"/>
                </a:srgb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Volume</a:t>
              </a:r>
              <a:endParaRPr lang="zh-CN" altLang="en-US" b="1" dirty="0">
                <a:solidFill>
                  <a:schemeClr val="bg1"/>
                </a:solidFill>
                <a:effectLst>
                  <a:outerShdw blurRad="38100" dist="38100" dir="2700000" algn="tl">
                    <a:srgbClr val="000000">
                      <a:alpha val="43137"/>
                    </a:srgbClr>
                  </a:outerShdw>
                </a:effectLst>
              </a:endParaRPr>
            </a:p>
          </p:txBody>
        </p:sp>
        <p:sp>
          <p:nvSpPr>
            <p:cNvPr id="9" name="圆角矩形 8"/>
            <p:cNvSpPr/>
            <p:nvPr/>
          </p:nvSpPr>
          <p:spPr>
            <a:xfrm>
              <a:off x="3995936" y="2964272"/>
              <a:ext cx="1296144" cy="1080120"/>
            </a:xfrm>
            <a:prstGeom prst="roundRect">
              <a:avLst/>
            </a:prstGeom>
            <a:ln/>
            <a:effectLst>
              <a:glow rad="139700">
                <a:schemeClr val="accent1">
                  <a:satMod val="175000"/>
                  <a:alpha val="40000"/>
                </a:schemeClr>
              </a:glow>
              <a:outerShdw blurRad="40000" dist="23000" dir="5400000" rotWithShape="0">
                <a:srgbClr val="000000">
                  <a:alpha val="35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Velocity</a:t>
              </a:r>
              <a:endParaRPr lang="zh-CN" altLang="en-US" b="1" dirty="0">
                <a:solidFill>
                  <a:schemeClr val="bg1"/>
                </a:solidFill>
                <a:effectLst>
                  <a:outerShdw blurRad="38100" dist="38100" dir="2700000" algn="tl">
                    <a:srgbClr val="000000">
                      <a:alpha val="43137"/>
                    </a:srgbClr>
                  </a:outerShdw>
                </a:effectLst>
              </a:endParaRPr>
            </a:p>
          </p:txBody>
        </p:sp>
        <p:sp>
          <p:nvSpPr>
            <p:cNvPr id="10" name="圆角矩形 9"/>
            <p:cNvSpPr/>
            <p:nvPr/>
          </p:nvSpPr>
          <p:spPr>
            <a:xfrm>
              <a:off x="5749280" y="2964272"/>
              <a:ext cx="1296144" cy="1080120"/>
            </a:xfrm>
            <a:prstGeom prst="roundRect">
              <a:avLst/>
            </a:prstGeom>
            <a:ln/>
            <a:effectLst>
              <a:glow rad="139700">
                <a:schemeClr val="accent1">
                  <a:satMod val="175000"/>
                  <a:alpha val="40000"/>
                </a:schemeClr>
              </a:glow>
              <a:outerShdw blurRad="40000" dist="23000" dir="5400000" rotWithShape="0">
                <a:srgbClr val="000000">
                  <a:alpha val="3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Value</a:t>
              </a:r>
              <a:endParaRPr lang="zh-CN" altLang="en-US" b="1" dirty="0">
                <a:solidFill>
                  <a:schemeClr val="bg1"/>
                </a:solidFill>
                <a:effectLst>
                  <a:outerShdw blurRad="38100" dist="38100" dir="2700000" algn="tl">
                    <a:srgbClr val="000000">
                      <a:alpha val="43137"/>
                    </a:srgbClr>
                  </a:outerShdw>
                </a:effectLst>
              </a:endParaRPr>
            </a:p>
          </p:txBody>
        </p:sp>
        <p:sp>
          <p:nvSpPr>
            <p:cNvPr id="11" name="圆角矩形 10"/>
            <p:cNvSpPr/>
            <p:nvPr/>
          </p:nvSpPr>
          <p:spPr>
            <a:xfrm>
              <a:off x="5749280" y="1570844"/>
              <a:ext cx="1296144" cy="1080120"/>
            </a:xfrm>
            <a:prstGeom prst="roundRect">
              <a:avLst/>
            </a:prstGeom>
            <a:ln/>
            <a:effectLst>
              <a:glow rad="139700">
                <a:schemeClr val="accent1">
                  <a:satMod val="175000"/>
                  <a:alpha val="40000"/>
                </a:schemeClr>
              </a:glow>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Variety</a:t>
              </a:r>
              <a:endParaRPr lang="zh-CN" altLang="en-US" b="1" dirty="0">
                <a:solidFill>
                  <a:schemeClr val="bg1"/>
                </a:solidFill>
                <a:effectLst>
                  <a:outerShdw blurRad="38100" dist="38100" dir="2700000" algn="tl">
                    <a:srgbClr val="000000">
                      <a:alpha val="43137"/>
                    </a:srgbClr>
                  </a:outerShdw>
                </a:effectLst>
              </a:endParaRPr>
            </a:p>
          </p:txBody>
        </p:sp>
        <p:grpSp>
          <p:nvGrpSpPr>
            <p:cNvPr id="21" name="组合 20"/>
            <p:cNvGrpSpPr/>
            <p:nvPr/>
          </p:nvGrpSpPr>
          <p:grpSpPr>
            <a:xfrm>
              <a:off x="3563888" y="1134976"/>
              <a:ext cx="3888432" cy="3384376"/>
              <a:chOff x="3563888" y="1124744"/>
              <a:chExt cx="3888432" cy="3384376"/>
            </a:xfrm>
          </p:grpSpPr>
          <p:cxnSp>
            <p:nvCxnSpPr>
              <p:cNvPr id="13" name="直接箭头连接符 12"/>
              <p:cNvCxnSpPr/>
              <p:nvPr/>
            </p:nvCxnSpPr>
            <p:spPr>
              <a:xfrm>
                <a:off x="5508104" y="1124744"/>
                <a:ext cx="0" cy="3384376"/>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14" name="直接箭头连接符 13"/>
              <p:cNvCxnSpPr/>
              <p:nvPr/>
            </p:nvCxnSpPr>
            <p:spPr>
              <a:xfrm flipH="1">
                <a:off x="3563888" y="2780928"/>
                <a:ext cx="3888432" cy="0"/>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grpSp>
      </p:grpSp>
      <p:pic>
        <p:nvPicPr>
          <p:cNvPr id="1025" name="Picture 1" descr="C:\Users\ibm\AppData\Roaming\Tencent\Users\45857885\QQ\WinTemp\RichOle\3(7Y$P52FVF{%3[X2]4LHH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740" y="1106452"/>
            <a:ext cx="3957638" cy="2628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3" name="标题 2"/>
          <p:cNvSpPr>
            <a:spLocks noGrp="1"/>
          </p:cNvSpPr>
          <p:nvPr>
            <p:ph type="title"/>
          </p:nvPr>
        </p:nvSpPr>
        <p:spPr/>
        <p:txBody>
          <a:bodyPr/>
          <a:lstStyle/>
          <a:p>
            <a:r>
              <a:rPr lang="zh-CN" altLang="en-US" smtClean="0"/>
              <a:t>大</a:t>
            </a:r>
            <a:r>
              <a:rPr lang="zh-CN" altLang="en-US" dirty="0" smtClean="0"/>
              <a:t>数据的特征</a:t>
            </a:r>
            <a:endParaRPr lang="zh-CN" altLang="en-US" dirty="0"/>
          </a:p>
        </p:txBody>
      </p:sp>
    </p:spTree>
    <p:extLst>
      <p:ext uri="{BB962C8B-B14F-4D97-AF65-F5344CB8AC3E}">
        <p14:creationId xmlns:p14="http://schemas.microsoft.com/office/powerpoint/2010/main" val="7503311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4"/>
          <p:cNvSpPr txBox="1"/>
          <p:nvPr/>
        </p:nvSpPr>
        <p:spPr>
          <a:xfrm>
            <a:off x="591236" y="3784754"/>
            <a:ext cx="1294129" cy="700347"/>
          </a:xfrm>
          <a:prstGeom prst="rect">
            <a:avLst/>
          </a:prstGeom>
          <a:noFill/>
        </p:spPr>
        <p:txBody>
          <a:bodyPr wrap="square" lIns="53492" tIns="26747" rIns="53492" bIns="26747" rtlCol="0">
            <a:spAutoFit/>
          </a:bodyPr>
          <a:lstStyle/>
          <a:p>
            <a:pPr algn="ctr">
              <a:lnSpc>
                <a:spcPct val="150000"/>
              </a:lnSpc>
            </a:pPr>
            <a:r>
              <a:rPr lang="zh-CN" altLang="en-US" sz="1400">
                <a:solidFill>
                  <a:srgbClr val="FF0000"/>
                </a:solidFill>
                <a:latin typeface="微软雅黑" panose="020B0503020204020204" pitchFamily="34" charset="-122"/>
                <a:ea typeface="微软雅黑" panose="020B0503020204020204" pitchFamily="34" charset="-122"/>
              </a:rPr>
              <a:t>资源统一管理</a:t>
            </a:r>
            <a:endParaRPr lang="en-US" altLang="zh-CN" sz="1400">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en-US" sz="1400">
                <a:solidFill>
                  <a:srgbClr val="FF0000"/>
                </a:solidFill>
                <a:latin typeface="微软雅黑" panose="020B0503020204020204" pitchFamily="34" charset="-122"/>
                <a:ea typeface="微软雅黑" panose="020B0503020204020204" pitchFamily="34" charset="-122"/>
              </a:rPr>
              <a:t>资源统一分配</a:t>
            </a:r>
          </a:p>
        </p:txBody>
      </p:sp>
      <p:sp>
        <p:nvSpPr>
          <p:cNvPr id="9" name="文本框 8"/>
          <p:cNvSpPr txBox="1"/>
          <p:nvPr/>
        </p:nvSpPr>
        <p:spPr>
          <a:xfrm>
            <a:off x="5351727" y="1396778"/>
            <a:ext cx="1415039" cy="700347"/>
          </a:xfrm>
          <a:prstGeom prst="rect">
            <a:avLst/>
          </a:prstGeom>
          <a:noFill/>
        </p:spPr>
        <p:txBody>
          <a:bodyPr wrap="square" lIns="53492" tIns="26747" rIns="53492" bIns="26747" rtlCol="0">
            <a:spAutoFit/>
          </a:bodyPr>
          <a:lstStyle/>
          <a:p>
            <a:pPr algn="ctr">
              <a:lnSpc>
                <a:spcPct val="150000"/>
              </a:lnSpc>
            </a:pPr>
            <a:r>
              <a:rPr lang="zh-CN" altLang="en-US" sz="1400">
                <a:solidFill>
                  <a:srgbClr val="FF0000"/>
                </a:solidFill>
                <a:latin typeface="微软雅黑" panose="020B0503020204020204" pitchFamily="34" charset="-122"/>
                <a:ea typeface="微软雅黑" panose="020B0503020204020204" pitchFamily="34" charset="-122"/>
              </a:rPr>
              <a:t>资源实时监控</a:t>
            </a:r>
            <a:endParaRPr lang="en-US" altLang="zh-CN" sz="1400">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en-US" sz="1400" smtClean="0">
                <a:solidFill>
                  <a:srgbClr val="FF0000"/>
                </a:solidFill>
                <a:latin typeface="微软雅黑" panose="020B0503020204020204" pitchFamily="34" charset="-122"/>
                <a:ea typeface="微软雅黑" panose="020B0503020204020204" pitchFamily="34" charset="-122"/>
              </a:rPr>
              <a:t>资源成本计量</a:t>
            </a:r>
            <a:endParaRPr lang="zh-CN" altLang="en-US" sz="1400">
              <a:solidFill>
                <a:srgbClr val="FF0000"/>
              </a:solidFill>
              <a:latin typeface="微软雅黑" panose="020B0503020204020204" pitchFamily="34" charset="-122"/>
              <a:ea typeface="微软雅黑" panose="020B0503020204020204" pitchFamily="34" charset="-122"/>
            </a:endParaRPr>
          </a:p>
        </p:txBody>
      </p:sp>
      <p:pic>
        <p:nvPicPr>
          <p:cNvPr id="16" name="图片 15" descr="LIQ_71192.jpg"/>
          <p:cNvPicPr>
            <a:picLocks noChangeAspect="1"/>
          </p:cNvPicPr>
          <p:nvPr/>
        </p:nvPicPr>
        <p:blipFill>
          <a:blip r:embed="rId3" cstate="print"/>
          <a:stretch>
            <a:fillRect/>
          </a:stretch>
        </p:blipFill>
        <p:spPr>
          <a:xfrm>
            <a:off x="3077064" y="2335140"/>
            <a:ext cx="2149469" cy="1198688"/>
          </a:xfrm>
          <a:prstGeom prst="roundRect">
            <a:avLst>
              <a:gd name="adj" fmla="val 8594"/>
            </a:avLst>
          </a:prstGeom>
          <a:solidFill>
            <a:srgbClr val="FFFFFF">
              <a:shade val="85000"/>
            </a:srgbClr>
          </a:solidFill>
          <a:ln>
            <a:noFill/>
          </a:ln>
          <a:effectLst/>
        </p:spPr>
      </p:pic>
      <p:sp>
        <p:nvSpPr>
          <p:cNvPr id="17" name="TextBox 16"/>
          <p:cNvSpPr txBox="1"/>
          <p:nvPr/>
        </p:nvSpPr>
        <p:spPr>
          <a:xfrm>
            <a:off x="2419106" y="1181684"/>
            <a:ext cx="594995" cy="346249"/>
          </a:xfrm>
          <a:prstGeom prst="rect">
            <a:avLst/>
          </a:prstGeom>
          <a:noFill/>
        </p:spPr>
        <p:txBody>
          <a:bodyPr wrap="square" rtlCol="0">
            <a:spAutoFit/>
          </a:bodyPr>
          <a:lstStyle/>
          <a:p>
            <a:pPr algn="ctr"/>
            <a:r>
              <a:rPr lang="zh-CN" altLang="en-US" sz="825">
                <a:solidFill>
                  <a:schemeClr val="tx1">
                    <a:lumMod val="75000"/>
                    <a:lumOff val="25000"/>
                  </a:schemeClr>
                </a:solidFill>
                <a:latin typeface="微软雅黑" pitchFamily="34" charset="-122"/>
                <a:ea typeface="微软雅黑" pitchFamily="34" charset="-122"/>
              </a:rPr>
              <a:t>计算资源</a:t>
            </a:r>
          </a:p>
        </p:txBody>
      </p:sp>
      <p:sp>
        <p:nvSpPr>
          <p:cNvPr id="18" name="TextBox 17"/>
          <p:cNvSpPr txBox="1"/>
          <p:nvPr/>
        </p:nvSpPr>
        <p:spPr>
          <a:xfrm>
            <a:off x="2419106" y="1871643"/>
            <a:ext cx="594995" cy="369332"/>
          </a:xfrm>
          <a:prstGeom prst="rect">
            <a:avLst/>
          </a:prstGeom>
          <a:noFill/>
        </p:spPr>
        <p:txBody>
          <a:bodyPr wrap="square" rtlCol="0">
            <a:spAutoFit/>
          </a:bodyPr>
          <a:lstStyle/>
          <a:p>
            <a:pPr algn="ctr"/>
            <a:r>
              <a:rPr lang="zh-CN" altLang="en-US" sz="900">
                <a:solidFill>
                  <a:schemeClr val="tx1">
                    <a:lumMod val="75000"/>
                    <a:lumOff val="25000"/>
                  </a:schemeClr>
                </a:solidFill>
                <a:latin typeface="微软雅黑" pitchFamily="34" charset="-122"/>
                <a:ea typeface="微软雅黑" pitchFamily="34" charset="-122"/>
              </a:rPr>
              <a:t>资源用量</a:t>
            </a:r>
          </a:p>
        </p:txBody>
      </p:sp>
      <p:sp>
        <p:nvSpPr>
          <p:cNvPr id="19" name="TextBox 18"/>
          <p:cNvSpPr txBox="1"/>
          <p:nvPr/>
        </p:nvSpPr>
        <p:spPr>
          <a:xfrm>
            <a:off x="2419106" y="2558000"/>
            <a:ext cx="594995" cy="369332"/>
          </a:xfrm>
          <a:prstGeom prst="rect">
            <a:avLst/>
          </a:prstGeom>
          <a:noFill/>
        </p:spPr>
        <p:txBody>
          <a:bodyPr wrap="square" rtlCol="0">
            <a:spAutoFit/>
          </a:bodyPr>
          <a:lstStyle/>
          <a:p>
            <a:pPr algn="ctr"/>
            <a:r>
              <a:rPr lang="zh-CN" altLang="en-US" sz="900">
                <a:solidFill>
                  <a:schemeClr val="tx1">
                    <a:lumMod val="75000"/>
                    <a:lumOff val="25000"/>
                  </a:schemeClr>
                </a:solidFill>
                <a:latin typeface="微软雅黑" pitchFamily="34" charset="-122"/>
                <a:ea typeface="微软雅黑" pitchFamily="34" charset="-122"/>
              </a:rPr>
              <a:t>网络运行</a:t>
            </a:r>
          </a:p>
        </p:txBody>
      </p:sp>
      <p:sp>
        <p:nvSpPr>
          <p:cNvPr id="20" name="TextBox 19"/>
          <p:cNvSpPr txBox="1"/>
          <p:nvPr/>
        </p:nvSpPr>
        <p:spPr>
          <a:xfrm>
            <a:off x="2419106" y="3183925"/>
            <a:ext cx="594995" cy="369332"/>
          </a:xfrm>
          <a:prstGeom prst="rect">
            <a:avLst/>
          </a:prstGeom>
          <a:noFill/>
        </p:spPr>
        <p:txBody>
          <a:bodyPr wrap="square" rtlCol="0">
            <a:spAutoFit/>
          </a:bodyPr>
          <a:lstStyle/>
          <a:p>
            <a:pPr algn="ctr"/>
            <a:r>
              <a:rPr lang="zh-CN" altLang="en-US" sz="900">
                <a:solidFill>
                  <a:schemeClr val="tx1">
                    <a:lumMod val="75000"/>
                    <a:lumOff val="25000"/>
                  </a:schemeClr>
                </a:solidFill>
                <a:latin typeface="微软雅黑" pitchFamily="34" charset="-122"/>
                <a:ea typeface="微软雅黑" pitchFamily="34" charset="-122"/>
              </a:rPr>
              <a:t>单机用量</a:t>
            </a:r>
          </a:p>
        </p:txBody>
      </p:sp>
      <p:sp>
        <p:nvSpPr>
          <p:cNvPr id="21" name="TextBox 20"/>
          <p:cNvSpPr txBox="1"/>
          <p:nvPr/>
        </p:nvSpPr>
        <p:spPr>
          <a:xfrm>
            <a:off x="6183697" y="1199753"/>
            <a:ext cx="650287" cy="230832"/>
          </a:xfrm>
          <a:prstGeom prst="rect">
            <a:avLst/>
          </a:prstGeom>
          <a:noFill/>
        </p:spPr>
        <p:txBody>
          <a:bodyPr wrap="square" rtlCol="0">
            <a:spAutoFit/>
          </a:bodyPr>
          <a:lstStyle/>
          <a:p>
            <a:pPr algn="ctr"/>
            <a:r>
              <a:rPr lang="zh-CN" altLang="en-US" sz="900">
                <a:solidFill>
                  <a:schemeClr val="tx1">
                    <a:lumMod val="75000"/>
                    <a:lumOff val="25000"/>
                  </a:schemeClr>
                </a:solidFill>
                <a:latin typeface="微软雅黑" pitchFamily="34" charset="-122"/>
                <a:ea typeface="微软雅黑" pitchFamily="34" charset="-122"/>
              </a:rPr>
              <a:t>网络监控</a:t>
            </a:r>
          </a:p>
        </p:txBody>
      </p:sp>
      <p:sp>
        <p:nvSpPr>
          <p:cNvPr id="22" name="TextBox 21"/>
          <p:cNvSpPr txBox="1"/>
          <p:nvPr/>
        </p:nvSpPr>
        <p:spPr>
          <a:xfrm>
            <a:off x="6183697" y="2103726"/>
            <a:ext cx="650287" cy="230832"/>
          </a:xfrm>
          <a:prstGeom prst="rect">
            <a:avLst/>
          </a:prstGeom>
          <a:noFill/>
        </p:spPr>
        <p:txBody>
          <a:bodyPr wrap="square" rtlCol="0">
            <a:spAutoFit/>
          </a:bodyPr>
          <a:lstStyle/>
          <a:p>
            <a:pPr algn="ctr"/>
            <a:r>
              <a:rPr lang="zh-CN" altLang="en-US" sz="900">
                <a:solidFill>
                  <a:schemeClr val="tx1">
                    <a:lumMod val="75000"/>
                    <a:lumOff val="25000"/>
                  </a:schemeClr>
                </a:solidFill>
                <a:latin typeface="微软雅黑" pitchFamily="34" charset="-122"/>
                <a:ea typeface="微软雅黑" pitchFamily="34" charset="-122"/>
              </a:rPr>
              <a:t>运行监控</a:t>
            </a:r>
          </a:p>
        </p:txBody>
      </p:sp>
      <p:sp>
        <p:nvSpPr>
          <p:cNvPr id="23" name="TextBox 22"/>
          <p:cNvSpPr txBox="1"/>
          <p:nvPr/>
        </p:nvSpPr>
        <p:spPr>
          <a:xfrm>
            <a:off x="6183698" y="3033924"/>
            <a:ext cx="704478" cy="230832"/>
          </a:xfrm>
          <a:prstGeom prst="rect">
            <a:avLst/>
          </a:prstGeom>
          <a:noFill/>
        </p:spPr>
        <p:txBody>
          <a:bodyPr wrap="square" rtlCol="0">
            <a:spAutoFit/>
          </a:bodyPr>
          <a:lstStyle/>
          <a:p>
            <a:pPr algn="ctr"/>
            <a:r>
              <a:rPr lang="zh-CN" altLang="en-US" sz="900">
                <a:solidFill>
                  <a:schemeClr val="tx1">
                    <a:lumMod val="75000"/>
                    <a:lumOff val="25000"/>
                  </a:schemeClr>
                </a:solidFill>
                <a:latin typeface="微软雅黑" pitchFamily="34" charset="-122"/>
                <a:ea typeface="微软雅黑" pitchFamily="34" charset="-122"/>
              </a:rPr>
              <a:t>成本计量</a:t>
            </a:r>
          </a:p>
        </p:txBody>
      </p:sp>
      <p:pic>
        <p:nvPicPr>
          <p:cNvPr id="25" name="图片 24" descr="照片.JPG"/>
          <p:cNvPicPr>
            <a:picLocks noChangeAspect="1"/>
          </p:cNvPicPr>
          <p:nvPr/>
        </p:nvPicPr>
        <p:blipFill>
          <a:blip r:embed="rId4" cstate="print"/>
          <a:stretch>
            <a:fillRect/>
          </a:stretch>
        </p:blipFill>
        <p:spPr>
          <a:xfrm>
            <a:off x="3100017" y="935349"/>
            <a:ext cx="2103563" cy="1162526"/>
          </a:xfrm>
          <a:prstGeom prst="roundRect">
            <a:avLst>
              <a:gd name="adj" fmla="val 8594"/>
            </a:avLst>
          </a:prstGeom>
          <a:solidFill>
            <a:srgbClr val="FFFFFF">
              <a:shade val="85000"/>
            </a:srgbClr>
          </a:solidFill>
          <a:ln>
            <a:noFill/>
          </a:ln>
          <a:effectLst/>
        </p:spPr>
      </p:pic>
      <p:pic>
        <p:nvPicPr>
          <p:cNvPr id="10" name="图片 9" descr="总量.jpg"/>
          <p:cNvPicPr>
            <a:picLocks noChangeAspect="1"/>
          </p:cNvPicPr>
          <p:nvPr/>
        </p:nvPicPr>
        <p:blipFill>
          <a:blip r:embed="rId5" cstate="print"/>
          <a:stretch>
            <a:fillRect/>
          </a:stretch>
        </p:blipFill>
        <p:spPr>
          <a:xfrm>
            <a:off x="591237" y="986354"/>
            <a:ext cx="1252124" cy="688876"/>
          </a:xfrm>
          <a:prstGeom prst="roundRect">
            <a:avLst>
              <a:gd name="adj" fmla="val 8594"/>
            </a:avLst>
          </a:prstGeom>
          <a:solidFill>
            <a:srgbClr val="FFFFFF">
              <a:shade val="85000"/>
            </a:srgbClr>
          </a:solidFill>
          <a:ln>
            <a:noFill/>
          </a:ln>
          <a:effectLst/>
        </p:spPr>
      </p:pic>
      <p:pic>
        <p:nvPicPr>
          <p:cNvPr id="11" name="图片 10" descr="IP用量.jpg"/>
          <p:cNvPicPr>
            <a:picLocks noChangeAspect="1"/>
          </p:cNvPicPr>
          <p:nvPr/>
        </p:nvPicPr>
        <p:blipFill>
          <a:blip r:embed="rId6" cstate="print"/>
          <a:stretch>
            <a:fillRect/>
          </a:stretch>
        </p:blipFill>
        <p:spPr>
          <a:xfrm>
            <a:off x="588969" y="1720062"/>
            <a:ext cx="1254392" cy="612918"/>
          </a:xfrm>
          <a:prstGeom prst="roundRect">
            <a:avLst>
              <a:gd name="adj" fmla="val 8594"/>
            </a:avLst>
          </a:prstGeom>
          <a:solidFill>
            <a:srgbClr val="FFFFFF">
              <a:shade val="85000"/>
            </a:srgbClr>
          </a:solidFill>
          <a:ln>
            <a:noFill/>
          </a:ln>
          <a:effectLst/>
        </p:spPr>
      </p:pic>
      <p:pic>
        <p:nvPicPr>
          <p:cNvPr id="12" name="图片 11" descr="network.bmp"/>
          <p:cNvPicPr>
            <a:picLocks noChangeAspect="1"/>
          </p:cNvPicPr>
          <p:nvPr/>
        </p:nvPicPr>
        <p:blipFill>
          <a:blip r:embed="rId7" cstate="print"/>
          <a:stretch>
            <a:fillRect/>
          </a:stretch>
        </p:blipFill>
        <p:spPr>
          <a:xfrm>
            <a:off x="588969" y="2377813"/>
            <a:ext cx="1254392" cy="670131"/>
          </a:xfrm>
          <a:prstGeom prst="roundRect">
            <a:avLst>
              <a:gd name="adj" fmla="val 8594"/>
            </a:avLst>
          </a:prstGeom>
          <a:solidFill>
            <a:srgbClr val="FFFFFF">
              <a:shade val="85000"/>
            </a:srgbClr>
          </a:solidFill>
          <a:ln>
            <a:noFill/>
          </a:ln>
          <a:effectLst/>
        </p:spPr>
      </p:pic>
      <p:pic>
        <p:nvPicPr>
          <p:cNvPr id="13" name="图片 12" descr="虚拟机运行监控.jpg"/>
          <p:cNvPicPr>
            <a:picLocks noChangeAspect="1"/>
          </p:cNvPicPr>
          <p:nvPr/>
        </p:nvPicPr>
        <p:blipFill>
          <a:blip r:embed="rId8" cstate="print"/>
          <a:stretch>
            <a:fillRect/>
          </a:stretch>
        </p:blipFill>
        <p:spPr>
          <a:xfrm>
            <a:off x="6876256" y="1813957"/>
            <a:ext cx="1426958" cy="787287"/>
          </a:xfrm>
          <a:prstGeom prst="roundRect">
            <a:avLst>
              <a:gd name="adj" fmla="val 8594"/>
            </a:avLst>
          </a:prstGeom>
          <a:solidFill>
            <a:srgbClr val="FFFFFF">
              <a:shade val="85000"/>
            </a:srgbClr>
          </a:solidFill>
          <a:ln>
            <a:noFill/>
          </a:ln>
          <a:effectLst/>
        </p:spPr>
      </p:pic>
      <p:pic>
        <p:nvPicPr>
          <p:cNvPr id="14" name="图片 13" descr="账户用量.jpg"/>
          <p:cNvPicPr>
            <a:picLocks noChangeAspect="1"/>
          </p:cNvPicPr>
          <p:nvPr/>
        </p:nvPicPr>
        <p:blipFill>
          <a:blip r:embed="rId9" cstate="print"/>
          <a:stretch>
            <a:fillRect/>
          </a:stretch>
        </p:blipFill>
        <p:spPr>
          <a:xfrm>
            <a:off x="6876256" y="2742533"/>
            <a:ext cx="1426958" cy="790532"/>
          </a:xfrm>
          <a:prstGeom prst="roundRect">
            <a:avLst>
              <a:gd name="adj" fmla="val 8594"/>
            </a:avLst>
          </a:prstGeom>
          <a:solidFill>
            <a:srgbClr val="FFFFFF">
              <a:shade val="85000"/>
            </a:srgbClr>
          </a:solidFill>
          <a:ln>
            <a:noFill/>
          </a:ln>
          <a:effectLst/>
        </p:spPr>
      </p:pic>
      <p:pic>
        <p:nvPicPr>
          <p:cNvPr id="15" name="图片 14" descr="主机用量.jpg"/>
          <p:cNvPicPr>
            <a:picLocks noChangeAspect="1"/>
          </p:cNvPicPr>
          <p:nvPr/>
        </p:nvPicPr>
        <p:blipFill>
          <a:blip r:embed="rId10" cstate="print"/>
          <a:stretch>
            <a:fillRect/>
          </a:stretch>
        </p:blipFill>
        <p:spPr>
          <a:xfrm>
            <a:off x="588969" y="3092777"/>
            <a:ext cx="1254392" cy="492055"/>
          </a:xfrm>
          <a:prstGeom prst="roundRect">
            <a:avLst>
              <a:gd name="adj" fmla="val 8594"/>
            </a:avLst>
          </a:prstGeom>
          <a:solidFill>
            <a:srgbClr val="FFFFFF">
              <a:shade val="85000"/>
            </a:srgbClr>
          </a:solidFill>
          <a:ln>
            <a:noFill/>
          </a:ln>
          <a:effectLst/>
        </p:spPr>
      </p:pic>
      <p:pic>
        <p:nvPicPr>
          <p:cNvPr id="26" name="图片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76949" y="934587"/>
            <a:ext cx="1426265" cy="738082"/>
          </a:xfrm>
          <a:prstGeom prst="roundRect">
            <a:avLst>
              <a:gd name="adj" fmla="val 8594"/>
            </a:avLst>
          </a:prstGeom>
          <a:solidFill>
            <a:srgbClr val="FFFFFF">
              <a:shade val="85000"/>
            </a:srgbClr>
          </a:solidFill>
          <a:ln>
            <a:noFill/>
          </a:ln>
          <a:effectLst/>
        </p:spPr>
      </p:pic>
      <p:pic>
        <p:nvPicPr>
          <p:cNvPr id="28"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77101" y="3730804"/>
            <a:ext cx="1571625" cy="1182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55767" y="3714470"/>
            <a:ext cx="1557338" cy="1178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3"/>
          <p:cNvPicPr>
            <a:picLocks noChangeAspect="1" noChangeArrowheads="1"/>
          </p:cNvPicPr>
          <p:nvPr/>
        </p:nvPicPr>
        <p:blipFill>
          <a:blip r:embed="rId14"/>
          <a:srcRect/>
          <a:stretch>
            <a:fillRect/>
          </a:stretch>
        </p:blipFill>
        <p:spPr bwMode="auto">
          <a:xfrm>
            <a:off x="6803365" y="3736334"/>
            <a:ext cx="1509014" cy="113176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2" name="标题 1"/>
          <p:cNvSpPr>
            <a:spLocks noGrp="1"/>
          </p:cNvSpPr>
          <p:nvPr>
            <p:ph type="title"/>
          </p:nvPr>
        </p:nvSpPr>
        <p:spPr/>
        <p:txBody>
          <a:bodyPr/>
          <a:lstStyle/>
          <a:p>
            <a:r>
              <a:rPr lang="zh-CN" altLang="en-US" smtClean="0"/>
              <a:t>云计算中心</a:t>
            </a:r>
            <a:endParaRPr lang="zh-CN" altLang="en-US"/>
          </a:p>
        </p:txBody>
      </p:sp>
    </p:spTree>
    <p:extLst>
      <p:ext uri="{BB962C8B-B14F-4D97-AF65-F5344CB8AC3E}">
        <p14:creationId xmlns:p14="http://schemas.microsoft.com/office/powerpoint/2010/main" val="138090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467544" y="915566"/>
            <a:ext cx="7848872" cy="3894119"/>
          </a:xfrm>
          <a:prstGeom prst="rect">
            <a:avLst/>
          </a:prstGeom>
          <a:blipFill>
            <a:blip r:embed="rId3" cstate="print"/>
            <a:stretch>
              <a:fillRect/>
            </a:stretch>
          </a:blipFill>
        </p:spPr>
        <p:txBody>
          <a:bodyPr wrap="square" lIns="0" tIns="0" rIns="0" bIns="0" rtlCol="0">
            <a:noAutofit/>
          </a:bodyPr>
          <a:lstStyle/>
          <a:p>
            <a:endParaRPr/>
          </a:p>
        </p:txBody>
      </p:sp>
      <p:sp>
        <p:nvSpPr>
          <p:cNvPr id="6" name="标题 5"/>
          <p:cNvSpPr>
            <a:spLocks noGrp="1"/>
          </p:cNvSpPr>
          <p:nvPr>
            <p:ph type="title"/>
          </p:nvPr>
        </p:nvSpPr>
        <p:spPr/>
        <p:txBody>
          <a:bodyPr/>
          <a:lstStyle/>
          <a:p>
            <a:r>
              <a:rPr lang="zh-CN" altLang="en-US" smtClean="0"/>
              <a:t>新一代智能技术</a:t>
            </a:r>
            <a:endParaRPr lang="zh-CN" altLang="en-US"/>
          </a:p>
        </p:txBody>
      </p:sp>
    </p:spTree>
    <p:extLst>
      <p:ext uri="{BB962C8B-B14F-4D97-AF65-F5344CB8AC3E}">
        <p14:creationId xmlns:p14="http://schemas.microsoft.com/office/powerpoint/2010/main" val="40908194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大数据的应用领域</a:t>
            </a:r>
            <a:endParaRPr lang="zh-CN" altLang="en-US"/>
          </a:p>
        </p:txBody>
      </p:sp>
      <p:pic>
        <p:nvPicPr>
          <p:cNvPr id="16" name="Picture 4"/>
          <p:cNvPicPr>
            <a:picLocks noChangeAspect="1"/>
          </p:cNvPicPr>
          <p:nvPr/>
        </p:nvPicPr>
        <p:blipFill>
          <a:blip r:embed="rId3" cstate="screen">
            <a:duotone>
              <a:schemeClr val="bg2">
                <a:shade val="45000"/>
                <a:satMod val="135000"/>
              </a:schemeClr>
              <a:prstClr val="white"/>
            </a:duotone>
            <a:extLst/>
          </a:blip>
          <a:stretch>
            <a:fillRect/>
          </a:stretch>
        </p:blipFill>
        <p:spPr>
          <a:xfrm rot="16200000">
            <a:off x="4670761" y="1680903"/>
            <a:ext cx="4157039" cy="2338334"/>
          </a:xfrm>
          <a:prstGeom prst="rect">
            <a:avLst/>
          </a:prstGeom>
        </p:spPr>
      </p:pic>
      <p:sp>
        <p:nvSpPr>
          <p:cNvPr id="17" name="Rectangle 16"/>
          <p:cNvSpPr/>
          <p:nvPr/>
        </p:nvSpPr>
        <p:spPr>
          <a:xfrm>
            <a:off x="5576268" y="771846"/>
            <a:ext cx="1541944" cy="4159613"/>
          </a:xfrm>
          <a:prstGeom prst="rect">
            <a:avLst/>
          </a:prstGeom>
          <a:gradFill flip="none" rotWithShape="1">
            <a:gsLst>
              <a:gs pos="0">
                <a:schemeClr val="bg1"/>
              </a:gs>
              <a:gs pos="100000">
                <a:srgbClr val="FFFFFF">
                  <a:alpha val="0"/>
                </a:srgb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3" name="图片 2"/>
          <p:cNvPicPr>
            <a:picLocks noChangeAspect="1"/>
          </p:cNvPicPr>
          <p:nvPr/>
        </p:nvPicPr>
        <p:blipFill>
          <a:blip r:embed="rId4"/>
          <a:stretch>
            <a:fillRect/>
          </a:stretch>
        </p:blipFill>
        <p:spPr>
          <a:xfrm>
            <a:off x="1698711" y="853391"/>
            <a:ext cx="3271838" cy="3993356"/>
          </a:xfrm>
          <a:prstGeom prst="rect">
            <a:avLst/>
          </a:prstGeom>
        </p:spPr>
      </p:pic>
    </p:spTree>
    <p:extLst>
      <p:ext uri="{BB962C8B-B14F-4D97-AF65-F5344CB8AC3E}">
        <p14:creationId xmlns:p14="http://schemas.microsoft.com/office/powerpoint/2010/main" val="26734456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0392" y="103437"/>
            <a:ext cx="6302657" cy="476988"/>
          </a:xfrm>
        </p:spPr>
        <p:txBody>
          <a:bodyPr>
            <a:normAutofit/>
          </a:bodyPr>
          <a:lstStyle/>
          <a:p>
            <a:r>
              <a:rPr lang="zh-CN" altLang="en-US" smtClean="0"/>
              <a:t>搭建数字神经系统</a:t>
            </a:r>
            <a:endParaRPr lang="zh-CN" altLang="en-US" dirty="0"/>
          </a:p>
        </p:txBody>
      </p:sp>
      <p:grpSp>
        <p:nvGrpSpPr>
          <p:cNvPr id="81" name="组合 80"/>
          <p:cNvGrpSpPr/>
          <p:nvPr/>
        </p:nvGrpSpPr>
        <p:grpSpPr>
          <a:xfrm>
            <a:off x="1043608" y="2996902"/>
            <a:ext cx="7416824" cy="2121290"/>
            <a:chOff x="540258" y="3350514"/>
            <a:chExt cx="8027287" cy="3169920"/>
          </a:xfrm>
        </p:grpSpPr>
        <p:sp>
          <p:nvSpPr>
            <p:cNvPr id="82" name="object 4"/>
            <p:cNvSpPr/>
            <p:nvPr/>
          </p:nvSpPr>
          <p:spPr>
            <a:xfrm>
              <a:off x="2114550" y="5218938"/>
              <a:ext cx="1218564" cy="379171"/>
            </a:xfrm>
            <a:custGeom>
              <a:avLst/>
              <a:gdLst/>
              <a:ahLst/>
              <a:cxnLst/>
              <a:rect l="l" t="t" r="r" b="b"/>
              <a:pathLst>
                <a:path w="1218564" h="379171">
                  <a:moveTo>
                    <a:pt x="0" y="379171"/>
                  </a:moveTo>
                  <a:lnTo>
                    <a:pt x="0" y="0"/>
                  </a:lnTo>
                  <a:lnTo>
                    <a:pt x="1218564" y="0"/>
                  </a:lnTo>
                </a:path>
              </a:pathLst>
            </a:custGeom>
            <a:ln w="19812">
              <a:solidFill>
                <a:srgbClr val="FFCE00"/>
              </a:solidFill>
              <a:prstDash val="dash"/>
            </a:ln>
          </p:spPr>
          <p:txBody>
            <a:bodyPr wrap="square" lIns="0" tIns="0" rIns="0" bIns="0" rtlCol="0">
              <a:noAutofit/>
            </a:bodyPr>
            <a:lstStyle/>
            <a:p>
              <a:endParaRPr sz="1100">
                <a:latin typeface="+mj-ea"/>
                <a:ea typeface="+mj-ea"/>
              </a:endParaRPr>
            </a:p>
          </p:txBody>
        </p:sp>
        <p:sp>
          <p:nvSpPr>
            <p:cNvPr id="83" name="object 5"/>
            <p:cNvSpPr/>
            <p:nvPr/>
          </p:nvSpPr>
          <p:spPr>
            <a:xfrm>
              <a:off x="2032254" y="4234434"/>
              <a:ext cx="1514729" cy="354203"/>
            </a:xfrm>
            <a:custGeom>
              <a:avLst/>
              <a:gdLst/>
              <a:ahLst/>
              <a:cxnLst/>
              <a:rect l="l" t="t" r="r" b="b"/>
              <a:pathLst>
                <a:path w="1514728" h="354202">
                  <a:moveTo>
                    <a:pt x="0" y="0"/>
                  </a:moveTo>
                  <a:lnTo>
                    <a:pt x="0" y="354203"/>
                  </a:lnTo>
                  <a:lnTo>
                    <a:pt x="1514729" y="354203"/>
                  </a:lnTo>
                </a:path>
              </a:pathLst>
            </a:custGeom>
            <a:ln w="19812">
              <a:solidFill>
                <a:srgbClr val="87C439"/>
              </a:solidFill>
              <a:prstDash val="dash"/>
            </a:ln>
          </p:spPr>
          <p:txBody>
            <a:bodyPr wrap="square" lIns="0" tIns="0" rIns="0" bIns="0" rtlCol="0">
              <a:noAutofit/>
            </a:bodyPr>
            <a:lstStyle/>
            <a:p>
              <a:endParaRPr sz="1100">
                <a:latin typeface="+mj-ea"/>
                <a:ea typeface="+mj-ea"/>
              </a:endParaRPr>
            </a:p>
          </p:txBody>
        </p:sp>
        <p:sp>
          <p:nvSpPr>
            <p:cNvPr id="84" name="object 8"/>
            <p:cNvSpPr/>
            <p:nvPr/>
          </p:nvSpPr>
          <p:spPr>
            <a:xfrm>
              <a:off x="540258" y="3499865"/>
              <a:ext cx="2983992" cy="734568"/>
            </a:xfrm>
            <a:custGeom>
              <a:avLst/>
              <a:gdLst/>
              <a:ahLst/>
              <a:cxnLst/>
              <a:rect l="l" t="t" r="r" b="b"/>
              <a:pathLst>
                <a:path w="2983992" h="734568">
                  <a:moveTo>
                    <a:pt x="0" y="734568"/>
                  </a:moveTo>
                  <a:lnTo>
                    <a:pt x="2983992" y="734568"/>
                  </a:lnTo>
                  <a:lnTo>
                    <a:pt x="2983992" y="0"/>
                  </a:lnTo>
                  <a:lnTo>
                    <a:pt x="0" y="0"/>
                  </a:lnTo>
                  <a:lnTo>
                    <a:pt x="0" y="734568"/>
                  </a:lnTo>
                  <a:close/>
                </a:path>
              </a:pathLst>
            </a:custGeom>
            <a:ln w="19812">
              <a:solidFill>
                <a:srgbClr val="8AC53E"/>
              </a:solidFill>
            </a:ln>
          </p:spPr>
          <p:txBody>
            <a:bodyPr wrap="square" lIns="0" tIns="0" rIns="0" bIns="0" rtlCol="0">
              <a:noAutofit/>
            </a:bodyPr>
            <a:lstStyle/>
            <a:p>
              <a:endParaRPr sz="1100">
                <a:latin typeface="+mj-ea"/>
                <a:ea typeface="+mj-ea"/>
              </a:endParaRPr>
            </a:p>
          </p:txBody>
        </p:sp>
        <p:sp>
          <p:nvSpPr>
            <p:cNvPr id="85" name="object 9"/>
            <p:cNvSpPr txBox="1"/>
            <p:nvPr/>
          </p:nvSpPr>
          <p:spPr>
            <a:xfrm>
              <a:off x="595376" y="3510026"/>
              <a:ext cx="2856230" cy="671195"/>
            </a:xfrm>
            <a:prstGeom prst="rect">
              <a:avLst/>
            </a:prstGeom>
          </p:spPr>
          <p:txBody>
            <a:bodyPr vert="horz" wrap="square" lIns="0" tIns="0" rIns="0" bIns="0" rtlCol="0">
              <a:noAutofit/>
            </a:bodyPr>
            <a:lstStyle/>
            <a:p>
              <a:pPr marL="12700" marR="12700">
                <a:lnSpc>
                  <a:spcPct val="120000"/>
                </a:lnSpc>
              </a:pPr>
              <a:r>
                <a:rPr sz="900" dirty="0" smtClean="0">
                  <a:solidFill>
                    <a:srgbClr val="404040"/>
                  </a:solidFill>
                  <a:latin typeface="+mj-ea"/>
                  <a:ea typeface="+mj-ea"/>
                  <a:cs typeface="Arial"/>
                </a:rPr>
                <a:t>MES</a:t>
              </a:r>
              <a:r>
                <a:rPr sz="900" dirty="0" smtClean="0">
                  <a:solidFill>
                    <a:srgbClr val="404040"/>
                  </a:solidFill>
                  <a:latin typeface="+mj-ea"/>
                  <a:ea typeface="+mj-ea"/>
                  <a:cs typeface="Microsoft JhengHei"/>
                </a:rPr>
                <a:t>系统相当于中枢神经系统中的脊髓， 向上连接</a:t>
              </a:r>
              <a:r>
                <a:rPr sz="900" dirty="0" smtClean="0">
                  <a:solidFill>
                    <a:srgbClr val="404040"/>
                  </a:solidFill>
                  <a:latin typeface="+mj-ea"/>
                  <a:ea typeface="+mj-ea"/>
                  <a:cs typeface="Arial"/>
                </a:rPr>
                <a:t>ERP</a:t>
              </a:r>
              <a:r>
                <a:rPr sz="900" dirty="0" smtClean="0">
                  <a:solidFill>
                    <a:srgbClr val="404040"/>
                  </a:solidFill>
                  <a:latin typeface="+mj-ea"/>
                  <a:ea typeface="+mj-ea"/>
                  <a:cs typeface="Microsoft JhengHei"/>
                </a:rPr>
                <a:t>，向下连接</a:t>
              </a:r>
              <a:r>
                <a:rPr sz="900" dirty="0" smtClean="0">
                  <a:solidFill>
                    <a:srgbClr val="404040"/>
                  </a:solidFill>
                  <a:latin typeface="+mj-ea"/>
                  <a:ea typeface="+mj-ea"/>
                  <a:cs typeface="Arial"/>
                </a:rPr>
                <a:t>PLC</a:t>
              </a:r>
              <a:r>
                <a:rPr sz="900" dirty="0" smtClean="0">
                  <a:solidFill>
                    <a:srgbClr val="404040"/>
                  </a:solidFill>
                  <a:latin typeface="+mj-ea"/>
                  <a:ea typeface="+mj-ea"/>
                  <a:cs typeface="Microsoft JhengHei"/>
                </a:rPr>
                <a:t>或其他控制系 统，负责整个生产过程的控制</a:t>
              </a:r>
              <a:endParaRPr sz="900">
                <a:latin typeface="+mj-ea"/>
                <a:ea typeface="+mj-ea"/>
                <a:cs typeface="Microsoft JhengHei"/>
              </a:endParaRPr>
            </a:p>
          </p:txBody>
        </p:sp>
        <p:sp>
          <p:nvSpPr>
            <p:cNvPr id="86" name="object 10"/>
            <p:cNvSpPr/>
            <p:nvPr/>
          </p:nvSpPr>
          <p:spPr>
            <a:xfrm>
              <a:off x="540258" y="5596890"/>
              <a:ext cx="3150108" cy="734568"/>
            </a:xfrm>
            <a:custGeom>
              <a:avLst/>
              <a:gdLst/>
              <a:ahLst/>
              <a:cxnLst/>
              <a:rect l="l" t="t" r="r" b="b"/>
              <a:pathLst>
                <a:path w="3150107" h="734568">
                  <a:moveTo>
                    <a:pt x="0" y="734568"/>
                  </a:moveTo>
                  <a:lnTo>
                    <a:pt x="3150108" y="734568"/>
                  </a:lnTo>
                  <a:lnTo>
                    <a:pt x="3150108" y="0"/>
                  </a:lnTo>
                  <a:lnTo>
                    <a:pt x="0" y="0"/>
                  </a:lnTo>
                  <a:lnTo>
                    <a:pt x="0" y="734568"/>
                  </a:lnTo>
                  <a:close/>
                </a:path>
              </a:pathLst>
            </a:custGeom>
            <a:ln w="19811">
              <a:solidFill>
                <a:srgbClr val="FFCF00"/>
              </a:solidFill>
            </a:ln>
          </p:spPr>
          <p:txBody>
            <a:bodyPr wrap="square" lIns="0" tIns="0" rIns="0" bIns="0" rtlCol="0">
              <a:noAutofit/>
            </a:bodyPr>
            <a:lstStyle/>
            <a:p>
              <a:endParaRPr sz="1100">
                <a:latin typeface="+mj-ea"/>
                <a:ea typeface="+mj-ea"/>
              </a:endParaRPr>
            </a:p>
          </p:txBody>
        </p:sp>
        <p:sp>
          <p:nvSpPr>
            <p:cNvPr id="87" name="object 11"/>
            <p:cNvSpPr txBox="1"/>
            <p:nvPr/>
          </p:nvSpPr>
          <p:spPr>
            <a:xfrm>
              <a:off x="595376" y="5608015"/>
              <a:ext cx="2956560" cy="671195"/>
            </a:xfrm>
            <a:prstGeom prst="rect">
              <a:avLst/>
            </a:prstGeom>
          </p:spPr>
          <p:txBody>
            <a:bodyPr vert="horz" wrap="square" lIns="0" tIns="0" rIns="0" bIns="0" rtlCol="0">
              <a:noAutofit/>
            </a:bodyPr>
            <a:lstStyle/>
            <a:p>
              <a:pPr marL="12700" marR="12700" algn="just">
                <a:lnSpc>
                  <a:spcPct val="120000"/>
                </a:lnSpc>
              </a:pPr>
              <a:r>
                <a:rPr sz="900" dirty="0" smtClean="0">
                  <a:solidFill>
                    <a:srgbClr val="404040"/>
                  </a:solidFill>
                  <a:latin typeface="+mj-ea"/>
                  <a:ea typeface="+mj-ea"/>
                  <a:cs typeface="Microsoft JhengHei"/>
                </a:rPr>
                <a:t>传感器、</a:t>
              </a:r>
              <a:r>
                <a:rPr sz="900" dirty="0" smtClean="0">
                  <a:solidFill>
                    <a:srgbClr val="404040"/>
                  </a:solidFill>
                  <a:latin typeface="+mj-ea"/>
                  <a:ea typeface="+mj-ea"/>
                  <a:cs typeface="Arial"/>
                </a:rPr>
                <a:t>RFID</a:t>
              </a:r>
              <a:r>
                <a:rPr sz="900" dirty="0" smtClean="0">
                  <a:solidFill>
                    <a:srgbClr val="404040"/>
                  </a:solidFill>
                  <a:latin typeface="+mj-ea"/>
                  <a:ea typeface="+mj-ea"/>
                  <a:cs typeface="Microsoft JhengHei"/>
                </a:rPr>
                <a:t>标签等组件是整个系统的神经 元，负责收集生产环境、物料流向、在制品 状态等数据并上传</a:t>
              </a:r>
              <a:endParaRPr sz="900">
                <a:latin typeface="+mj-ea"/>
                <a:ea typeface="+mj-ea"/>
                <a:cs typeface="Microsoft JhengHei"/>
              </a:endParaRPr>
            </a:p>
          </p:txBody>
        </p:sp>
        <p:sp>
          <p:nvSpPr>
            <p:cNvPr id="88" name="object 12"/>
            <p:cNvSpPr/>
            <p:nvPr/>
          </p:nvSpPr>
          <p:spPr>
            <a:xfrm>
              <a:off x="5560314" y="3350514"/>
              <a:ext cx="2968751" cy="512063"/>
            </a:xfrm>
            <a:custGeom>
              <a:avLst/>
              <a:gdLst/>
              <a:ahLst/>
              <a:cxnLst/>
              <a:rect l="l" t="t" r="r" b="b"/>
              <a:pathLst>
                <a:path w="2968752" h="512063">
                  <a:moveTo>
                    <a:pt x="0" y="512063"/>
                  </a:moveTo>
                  <a:lnTo>
                    <a:pt x="2968751" y="512063"/>
                  </a:lnTo>
                  <a:lnTo>
                    <a:pt x="2968751" y="0"/>
                  </a:lnTo>
                  <a:lnTo>
                    <a:pt x="0" y="0"/>
                  </a:lnTo>
                  <a:lnTo>
                    <a:pt x="0" y="512063"/>
                  </a:lnTo>
                  <a:close/>
                </a:path>
              </a:pathLst>
            </a:custGeom>
            <a:ln w="19811">
              <a:solidFill>
                <a:srgbClr val="64AE45"/>
              </a:solidFill>
            </a:ln>
          </p:spPr>
          <p:txBody>
            <a:bodyPr wrap="square" lIns="0" tIns="0" rIns="0" bIns="0" rtlCol="0">
              <a:noAutofit/>
            </a:bodyPr>
            <a:lstStyle/>
            <a:p>
              <a:endParaRPr sz="1100">
                <a:latin typeface="+mj-ea"/>
                <a:ea typeface="+mj-ea"/>
              </a:endParaRPr>
            </a:p>
          </p:txBody>
        </p:sp>
        <p:sp>
          <p:nvSpPr>
            <p:cNvPr id="89" name="object 13"/>
            <p:cNvSpPr txBox="1"/>
            <p:nvPr/>
          </p:nvSpPr>
          <p:spPr>
            <a:xfrm>
              <a:off x="5616702" y="3360673"/>
              <a:ext cx="2740025" cy="451484"/>
            </a:xfrm>
            <a:prstGeom prst="rect">
              <a:avLst/>
            </a:prstGeom>
          </p:spPr>
          <p:txBody>
            <a:bodyPr vert="horz" wrap="square" lIns="0" tIns="0" rIns="0" bIns="0" rtlCol="0">
              <a:noAutofit/>
            </a:bodyPr>
            <a:lstStyle/>
            <a:p>
              <a:pPr marL="12700" marR="12700">
                <a:lnSpc>
                  <a:spcPct val="120000"/>
                </a:lnSpc>
              </a:pPr>
              <a:r>
                <a:rPr sz="900" dirty="0" smtClean="0">
                  <a:solidFill>
                    <a:srgbClr val="404040"/>
                  </a:solidFill>
                  <a:latin typeface="+mj-ea"/>
                  <a:ea typeface="+mj-ea"/>
                  <a:cs typeface="Arial"/>
                </a:rPr>
                <a:t>ERP</a:t>
              </a:r>
              <a:r>
                <a:rPr sz="900" dirty="0" smtClean="0">
                  <a:solidFill>
                    <a:srgbClr val="404040"/>
                  </a:solidFill>
                  <a:latin typeface="+mj-ea"/>
                  <a:ea typeface="+mj-ea"/>
                  <a:cs typeface="Microsoft JhengHei"/>
                </a:rPr>
                <a:t>系统相当于中枢神经系统的脑部，负 责制定计划，调配资源，提供决策支持</a:t>
              </a:r>
              <a:endParaRPr sz="900">
                <a:latin typeface="+mj-ea"/>
                <a:ea typeface="+mj-ea"/>
                <a:cs typeface="Microsoft JhengHei"/>
              </a:endParaRPr>
            </a:p>
          </p:txBody>
        </p:sp>
        <p:sp>
          <p:nvSpPr>
            <p:cNvPr id="90" name="object 14"/>
            <p:cNvSpPr/>
            <p:nvPr/>
          </p:nvSpPr>
          <p:spPr>
            <a:xfrm>
              <a:off x="6054066" y="4363973"/>
              <a:ext cx="2464308" cy="734568"/>
            </a:xfrm>
            <a:custGeom>
              <a:avLst/>
              <a:gdLst/>
              <a:ahLst/>
              <a:cxnLst/>
              <a:rect l="l" t="t" r="r" b="b"/>
              <a:pathLst>
                <a:path w="2464307" h="734568">
                  <a:moveTo>
                    <a:pt x="0" y="734568"/>
                  </a:moveTo>
                  <a:lnTo>
                    <a:pt x="2464308" y="734568"/>
                  </a:lnTo>
                  <a:lnTo>
                    <a:pt x="2464308" y="0"/>
                  </a:lnTo>
                  <a:lnTo>
                    <a:pt x="0" y="0"/>
                  </a:lnTo>
                  <a:lnTo>
                    <a:pt x="0" y="734568"/>
                  </a:lnTo>
                  <a:close/>
                </a:path>
              </a:pathLst>
            </a:custGeom>
            <a:ln w="19811">
              <a:solidFill>
                <a:srgbClr val="B1D234"/>
              </a:solidFill>
            </a:ln>
          </p:spPr>
          <p:txBody>
            <a:bodyPr wrap="square" lIns="0" tIns="0" rIns="0" bIns="0" rtlCol="0">
              <a:noAutofit/>
            </a:bodyPr>
            <a:lstStyle/>
            <a:p>
              <a:endParaRPr sz="1100">
                <a:latin typeface="+mj-ea"/>
                <a:ea typeface="+mj-ea"/>
              </a:endParaRPr>
            </a:p>
          </p:txBody>
        </p:sp>
        <p:sp>
          <p:nvSpPr>
            <p:cNvPr id="91" name="object 15"/>
            <p:cNvSpPr txBox="1"/>
            <p:nvPr/>
          </p:nvSpPr>
          <p:spPr>
            <a:xfrm>
              <a:off x="6180555" y="4374134"/>
              <a:ext cx="2311400" cy="671194"/>
            </a:xfrm>
            <a:prstGeom prst="rect">
              <a:avLst/>
            </a:prstGeom>
          </p:spPr>
          <p:txBody>
            <a:bodyPr vert="horz" wrap="square" lIns="0" tIns="0" rIns="0" bIns="0" rtlCol="0">
              <a:noAutofit/>
            </a:bodyPr>
            <a:lstStyle/>
            <a:p>
              <a:pPr marL="12700" marR="12700" algn="just">
                <a:lnSpc>
                  <a:spcPct val="120000"/>
                </a:lnSpc>
              </a:pPr>
              <a:r>
                <a:rPr sz="900" dirty="0" smtClean="0">
                  <a:solidFill>
                    <a:srgbClr val="404040"/>
                  </a:solidFill>
                  <a:latin typeface="+mj-ea"/>
                  <a:ea typeface="+mj-ea"/>
                  <a:cs typeface="Arial"/>
                </a:rPr>
                <a:t>PLC</a:t>
              </a:r>
              <a:r>
                <a:rPr sz="900" dirty="0" smtClean="0">
                  <a:solidFill>
                    <a:srgbClr val="404040"/>
                  </a:solidFill>
                  <a:latin typeface="+mj-ea"/>
                  <a:ea typeface="+mj-ea"/>
                  <a:cs typeface="Microsoft JhengHei"/>
                </a:rPr>
                <a:t>是中枢神经系统与神经元之间 的突触，负责信息的采集与转发， 并直接控制生产设备与产线</a:t>
              </a:r>
              <a:endParaRPr sz="900">
                <a:latin typeface="+mj-ea"/>
                <a:ea typeface="+mj-ea"/>
                <a:cs typeface="Microsoft JhengHei"/>
              </a:endParaRPr>
            </a:p>
          </p:txBody>
        </p:sp>
        <p:sp>
          <p:nvSpPr>
            <p:cNvPr id="92" name="object 16"/>
            <p:cNvSpPr/>
            <p:nvPr/>
          </p:nvSpPr>
          <p:spPr>
            <a:xfrm>
              <a:off x="5895596" y="5787390"/>
              <a:ext cx="2572867" cy="733044"/>
            </a:xfrm>
            <a:custGeom>
              <a:avLst/>
              <a:gdLst/>
              <a:ahLst/>
              <a:cxnLst/>
              <a:rect l="l" t="t" r="r" b="b"/>
              <a:pathLst>
                <a:path w="2843783" h="733044">
                  <a:moveTo>
                    <a:pt x="0" y="733044"/>
                  </a:moveTo>
                  <a:lnTo>
                    <a:pt x="2843783" y="733044"/>
                  </a:lnTo>
                  <a:lnTo>
                    <a:pt x="2843783" y="0"/>
                  </a:lnTo>
                  <a:lnTo>
                    <a:pt x="0" y="0"/>
                  </a:lnTo>
                  <a:lnTo>
                    <a:pt x="0" y="733044"/>
                  </a:lnTo>
                  <a:close/>
                </a:path>
              </a:pathLst>
            </a:custGeom>
            <a:ln w="19811">
              <a:solidFill>
                <a:srgbClr val="1EC7F3"/>
              </a:solidFill>
            </a:ln>
          </p:spPr>
          <p:txBody>
            <a:bodyPr wrap="square" lIns="0" tIns="0" rIns="0" bIns="0" rtlCol="0">
              <a:noAutofit/>
            </a:bodyPr>
            <a:lstStyle/>
            <a:p>
              <a:endParaRPr sz="1100">
                <a:latin typeface="+mj-ea"/>
                <a:ea typeface="+mj-ea"/>
              </a:endParaRPr>
            </a:p>
          </p:txBody>
        </p:sp>
        <p:sp>
          <p:nvSpPr>
            <p:cNvPr id="93" name="object 17"/>
            <p:cNvSpPr txBox="1"/>
            <p:nvPr/>
          </p:nvSpPr>
          <p:spPr>
            <a:xfrm>
              <a:off x="5951345" y="5797600"/>
              <a:ext cx="2616200" cy="691570"/>
            </a:xfrm>
            <a:prstGeom prst="rect">
              <a:avLst/>
            </a:prstGeom>
          </p:spPr>
          <p:txBody>
            <a:bodyPr vert="horz" wrap="square" lIns="0" tIns="0" rIns="0" bIns="0" rtlCol="0">
              <a:noAutofit/>
            </a:bodyPr>
            <a:lstStyle/>
            <a:p>
              <a:pPr marL="12700" marR="12700">
                <a:lnSpc>
                  <a:spcPct val="120000"/>
                </a:lnSpc>
              </a:pPr>
              <a:r>
                <a:rPr sz="900" dirty="0" smtClean="0">
                  <a:solidFill>
                    <a:srgbClr val="404040"/>
                  </a:solidFill>
                  <a:latin typeface="+mj-ea"/>
                  <a:ea typeface="+mj-ea"/>
                  <a:cs typeface="Microsoft JhengHei"/>
                </a:rPr>
                <a:t>现场总线、工业以太网等通信设备是神 经纤维，负责整个系统的数据、指令的</a:t>
              </a:r>
              <a:endParaRPr sz="900">
                <a:latin typeface="+mj-ea"/>
                <a:ea typeface="+mj-ea"/>
                <a:cs typeface="Microsoft JhengHei"/>
              </a:endParaRPr>
            </a:p>
          </p:txBody>
        </p:sp>
        <p:sp>
          <p:nvSpPr>
            <p:cNvPr id="94" name="object 18"/>
            <p:cNvSpPr/>
            <p:nvPr/>
          </p:nvSpPr>
          <p:spPr>
            <a:xfrm>
              <a:off x="3173830" y="3835840"/>
              <a:ext cx="4153053" cy="2327515"/>
            </a:xfrm>
            <a:prstGeom prst="rect">
              <a:avLst/>
            </a:prstGeom>
            <a:blipFill>
              <a:blip r:embed="rId2" cstate="print"/>
              <a:stretch>
                <a:fillRect/>
              </a:stretch>
            </a:blipFill>
          </p:spPr>
          <p:txBody>
            <a:bodyPr wrap="square" lIns="0" tIns="0" rIns="0" bIns="0" rtlCol="0">
              <a:noAutofit/>
            </a:bodyPr>
            <a:lstStyle/>
            <a:p>
              <a:endParaRPr sz="1100">
                <a:latin typeface="+mj-ea"/>
                <a:ea typeface="+mj-ea"/>
              </a:endParaRPr>
            </a:p>
          </p:txBody>
        </p:sp>
      </p:grpSp>
      <p:pic>
        <p:nvPicPr>
          <p:cNvPr id="95" name="图片 94"/>
          <p:cNvPicPr>
            <a:picLocks noChangeAspect="1"/>
          </p:cNvPicPr>
          <p:nvPr/>
        </p:nvPicPr>
        <p:blipFill>
          <a:blip r:embed="rId3"/>
          <a:stretch>
            <a:fillRect/>
          </a:stretch>
        </p:blipFill>
        <p:spPr>
          <a:xfrm>
            <a:off x="2634931" y="673332"/>
            <a:ext cx="3356750" cy="2142833"/>
          </a:xfrm>
          <a:prstGeom prst="rect">
            <a:avLst/>
          </a:prstGeom>
        </p:spPr>
      </p:pic>
    </p:spTree>
    <p:extLst>
      <p:ext uri="{BB962C8B-B14F-4D97-AF65-F5344CB8AC3E}">
        <p14:creationId xmlns:p14="http://schemas.microsoft.com/office/powerpoint/2010/main" val="10333947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215" y="1556142"/>
            <a:ext cx="9146430" cy="1469151"/>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p>
        </p:txBody>
      </p:sp>
      <p:sp>
        <p:nvSpPr>
          <p:cNvPr id="22" name="矩形 8"/>
          <p:cNvSpPr>
            <a:spLocks noChangeArrowheads="1"/>
          </p:cNvSpPr>
          <p:nvPr/>
        </p:nvSpPr>
        <p:spPr bwMode="auto">
          <a:xfrm>
            <a:off x="-61204" y="2983153"/>
            <a:ext cx="9206419" cy="1405853"/>
          </a:xfrm>
          <a:prstGeom prst="rect">
            <a:avLst/>
          </a:prstGeom>
          <a:solidFill>
            <a:srgbClr val="BFBFB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spcBef>
                <a:spcPct val="50000"/>
              </a:spcBef>
              <a:buClr>
                <a:schemeClr val="tx1"/>
              </a:buClr>
            </a:pPr>
            <a:endParaRPr lang="zh-CN" altLang="en-US" sz="2400">
              <a:solidFill>
                <a:srgbClr val="CFE8CC"/>
              </a:solidFill>
              <a:latin typeface="黑体" pitchFamily="49" charset="-122"/>
              <a:ea typeface="黑体" pitchFamily="49" charset="-122"/>
            </a:endParaRPr>
          </a:p>
        </p:txBody>
      </p:sp>
      <p:pic>
        <p:nvPicPr>
          <p:cNvPr id="23" name="Picture 2" descr="150756015"/>
          <p:cNvPicPr>
            <a:picLocks noChangeAspect="1" noChangeArrowheads="1"/>
          </p:cNvPicPr>
          <p:nvPr/>
        </p:nvPicPr>
        <p:blipFill>
          <a:blip r:embed="rId3">
            <a:extLst>
              <a:ext uri="{28A0092B-C50C-407E-A947-70E740481C1C}">
                <a14:useLocalDpi xmlns:a14="http://schemas.microsoft.com/office/drawing/2010/main" val="0"/>
              </a:ext>
            </a:extLst>
          </a:blip>
          <a:srcRect t="7507" b="14282"/>
          <a:stretch>
            <a:fillRect/>
          </a:stretch>
        </p:blipFill>
        <p:spPr bwMode="auto">
          <a:xfrm>
            <a:off x="2708997" y="1556142"/>
            <a:ext cx="3745716" cy="146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3"/>
          <p:cNvSpPr txBox="1"/>
          <p:nvPr/>
        </p:nvSpPr>
        <p:spPr>
          <a:xfrm>
            <a:off x="0" y="3025293"/>
            <a:ext cx="9145215" cy="769441"/>
          </a:xfrm>
          <a:prstGeom prst="rect">
            <a:avLst/>
          </a:prstGeom>
          <a:noFill/>
        </p:spPr>
        <p:txBody>
          <a:bodyPr wrap="square" rtlCol="0">
            <a:spAutoFit/>
          </a:bodyPr>
          <a:lstStyle/>
          <a:p>
            <a:pPr algn="ctr"/>
            <a:r>
              <a:rPr lang="en-US" altLang="zh-CN" sz="2800" b="1" dirty="0" smtClean="0">
                <a:solidFill>
                  <a:srgbClr val="FFFF00"/>
                </a:solidFill>
                <a:effectLst>
                  <a:outerShdw blurRad="38100" dist="38100" dir="2700000" algn="tl">
                    <a:srgbClr val="000000">
                      <a:alpha val="43137"/>
                    </a:srgbClr>
                  </a:outerShdw>
                </a:effectLst>
                <a:latin typeface="+mj-lt"/>
                <a:ea typeface="+mn-ea"/>
              </a:rPr>
              <a:t>Session 1</a:t>
            </a:r>
            <a:r>
              <a:rPr lang="en-US" altLang="zh-CN" sz="2800" b="1" dirty="0" smtClean="0">
                <a:solidFill>
                  <a:srgbClr val="FFFF00"/>
                </a:solidFill>
                <a:effectLst>
                  <a:outerShdw blurRad="38100" dist="38100" dir="2700000" algn="tl">
                    <a:srgbClr val="000000">
                      <a:alpha val="43137"/>
                    </a:srgbClr>
                  </a:outerShdw>
                </a:effectLst>
                <a:latin typeface="+mn-ea"/>
                <a:ea typeface="+mn-ea"/>
              </a:rPr>
              <a:t> </a:t>
            </a:r>
            <a:r>
              <a:rPr lang="zh-CN" altLang="en-US" sz="4400" b="1" dirty="0" smtClean="0">
                <a:solidFill>
                  <a:srgbClr val="FFFF00"/>
                </a:solidFill>
                <a:effectLst>
                  <a:outerShdw blurRad="38100" dist="38100" dir="2700000" algn="tl">
                    <a:srgbClr val="000000">
                      <a:alpha val="43137"/>
                    </a:srgbClr>
                  </a:outerShdw>
                </a:effectLst>
                <a:latin typeface="+mn-ea"/>
                <a:ea typeface="+mn-ea"/>
              </a:rPr>
              <a:t>掘</a:t>
            </a:r>
            <a:r>
              <a:rPr lang="zh-CN" altLang="en-US" sz="4400" b="1" dirty="0">
                <a:solidFill>
                  <a:srgbClr val="FFFF00"/>
                </a:solidFill>
                <a:effectLst>
                  <a:outerShdw blurRad="38100" dist="38100" dir="2700000" algn="tl">
                    <a:srgbClr val="000000">
                      <a:alpha val="43137"/>
                    </a:srgbClr>
                  </a:outerShdw>
                </a:effectLst>
                <a:latin typeface="+mn-ea"/>
                <a:ea typeface="+mn-ea"/>
              </a:rPr>
              <a:t>金大</a:t>
            </a:r>
            <a:r>
              <a:rPr lang="zh-CN" altLang="en-US" sz="4400" b="1" dirty="0" smtClean="0">
                <a:solidFill>
                  <a:srgbClr val="FFFF00"/>
                </a:solidFill>
                <a:effectLst>
                  <a:outerShdw blurRad="38100" dist="38100" dir="2700000" algn="tl">
                    <a:srgbClr val="000000">
                      <a:alpha val="43137"/>
                    </a:srgbClr>
                  </a:outerShdw>
                </a:effectLst>
                <a:latin typeface="+mn-ea"/>
                <a:ea typeface="+mn-ea"/>
              </a:rPr>
              <a:t>数据</a:t>
            </a:r>
            <a:endParaRPr lang="zh-CN" altLang="en-US" sz="4400" b="1" dirty="0">
              <a:solidFill>
                <a:srgbClr val="FFFF00"/>
              </a:solidFill>
              <a:effectLst>
                <a:outerShdw blurRad="38100" dist="38100" dir="2700000" algn="tl">
                  <a:srgbClr val="000000">
                    <a:alpha val="43137"/>
                  </a:srgbClr>
                </a:outerShdw>
              </a:effectLst>
              <a:latin typeface="+mn-ea"/>
              <a:ea typeface="+mn-ea"/>
            </a:endParaRPr>
          </a:p>
        </p:txBody>
      </p:sp>
      <p:sp>
        <p:nvSpPr>
          <p:cNvPr id="25" name="矩形 24"/>
          <p:cNvSpPr/>
          <p:nvPr/>
        </p:nvSpPr>
        <p:spPr>
          <a:xfrm>
            <a:off x="8640" y="3914242"/>
            <a:ext cx="9146429" cy="523220"/>
          </a:xfrm>
          <a:prstGeom prst="rect">
            <a:avLst/>
          </a:prstGeom>
        </p:spPr>
        <p:txBody>
          <a:bodyPr wrap="square">
            <a:spAutoFit/>
          </a:bodyPr>
          <a:lstStyle/>
          <a:p>
            <a:pPr algn="ct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RELEASE THE POWER OF BIG DATA</a:t>
            </a:r>
            <a:endParaRPr lang="zh-CN" altLang="en-US" sz="2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0703643"/>
      </p:ext>
    </p:extLst>
  </p:cSld>
  <p:clrMapOvr>
    <a:masterClrMapping/>
  </p:clrMapOvr>
  <p:transition spd="med" advClick="0">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9" name="组合 27"/>
          <p:cNvGrpSpPr>
            <a:grpSpLocks/>
          </p:cNvGrpSpPr>
          <p:nvPr/>
        </p:nvGrpSpPr>
        <p:grpSpPr bwMode="auto">
          <a:xfrm>
            <a:off x="1475656" y="1635646"/>
            <a:ext cx="6146636" cy="3003455"/>
            <a:chOff x="190500" y="1268413"/>
            <a:chExt cx="8872538" cy="4491976"/>
          </a:xfrm>
        </p:grpSpPr>
        <p:sp>
          <p:nvSpPr>
            <p:cNvPr id="14" name="同侧圆角矩形 13"/>
            <p:cNvSpPr>
              <a:spLocks noChangeArrowheads="1"/>
            </p:cNvSpPr>
            <p:nvPr/>
          </p:nvSpPr>
          <p:spPr bwMode="auto">
            <a:xfrm rot="10800000">
              <a:off x="219715" y="1761459"/>
              <a:ext cx="1333544" cy="3980529"/>
            </a:xfrm>
            <a:custGeom>
              <a:avLst/>
              <a:gdLst>
                <a:gd name="T0" fmla="*/ 1333544 w 1333544"/>
                <a:gd name="T1" fmla="*/ 1990265 h 3980529"/>
                <a:gd name="T2" fmla="*/ 666772 w 1333544"/>
                <a:gd name="T3" fmla="*/ 3980529 h 3980529"/>
                <a:gd name="T4" fmla="*/ 0 w 1333544"/>
                <a:gd name="T5" fmla="*/ 1990265 h 3980529"/>
                <a:gd name="T6" fmla="*/ 666772 w 1333544"/>
                <a:gd name="T7" fmla="*/ 0 h 3980529"/>
                <a:gd name="T8" fmla="*/ 0 60000 65536"/>
                <a:gd name="T9" fmla="*/ 5898240 60000 65536"/>
                <a:gd name="T10" fmla="*/ 11796480 60000 65536"/>
                <a:gd name="T11" fmla="*/ 17694720 60000 65536"/>
                <a:gd name="T12" fmla="*/ 65098 w 1333544"/>
                <a:gd name="T13" fmla="*/ 65098 h 3980529"/>
                <a:gd name="T14" fmla="*/ 1268446 w 1333544"/>
                <a:gd name="T15" fmla="*/ 3980529 h 3980529"/>
              </a:gdLst>
              <a:ahLst/>
              <a:cxnLst>
                <a:cxn ang="T8">
                  <a:pos x="T0" y="T1"/>
                </a:cxn>
                <a:cxn ang="T9">
                  <a:pos x="T2" y="T3"/>
                </a:cxn>
                <a:cxn ang="T10">
                  <a:pos x="T4" y="T5"/>
                </a:cxn>
                <a:cxn ang="T11">
                  <a:pos x="T6" y="T7"/>
                </a:cxn>
              </a:cxnLst>
              <a:rect l="T12" t="T13" r="T14" b="T15"/>
              <a:pathLst>
                <a:path w="1333544" h="3980529">
                  <a:moveTo>
                    <a:pt x="222262" y="0"/>
                  </a:moveTo>
                  <a:lnTo>
                    <a:pt x="1111282" y="0"/>
                  </a:lnTo>
                  <a:cubicBezTo>
                    <a:pt x="1234033" y="0"/>
                    <a:pt x="1333544" y="99510"/>
                    <a:pt x="1333544" y="222262"/>
                  </a:cubicBezTo>
                  <a:lnTo>
                    <a:pt x="1333544" y="3980529"/>
                  </a:lnTo>
                  <a:lnTo>
                    <a:pt x="0" y="3980529"/>
                  </a:lnTo>
                  <a:lnTo>
                    <a:pt x="0" y="222262"/>
                  </a:lnTo>
                  <a:lnTo>
                    <a:pt x="0" y="222261"/>
                  </a:lnTo>
                  <a:cubicBezTo>
                    <a:pt x="0" y="99510"/>
                    <a:pt x="99510" y="-1"/>
                    <a:pt x="222262" y="0"/>
                  </a:cubicBezTo>
                  <a:close/>
                </a:path>
              </a:pathLst>
            </a:custGeom>
            <a:solidFill>
              <a:srgbClr val="F2F2F2"/>
            </a:solidFill>
            <a:ln w="3175" algn="ctr">
              <a:solidFill>
                <a:srgbClr val="717171"/>
              </a:solidFill>
              <a:round/>
              <a:headEnd/>
              <a:tailEnd/>
            </a:ln>
          </p:spPr>
          <p:txBody>
            <a:bodyPr rot="10800000" anchor="ctr"/>
            <a:lstStyle/>
            <a:p>
              <a:pPr defTabSz="633062" eaLnBrk="0" hangingPunct="0">
                <a:defRPr/>
              </a:pPr>
              <a:endParaRPr lang="zh-CN" altLang="en-US" sz="1247">
                <a:latin typeface="微软雅黑" panose="020B0503020204020204" pitchFamily="34" charset="-122"/>
                <a:ea typeface="微软雅黑" panose="020B0503020204020204" pitchFamily="34" charset="-122"/>
              </a:endParaRPr>
            </a:p>
          </p:txBody>
        </p:sp>
        <p:sp>
          <p:nvSpPr>
            <p:cNvPr id="15" name="同侧圆角矩形 14"/>
            <p:cNvSpPr>
              <a:spLocks noChangeArrowheads="1"/>
            </p:cNvSpPr>
            <p:nvPr/>
          </p:nvSpPr>
          <p:spPr bwMode="auto">
            <a:xfrm rot="10800000">
              <a:off x="1716515" y="1761459"/>
              <a:ext cx="1333544" cy="3980529"/>
            </a:xfrm>
            <a:custGeom>
              <a:avLst/>
              <a:gdLst>
                <a:gd name="T0" fmla="*/ 1333544 w 1333544"/>
                <a:gd name="T1" fmla="*/ 1990265 h 3980529"/>
                <a:gd name="T2" fmla="*/ 666772 w 1333544"/>
                <a:gd name="T3" fmla="*/ 3980529 h 3980529"/>
                <a:gd name="T4" fmla="*/ 0 w 1333544"/>
                <a:gd name="T5" fmla="*/ 1990265 h 3980529"/>
                <a:gd name="T6" fmla="*/ 666772 w 1333544"/>
                <a:gd name="T7" fmla="*/ 0 h 3980529"/>
                <a:gd name="T8" fmla="*/ 0 60000 65536"/>
                <a:gd name="T9" fmla="*/ 5898240 60000 65536"/>
                <a:gd name="T10" fmla="*/ 11796480 60000 65536"/>
                <a:gd name="T11" fmla="*/ 17694720 60000 65536"/>
                <a:gd name="T12" fmla="*/ 65098 w 1333544"/>
                <a:gd name="T13" fmla="*/ 65098 h 3980529"/>
                <a:gd name="T14" fmla="*/ 1268446 w 1333544"/>
                <a:gd name="T15" fmla="*/ 3980529 h 3980529"/>
              </a:gdLst>
              <a:ahLst/>
              <a:cxnLst>
                <a:cxn ang="T8">
                  <a:pos x="T0" y="T1"/>
                </a:cxn>
                <a:cxn ang="T9">
                  <a:pos x="T2" y="T3"/>
                </a:cxn>
                <a:cxn ang="T10">
                  <a:pos x="T4" y="T5"/>
                </a:cxn>
                <a:cxn ang="T11">
                  <a:pos x="T6" y="T7"/>
                </a:cxn>
              </a:cxnLst>
              <a:rect l="T12" t="T13" r="T14" b="T15"/>
              <a:pathLst>
                <a:path w="1333544" h="3980529">
                  <a:moveTo>
                    <a:pt x="222262" y="0"/>
                  </a:moveTo>
                  <a:lnTo>
                    <a:pt x="1111282" y="0"/>
                  </a:lnTo>
                  <a:cubicBezTo>
                    <a:pt x="1234033" y="0"/>
                    <a:pt x="1333544" y="99510"/>
                    <a:pt x="1333544" y="222262"/>
                  </a:cubicBezTo>
                  <a:lnTo>
                    <a:pt x="1333544" y="3980529"/>
                  </a:lnTo>
                  <a:lnTo>
                    <a:pt x="0" y="3980529"/>
                  </a:lnTo>
                  <a:lnTo>
                    <a:pt x="0" y="222262"/>
                  </a:lnTo>
                  <a:lnTo>
                    <a:pt x="0" y="222261"/>
                  </a:lnTo>
                  <a:cubicBezTo>
                    <a:pt x="0" y="99510"/>
                    <a:pt x="99510" y="-1"/>
                    <a:pt x="222262" y="0"/>
                  </a:cubicBezTo>
                  <a:close/>
                </a:path>
              </a:pathLst>
            </a:custGeom>
            <a:solidFill>
              <a:srgbClr val="F2F2F2"/>
            </a:solidFill>
            <a:ln w="3175" algn="ctr">
              <a:solidFill>
                <a:srgbClr val="717171"/>
              </a:solidFill>
              <a:round/>
              <a:headEnd/>
              <a:tailEnd/>
            </a:ln>
          </p:spPr>
          <p:txBody>
            <a:bodyPr rot="10800000" anchor="ctr"/>
            <a:lstStyle/>
            <a:p>
              <a:pPr defTabSz="633062" eaLnBrk="0" hangingPunct="0">
                <a:defRPr/>
              </a:pPr>
              <a:endParaRPr lang="zh-CN" altLang="en-US" sz="1247">
                <a:latin typeface="微软雅黑" panose="020B0503020204020204" pitchFamily="34" charset="-122"/>
                <a:ea typeface="微软雅黑" panose="020B0503020204020204" pitchFamily="34" charset="-122"/>
              </a:endParaRPr>
            </a:p>
          </p:txBody>
        </p:sp>
        <p:sp>
          <p:nvSpPr>
            <p:cNvPr id="16" name="同侧圆角矩形 15"/>
            <p:cNvSpPr>
              <a:spLocks noChangeArrowheads="1"/>
            </p:cNvSpPr>
            <p:nvPr/>
          </p:nvSpPr>
          <p:spPr bwMode="auto">
            <a:xfrm rot="10800000">
              <a:off x="3204722" y="1761459"/>
              <a:ext cx="1333544" cy="3980529"/>
            </a:xfrm>
            <a:custGeom>
              <a:avLst/>
              <a:gdLst>
                <a:gd name="T0" fmla="*/ 1333544 w 1333544"/>
                <a:gd name="T1" fmla="*/ 1990265 h 3980529"/>
                <a:gd name="T2" fmla="*/ 666772 w 1333544"/>
                <a:gd name="T3" fmla="*/ 3980529 h 3980529"/>
                <a:gd name="T4" fmla="*/ 0 w 1333544"/>
                <a:gd name="T5" fmla="*/ 1990265 h 3980529"/>
                <a:gd name="T6" fmla="*/ 666772 w 1333544"/>
                <a:gd name="T7" fmla="*/ 0 h 3980529"/>
                <a:gd name="T8" fmla="*/ 0 60000 65536"/>
                <a:gd name="T9" fmla="*/ 5898240 60000 65536"/>
                <a:gd name="T10" fmla="*/ 11796480 60000 65536"/>
                <a:gd name="T11" fmla="*/ 17694720 60000 65536"/>
                <a:gd name="T12" fmla="*/ 65098 w 1333544"/>
                <a:gd name="T13" fmla="*/ 65098 h 3980529"/>
                <a:gd name="T14" fmla="*/ 1268446 w 1333544"/>
                <a:gd name="T15" fmla="*/ 3980529 h 3980529"/>
              </a:gdLst>
              <a:ahLst/>
              <a:cxnLst>
                <a:cxn ang="T8">
                  <a:pos x="T0" y="T1"/>
                </a:cxn>
                <a:cxn ang="T9">
                  <a:pos x="T2" y="T3"/>
                </a:cxn>
                <a:cxn ang="T10">
                  <a:pos x="T4" y="T5"/>
                </a:cxn>
                <a:cxn ang="T11">
                  <a:pos x="T6" y="T7"/>
                </a:cxn>
              </a:cxnLst>
              <a:rect l="T12" t="T13" r="T14" b="T15"/>
              <a:pathLst>
                <a:path w="1333544" h="3980529">
                  <a:moveTo>
                    <a:pt x="222262" y="0"/>
                  </a:moveTo>
                  <a:lnTo>
                    <a:pt x="1111282" y="0"/>
                  </a:lnTo>
                  <a:cubicBezTo>
                    <a:pt x="1234033" y="0"/>
                    <a:pt x="1333544" y="99510"/>
                    <a:pt x="1333544" y="222262"/>
                  </a:cubicBezTo>
                  <a:lnTo>
                    <a:pt x="1333544" y="3980529"/>
                  </a:lnTo>
                  <a:lnTo>
                    <a:pt x="0" y="3980529"/>
                  </a:lnTo>
                  <a:lnTo>
                    <a:pt x="0" y="222262"/>
                  </a:lnTo>
                  <a:lnTo>
                    <a:pt x="0" y="222261"/>
                  </a:lnTo>
                  <a:cubicBezTo>
                    <a:pt x="0" y="99510"/>
                    <a:pt x="99510" y="-1"/>
                    <a:pt x="222262" y="0"/>
                  </a:cubicBezTo>
                  <a:close/>
                </a:path>
              </a:pathLst>
            </a:custGeom>
            <a:solidFill>
              <a:srgbClr val="F2F2F2"/>
            </a:solidFill>
            <a:ln w="3175" algn="ctr">
              <a:solidFill>
                <a:srgbClr val="717171"/>
              </a:solidFill>
              <a:round/>
              <a:headEnd/>
              <a:tailEnd/>
            </a:ln>
          </p:spPr>
          <p:txBody>
            <a:bodyPr rot="10800000" anchor="ctr"/>
            <a:lstStyle/>
            <a:p>
              <a:pPr defTabSz="633062" eaLnBrk="0" hangingPunct="0">
                <a:defRPr/>
              </a:pPr>
              <a:endParaRPr lang="zh-CN" altLang="en-US" sz="1247">
                <a:latin typeface="微软雅黑" panose="020B0503020204020204" pitchFamily="34" charset="-122"/>
                <a:ea typeface="微软雅黑" panose="020B0503020204020204" pitchFamily="34" charset="-122"/>
              </a:endParaRPr>
            </a:p>
          </p:txBody>
        </p:sp>
        <p:sp>
          <p:nvSpPr>
            <p:cNvPr id="17" name="同侧圆角矩形 16"/>
            <p:cNvSpPr>
              <a:spLocks noChangeArrowheads="1"/>
            </p:cNvSpPr>
            <p:nvPr/>
          </p:nvSpPr>
          <p:spPr bwMode="auto">
            <a:xfrm rot="10800000">
              <a:off x="4696367" y="1761459"/>
              <a:ext cx="1333544" cy="3980529"/>
            </a:xfrm>
            <a:custGeom>
              <a:avLst/>
              <a:gdLst>
                <a:gd name="T0" fmla="*/ 1333544 w 1333544"/>
                <a:gd name="T1" fmla="*/ 1990265 h 3980529"/>
                <a:gd name="T2" fmla="*/ 666772 w 1333544"/>
                <a:gd name="T3" fmla="*/ 3980529 h 3980529"/>
                <a:gd name="T4" fmla="*/ 0 w 1333544"/>
                <a:gd name="T5" fmla="*/ 1990265 h 3980529"/>
                <a:gd name="T6" fmla="*/ 666772 w 1333544"/>
                <a:gd name="T7" fmla="*/ 0 h 3980529"/>
                <a:gd name="T8" fmla="*/ 0 60000 65536"/>
                <a:gd name="T9" fmla="*/ 5898240 60000 65536"/>
                <a:gd name="T10" fmla="*/ 11796480 60000 65536"/>
                <a:gd name="T11" fmla="*/ 17694720 60000 65536"/>
                <a:gd name="T12" fmla="*/ 65098 w 1333544"/>
                <a:gd name="T13" fmla="*/ 65098 h 3980529"/>
                <a:gd name="T14" fmla="*/ 1268446 w 1333544"/>
                <a:gd name="T15" fmla="*/ 3980529 h 3980529"/>
              </a:gdLst>
              <a:ahLst/>
              <a:cxnLst>
                <a:cxn ang="T8">
                  <a:pos x="T0" y="T1"/>
                </a:cxn>
                <a:cxn ang="T9">
                  <a:pos x="T2" y="T3"/>
                </a:cxn>
                <a:cxn ang="T10">
                  <a:pos x="T4" y="T5"/>
                </a:cxn>
                <a:cxn ang="T11">
                  <a:pos x="T6" y="T7"/>
                </a:cxn>
              </a:cxnLst>
              <a:rect l="T12" t="T13" r="T14" b="T15"/>
              <a:pathLst>
                <a:path w="1333544" h="3980529">
                  <a:moveTo>
                    <a:pt x="222262" y="0"/>
                  </a:moveTo>
                  <a:lnTo>
                    <a:pt x="1111282" y="0"/>
                  </a:lnTo>
                  <a:cubicBezTo>
                    <a:pt x="1234033" y="0"/>
                    <a:pt x="1333544" y="99510"/>
                    <a:pt x="1333544" y="222262"/>
                  </a:cubicBezTo>
                  <a:lnTo>
                    <a:pt x="1333544" y="3980529"/>
                  </a:lnTo>
                  <a:lnTo>
                    <a:pt x="0" y="3980529"/>
                  </a:lnTo>
                  <a:lnTo>
                    <a:pt x="0" y="222262"/>
                  </a:lnTo>
                  <a:lnTo>
                    <a:pt x="0" y="222261"/>
                  </a:lnTo>
                  <a:cubicBezTo>
                    <a:pt x="0" y="99510"/>
                    <a:pt x="99510" y="-1"/>
                    <a:pt x="222262" y="0"/>
                  </a:cubicBezTo>
                  <a:close/>
                </a:path>
              </a:pathLst>
            </a:custGeom>
            <a:solidFill>
              <a:srgbClr val="F2F2F2"/>
            </a:solidFill>
            <a:ln w="3175" algn="ctr">
              <a:solidFill>
                <a:srgbClr val="717171"/>
              </a:solidFill>
              <a:round/>
              <a:headEnd/>
              <a:tailEnd/>
            </a:ln>
          </p:spPr>
          <p:txBody>
            <a:bodyPr rot="10800000" anchor="ctr"/>
            <a:lstStyle/>
            <a:p>
              <a:pPr defTabSz="633062" eaLnBrk="0" hangingPunct="0">
                <a:defRPr/>
              </a:pPr>
              <a:endParaRPr lang="zh-CN" altLang="en-US" sz="1247">
                <a:latin typeface="微软雅黑" panose="020B0503020204020204" pitchFamily="34" charset="-122"/>
                <a:ea typeface="微软雅黑" panose="020B0503020204020204" pitchFamily="34" charset="-122"/>
              </a:endParaRPr>
            </a:p>
          </p:txBody>
        </p:sp>
        <p:sp>
          <p:nvSpPr>
            <p:cNvPr id="18" name="同侧圆角矩形 17"/>
            <p:cNvSpPr>
              <a:spLocks noChangeArrowheads="1"/>
            </p:cNvSpPr>
            <p:nvPr/>
          </p:nvSpPr>
          <p:spPr bwMode="auto">
            <a:xfrm rot="10800000">
              <a:off x="6184575" y="1761459"/>
              <a:ext cx="1333544" cy="3980529"/>
            </a:xfrm>
            <a:custGeom>
              <a:avLst/>
              <a:gdLst>
                <a:gd name="T0" fmla="*/ 1333544 w 1333544"/>
                <a:gd name="T1" fmla="*/ 1990265 h 3980529"/>
                <a:gd name="T2" fmla="*/ 666772 w 1333544"/>
                <a:gd name="T3" fmla="*/ 3980529 h 3980529"/>
                <a:gd name="T4" fmla="*/ 0 w 1333544"/>
                <a:gd name="T5" fmla="*/ 1990265 h 3980529"/>
                <a:gd name="T6" fmla="*/ 666772 w 1333544"/>
                <a:gd name="T7" fmla="*/ 0 h 3980529"/>
                <a:gd name="T8" fmla="*/ 0 60000 65536"/>
                <a:gd name="T9" fmla="*/ 5898240 60000 65536"/>
                <a:gd name="T10" fmla="*/ 11796480 60000 65536"/>
                <a:gd name="T11" fmla="*/ 17694720 60000 65536"/>
                <a:gd name="T12" fmla="*/ 65098 w 1333544"/>
                <a:gd name="T13" fmla="*/ 65098 h 3980529"/>
                <a:gd name="T14" fmla="*/ 1268446 w 1333544"/>
                <a:gd name="T15" fmla="*/ 3980529 h 3980529"/>
              </a:gdLst>
              <a:ahLst/>
              <a:cxnLst>
                <a:cxn ang="T8">
                  <a:pos x="T0" y="T1"/>
                </a:cxn>
                <a:cxn ang="T9">
                  <a:pos x="T2" y="T3"/>
                </a:cxn>
                <a:cxn ang="T10">
                  <a:pos x="T4" y="T5"/>
                </a:cxn>
                <a:cxn ang="T11">
                  <a:pos x="T6" y="T7"/>
                </a:cxn>
              </a:cxnLst>
              <a:rect l="T12" t="T13" r="T14" b="T15"/>
              <a:pathLst>
                <a:path w="1333544" h="3980529">
                  <a:moveTo>
                    <a:pt x="222262" y="0"/>
                  </a:moveTo>
                  <a:lnTo>
                    <a:pt x="1111282" y="0"/>
                  </a:lnTo>
                  <a:cubicBezTo>
                    <a:pt x="1234033" y="0"/>
                    <a:pt x="1333544" y="99510"/>
                    <a:pt x="1333544" y="222262"/>
                  </a:cubicBezTo>
                  <a:lnTo>
                    <a:pt x="1333544" y="3980529"/>
                  </a:lnTo>
                  <a:lnTo>
                    <a:pt x="0" y="3980529"/>
                  </a:lnTo>
                  <a:lnTo>
                    <a:pt x="0" y="222262"/>
                  </a:lnTo>
                  <a:lnTo>
                    <a:pt x="0" y="222261"/>
                  </a:lnTo>
                  <a:cubicBezTo>
                    <a:pt x="0" y="99510"/>
                    <a:pt x="99510" y="-1"/>
                    <a:pt x="222262" y="0"/>
                  </a:cubicBezTo>
                  <a:close/>
                </a:path>
              </a:pathLst>
            </a:custGeom>
            <a:solidFill>
              <a:srgbClr val="F2F2F2"/>
            </a:solidFill>
            <a:ln w="3175" algn="ctr">
              <a:solidFill>
                <a:srgbClr val="717171"/>
              </a:solidFill>
              <a:round/>
              <a:headEnd/>
              <a:tailEnd/>
            </a:ln>
          </p:spPr>
          <p:txBody>
            <a:bodyPr rot="10800000" anchor="ctr"/>
            <a:lstStyle/>
            <a:p>
              <a:pPr defTabSz="633062" eaLnBrk="0" hangingPunct="0">
                <a:defRPr/>
              </a:pPr>
              <a:endParaRPr lang="zh-CN" altLang="en-US" sz="1247">
                <a:latin typeface="微软雅黑" panose="020B0503020204020204" pitchFamily="34" charset="-122"/>
                <a:ea typeface="微软雅黑" panose="020B0503020204020204" pitchFamily="34" charset="-122"/>
              </a:endParaRPr>
            </a:p>
          </p:txBody>
        </p:sp>
        <p:sp>
          <p:nvSpPr>
            <p:cNvPr id="19" name="同侧圆角矩形 18"/>
            <p:cNvSpPr>
              <a:spLocks noChangeArrowheads="1"/>
            </p:cNvSpPr>
            <p:nvPr/>
          </p:nvSpPr>
          <p:spPr bwMode="auto">
            <a:xfrm rot="10800000">
              <a:off x="7667628" y="1761459"/>
              <a:ext cx="1333544" cy="3980529"/>
            </a:xfrm>
            <a:custGeom>
              <a:avLst/>
              <a:gdLst>
                <a:gd name="T0" fmla="*/ 1333544 w 1333544"/>
                <a:gd name="T1" fmla="*/ 1990265 h 3980529"/>
                <a:gd name="T2" fmla="*/ 666772 w 1333544"/>
                <a:gd name="T3" fmla="*/ 3980529 h 3980529"/>
                <a:gd name="T4" fmla="*/ 0 w 1333544"/>
                <a:gd name="T5" fmla="*/ 1990265 h 3980529"/>
                <a:gd name="T6" fmla="*/ 666772 w 1333544"/>
                <a:gd name="T7" fmla="*/ 0 h 3980529"/>
                <a:gd name="T8" fmla="*/ 0 60000 65536"/>
                <a:gd name="T9" fmla="*/ 5898240 60000 65536"/>
                <a:gd name="T10" fmla="*/ 11796480 60000 65536"/>
                <a:gd name="T11" fmla="*/ 17694720 60000 65536"/>
                <a:gd name="T12" fmla="*/ 65098 w 1333544"/>
                <a:gd name="T13" fmla="*/ 65098 h 3980529"/>
                <a:gd name="T14" fmla="*/ 1268446 w 1333544"/>
                <a:gd name="T15" fmla="*/ 3980529 h 3980529"/>
              </a:gdLst>
              <a:ahLst/>
              <a:cxnLst>
                <a:cxn ang="T8">
                  <a:pos x="T0" y="T1"/>
                </a:cxn>
                <a:cxn ang="T9">
                  <a:pos x="T2" y="T3"/>
                </a:cxn>
                <a:cxn ang="T10">
                  <a:pos x="T4" y="T5"/>
                </a:cxn>
                <a:cxn ang="T11">
                  <a:pos x="T6" y="T7"/>
                </a:cxn>
              </a:cxnLst>
              <a:rect l="T12" t="T13" r="T14" b="T15"/>
              <a:pathLst>
                <a:path w="1333544" h="3980529">
                  <a:moveTo>
                    <a:pt x="222262" y="0"/>
                  </a:moveTo>
                  <a:lnTo>
                    <a:pt x="1111282" y="0"/>
                  </a:lnTo>
                  <a:cubicBezTo>
                    <a:pt x="1234033" y="0"/>
                    <a:pt x="1333544" y="99510"/>
                    <a:pt x="1333544" y="222262"/>
                  </a:cubicBezTo>
                  <a:lnTo>
                    <a:pt x="1333544" y="3980529"/>
                  </a:lnTo>
                  <a:lnTo>
                    <a:pt x="0" y="3980529"/>
                  </a:lnTo>
                  <a:lnTo>
                    <a:pt x="0" y="222262"/>
                  </a:lnTo>
                  <a:lnTo>
                    <a:pt x="0" y="222261"/>
                  </a:lnTo>
                  <a:cubicBezTo>
                    <a:pt x="0" y="99510"/>
                    <a:pt x="99510" y="-1"/>
                    <a:pt x="222262" y="0"/>
                  </a:cubicBezTo>
                  <a:close/>
                </a:path>
              </a:pathLst>
            </a:custGeom>
            <a:solidFill>
              <a:srgbClr val="F2F2F2"/>
            </a:solidFill>
            <a:ln w="3175" algn="ctr">
              <a:solidFill>
                <a:srgbClr val="717171"/>
              </a:solidFill>
              <a:round/>
              <a:headEnd/>
              <a:tailEnd/>
            </a:ln>
          </p:spPr>
          <p:txBody>
            <a:bodyPr rot="10800000" anchor="ctr"/>
            <a:lstStyle/>
            <a:p>
              <a:pPr defTabSz="633062" eaLnBrk="0" hangingPunct="0">
                <a:defRPr/>
              </a:pPr>
              <a:endParaRPr lang="zh-CN" altLang="en-US" sz="1247">
                <a:latin typeface="微软雅黑" panose="020B0503020204020204" pitchFamily="34" charset="-122"/>
                <a:ea typeface="微软雅黑" panose="020B0503020204020204" pitchFamily="34" charset="-122"/>
              </a:endParaRPr>
            </a:p>
          </p:txBody>
        </p:sp>
        <p:sp>
          <p:nvSpPr>
            <p:cNvPr id="7" name="圆角矩形 6"/>
            <p:cNvSpPr/>
            <p:nvPr/>
          </p:nvSpPr>
          <p:spPr bwMode="auto">
            <a:xfrm>
              <a:off x="1676400" y="1268413"/>
              <a:ext cx="1444625" cy="584200"/>
            </a:xfrm>
            <a:prstGeom prst="roundRect">
              <a:avLst/>
            </a:prstGeom>
            <a:solidFill>
              <a:srgbClr val="FFC000"/>
            </a:solidFill>
            <a:ln>
              <a:solidFill>
                <a:schemeClr val="bg2">
                  <a:lumMod val="7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defTabSz="633062" eaLnBrk="0" hangingPunct="0">
                <a:defRPr/>
              </a:pPr>
              <a:r>
                <a:rPr lang="zh-CN" altLang="en-US" sz="1247">
                  <a:solidFill>
                    <a:schemeClr val="tx1"/>
                  </a:solidFill>
                  <a:latin typeface="微软雅黑" panose="020B0503020204020204" pitchFamily="34" charset="-122"/>
                  <a:ea typeface="微软雅黑" panose="020B0503020204020204" pitchFamily="34" charset="-122"/>
                </a:rPr>
                <a:t>市场营销</a:t>
              </a:r>
            </a:p>
          </p:txBody>
        </p:sp>
        <p:sp>
          <p:nvSpPr>
            <p:cNvPr id="8" name="圆角矩形 7"/>
            <p:cNvSpPr/>
            <p:nvPr/>
          </p:nvSpPr>
          <p:spPr bwMode="auto">
            <a:xfrm>
              <a:off x="3160713" y="1268413"/>
              <a:ext cx="1446212" cy="584200"/>
            </a:xfrm>
            <a:prstGeom prst="roundRect">
              <a:avLst/>
            </a:prstGeom>
            <a:solidFill>
              <a:srgbClr val="FFC000"/>
            </a:solidFill>
            <a:ln>
              <a:solidFill>
                <a:schemeClr val="bg2">
                  <a:lumMod val="7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defTabSz="633062" eaLnBrk="0" hangingPunct="0">
                <a:defRPr/>
              </a:pPr>
              <a:r>
                <a:rPr lang="zh-CN" altLang="en-US" sz="1247">
                  <a:solidFill>
                    <a:schemeClr val="tx1"/>
                  </a:solidFill>
                  <a:latin typeface="微软雅黑" panose="020B0503020204020204" pitchFamily="34" charset="-122"/>
                  <a:ea typeface="微软雅黑" panose="020B0503020204020204" pitchFamily="34" charset="-122"/>
                </a:rPr>
                <a:t>生产管理</a:t>
              </a:r>
            </a:p>
          </p:txBody>
        </p:sp>
        <p:sp>
          <p:nvSpPr>
            <p:cNvPr id="9" name="圆角矩形 8"/>
            <p:cNvSpPr/>
            <p:nvPr/>
          </p:nvSpPr>
          <p:spPr bwMode="auto">
            <a:xfrm>
              <a:off x="4646613" y="1268413"/>
              <a:ext cx="1446212" cy="584200"/>
            </a:xfrm>
            <a:prstGeom prst="roundRect">
              <a:avLst/>
            </a:prstGeom>
            <a:solidFill>
              <a:srgbClr val="FFC000"/>
            </a:solidFill>
            <a:ln>
              <a:solidFill>
                <a:schemeClr val="bg2">
                  <a:lumMod val="7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defTabSz="633062" eaLnBrk="0" hangingPunct="0">
                <a:defRPr/>
              </a:pPr>
              <a:r>
                <a:rPr lang="zh-CN" altLang="en-US" sz="1247">
                  <a:solidFill>
                    <a:schemeClr val="tx1"/>
                  </a:solidFill>
                  <a:latin typeface="微软雅黑" panose="020B0503020204020204" pitchFamily="34" charset="-122"/>
                  <a:ea typeface="微软雅黑" panose="020B0503020204020204" pitchFamily="34" charset="-122"/>
                </a:rPr>
                <a:t>物流采购</a:t>
              </a:r>
            </a:p>
          </p:txBody>
        </p:sp>
        <p:sp>
          <p:nvSpPr>
            <p:cNvPr id="10" name="圆角矩形 9"/>
            <p:cNvSpPr/>
            <p:nvPr/>
          </p:nvSpPr>
          <p:spPr bwMode="auto">
            <a:xfrm>
              <a:off x="190500" y="1268413"/>
              <a:ext cx="1444625" cy="584200"/>
            </a:xfrm>
            <a:prstGeom prst="roundRect">
              <a:avLst/>
            </a:prstGeom>
            <a:solidFill>
              <a:srgbClr val="FFC000"/>
            </a:solidFill>
            <a:ln>
              <a:solidFill>
                <a:schemeClr val="bg2">
                  <a:lumMod val="7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defTabSz="633062" eaLnBrk="0" hangingPunct="0">
                <a:defRPr/>
              </a:pPr>
              <a:r>
                <a:rPr lang="zh-CN" altLang="en-US" sz="1247">
                  <a:solidFill>
                    <a:schemeClr val="tx1"/>
                  </a:solidFill>
                  <a:latin typeface="微软雅黑" panose="020B0503020204020204" pitchFamily="34" charset="-122"/>
                  <a:ea typeface="微软雅黑" panose="020B0503020204020204" pitchFamily="34" charset="-122"/>
                </a:rPr>
                <a:t>战略规划</a:t>
              </a:r>
            </a:p>
          </p:txBody>
        </p:sp>
        <p:sp>
          <p:nvSpPr>
            <p:cNvPr id="11" name="圆角矩形 10"/>
            <p:cNvSpPr/>
            <p:nvPr/>
          </p:nvSpPr>
          <p:spPr bwMode="auto">
            <a:xfrm>
              <a:off x="6132513" y="1268413"/>
              <a:ext cx="1444625" cy="584200"/>
            </a:xfrm>
            <a:prstGeom prst="roundRect">
              <a:avLst/>
            </a:prstGeom>
            <a:solidFill>
              <a:srgbClr val="FFC000"/>
            </a:solidFill>
            <a:ln>
              <a:solidFill>
                <a:schemeClr val="bg2">
                  <a:lumMod val="7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defTabSz="633062" eaLnBrk="0" hangingPunct="0">
                <a:defRPr/>
              </a:pPr>
              <a:r>
                <a:rPr lang="zh-CN" altLang="en-US" sz="1247">
                  <a:solidFill>
                    <a:schemeClr val="tx1"/>
                  </a:solidFill>
                  <a:latin typeface="微软雅黑" panose="020B0503020204020204" pitchFamily="34" charset="-122"/>
                  <a:ea typeface="微软雅黑" panose="020B0503020204020204" pitchFamily="34" charset="-122"/>
                </a:rPr>
                <a:t>财务管理</a:t>
              </a:r>
            </a:p>
          </p:txBody>
        </p:sp>
        <p:sp>
          <p:nvSpPr>
            <p:cNvPr id="12" name="圆角矩形 11"/>
            <p:cNvSpPr/>
            <p:nvPr/>
          </p:nvSpPr>
          <p:spPr bwMode="auto">
            <a:xfrm>
              <a:off x="7618413" y="1268413"/>
              <a:ext cx="1444625" cy="584200"/>
            </a:xfrm>
            <a:prstGeom prst="roundRect">
              <a:avLst/>
            </a:prstGeom>
            <a:solidFill>
              <a:srgbClr val="FFC000"/>
            </a:solidFill>
            <a:ln>
              <a:solidFill>
                <a:schemeClr val="bg2">
                  <a:lumMod val="7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defTabSz="633062" eaLnBrk="0" hangingPunct="0">
                <a:defRPr/>
              </a:pPr>
              <a:r>
                <a:rPr lang="zh-CN" altLang="en-US" sz="1247">
                  <a:solidFill>
                    <a:schemeClr val="tx1"/>
                  </a:solidFill>
                  <a:latin typeface="微软雅黑" panose="020B0503020204020204" pitchFamily="34" charset="-122"/>
                  <a:ea typeface="微软雅黑" panose="020B0503020204020204" pitchFamily="34" charset="-122"/>
                </a:rPr>
                <a:t>人力资源</a:t>
              </a:r>
            </a:p>
          </p:txBody>
        </p:sp>
        <p:sp>
          <p:nvSpPr>
            <p:cNvPr id="42014" name="TextBox 19"/>
            <p:cNvSpPr txBox="1">
              <a:spLocks noChangeArrowheads="1"/>
            </p:cNvSpPr>
            <p:nvPr/>
          </p:nvSpPr>
          <p:spPr bwMode="auto">
            <a:xfrm>
              <a:off x="198415" y="1944982"/>
              <a:ext cx="1333665" cy="3815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 宏观环境分析</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竞争对手分析</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市场检测</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市场趋势研究</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运营模式创新</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科技发展跟踪</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技术创新检测</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国家政策研究</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经济环境研究</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渠道模式创新</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投资项目分析</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en-US" altLang="zh-CN" sz="761">
                  <a:latin typeface="微软雅黑" panose="020B0503020204020204" pitchFamily="34" charset="-122"/>
                  <a:ea typeface="微软雅黑" panose="020B0503020204020204" pitchFamily="34" charset="-122"/>
                </a:rPr>
                <a:t>M&amp;A</a:t>
              </a:r>
              <a:r>
                <a:rPr lang="zh-CN" altLang="en-US" sz="761">
                  <a:latin typeface="微软雅黑" panose="020B0503020204020204" pitchFamily="34" charset="-122"/>
                  <a:ea typeface="微软雅黑" panose="020B0503020204020204" pitchFamily="34" charset="-122"/>
                </a:rPr>
                <a:t>分析</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决策模拟</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a:t>
              </a:r>
              <a:endParaRPr lang="en-US" altLang="zh-CN" sz="761">
                <a:latin typeface="微软雅黑" panose="020B0503020204020204" pitchFamily="34" charset="-122"/>
                <a:ea typeface="微软雅黑" panose="020B0503020204020204" pitchFamily="34" charset="-122"/>
              </a:endParaRPr>
            </a:p>
          </p:txBody>
        </p:sp>
        <p:sp>
          <p:nvSpPr>
            <p:cNvPr id="42015" name="TextBox 20"/>
            <p:cNvSpPr txBox="1">
              <a:spLocks noChangeArrowheads="1"/>
            </p:cNvSpPr>
            <p:nvPr/>
          </p:nvSpPr>
          <p:spPr bwMode="auto">
            <a:xfrm>
              <a:off x="1679883" y="1944982"/>
              <a:ext cx="1385226" cy="3815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消费习惯调查</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目标客户细分</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目标客户需求</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品牌检测</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概念调查</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en-US" altLang="zh-CN" sz="761">
                  <a:latin typeface="微软雅黑" panose="020B0503020204020204" pitchFamily="34" charset="-122"/>
                  <a:ea typeface="微软雅黑" panose="020B0503020204020204" pitchFamily="34" charset="-122"/>
                </a:rPr>
                <a:t>Cross-selling</a:t>
              </a:r>
            </a:p>
            <a:p>
              <a:pPr defTabSz="633062" eaLnBrk="0" hangingPunct="0">
                <a:lnSpc>
                  <a:spcPct val="150000"/>
                </a:lnSpc>
                <a:buFont typeface="Wingdings" panose="05000000000000000000" pitchFamily="2" charset="2"/>
                <a:buChar char="Ø"/>
              </a:pPr>
              <a:r>
                <a:rPr lang="en-US" altLang="zh-CN" sz="761">
                  <a:latin typeface="微软雅黑" panose="020B0503020204020204" pitchFamily="34" charset="-122"/>
                  <a:ea typeface="微软雅黑" panose="020B0503020204020204" pitchFamily="34" charset="-122"/>
                </a:rPr>
                <a:t>LBS Marketing</a:t>
              </a: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购买行为检测</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渠道模式整合</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媒体检测</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媒体有效性提升</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公共事件管理</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危机公关</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a:t>
              </a:r>
              <a:endParaRPr lang="en-US" altLang="zh-CN" sz="761">
                <a:latin typeface="微软雅黑" panose="020B0503020204020204" pitchFamily="34" charset="-122"/>
                <a:ea typeface="微软雅黑" panose="020B0503020204020204" pitchFamily="34" charset="-122"/>
              </a:endParaRPr>
            </a:p>
          </p:txBody>
        </p:sp>
        <p:sp>
          <p:nvSpPr>
            <p:cNvPr id="42016" name="TextBox 21"/>
            <p:cNvSpPr txBox="1">
              <a:spLocks noChangeArrowheads="1"/>
            </p:cNvSpPr>
            <p:nvPr/>
          </p:nvSpPr>
          <p:spPr bwMode="auto">
            <a:xfrm>
              <a:off x="3176819" y="1944982"/>
              <a:ext cx="1385226" cy="302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生产成本控制</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生产计划排产</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质量控制检测</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质量控制和提高</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生产效率管理</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部品控制和管理</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成本优化</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生产条件控制</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生产进度管理</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生产流程优化</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a:t>
              </a:r>
              <a:endParaRPr lang="en-US" altLang="zh-CN" sz="761">
                <a:latin typeface="微软雅黑" panose="020B0503020204020204" pitchFamily="34" charset="-122"/>
                <a:ea typeface="微软雅黑" panose="020B0503020204020204" pitchFamily="34" charset="-122"/>
              </a:endParaRPr>
            </a:p>
          </p:txBody>
        </p:sp>
        <p:sp>
          <p:nvSpPr>
            <p:cNvPr id="42017" name="TextBox 22"/>
            <p:cNvSpPr txBox="1">
              <a:spLocks noChangeArrowheads="1"/>
            </p:cNvSpPr>
            <p:nvPr/>
          </p:nvSpPr>
          <p:spPr bwMode="auto">
            <a:xfrm>
              <a:off x="4674153" y="1944982"/>
              <a:ext cx="1384961" cy="3552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战略采购规划</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供应商信息管理</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供应商配单</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供应商遴选</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招标管理</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部品采购管理</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库存管理和优化</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距离效益分析</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自供外采决策</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供应商供货优化</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订单管理</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供应商信用管理</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a:t>
              </a:r>
              <a:endParaRPr lang="en-US" altLang="zh-CN" sz="761">
                <a:latin typeface="微软雅黑" panose="020B0503020204020204" pitchFamily="34" charset="-122"/>
                <a:ea typeface="微软雅黑" panose="020B0503020204020204" pitchFamily="34" charset="-122"/>
              </a:endParaRPr>
            </a:p>
          </p:txBody>
        </p:sp>
        <p:sp>
          <p:nvSpPr>
            <p:cNvPr id="42018" name="TextBox 23"/>
            <p:cNvSpPr txBox="1">
              <a:spLocks noChangeArrowheads="1"/>
            </p:cNvSpPr>
            <p:nvPr/>
          </p:nvSpPr>
          <p:spPr bwMode="auto">
            <a:xfrm>
              <a:off x="6170694" y="1944982"/>
              <a:ext cx="1385226" cy="3290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财务分析</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成本分析和控制</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税务规划</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资金管理和规划</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合作方信用管理</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资源配置优化</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应付款管理</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应收款管理</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客户效益分析</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产品效益分析</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投资效益分析</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a:t>
              </a:r>
              <a:endParaRPr lang="en-US" altLang="zh-CN" sz="761">
                <a:latin typeface="微软雅黑" panose="020B0503020204020204" pitchFamily="34" charset="-122"/>
                <a:ea typeface="微软雅黑" panose="020B0503020204020204" pitchFamily="34" charset="-122"/>
              </a:endParaRPr>
            </a:p>
          </p:txBody>
        </p:sp>
        <p:sp>
          <p:nvSpPr>
            <p:cNvPr id="42019" name="TextBox 24"/>
            <p:cNvSpPr txBox="1">
              <a:spLocks noChangeArrowheads="1"/>
            </p:cNvSpPr>
            <p:nvPr/>
          </p:nvSpPr>
          <p:spPr bwMode="auto">
            <a:xfrm>
              <a:off x="7667629" y="1943887"/>
              <a:ext cx="1385099" cy="2502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人力成本分析</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人力资源规划</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管理流程优化</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人才计划</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薪资结构分析</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薪资竞争力分析</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组织规划</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培训计划</a:t>
              </a:r>
              <a:endParaRPr lang="en-US" altLang="zh-CN" sz="761">
                <a:latin typeface="微软雅黑" panose="020B0503020204020204" pitchFamily="34" charset="-122"/>
                <a:ea typeface="微软雅黑" panose="020B0503020204020204" pitchFamily="34" charset="-122"/>
              </a:endParaRPr>
            </a:p>
            <a:p>
              <a:pPr defTabSz="633062" eaLnBrk="0" hangingPunct="0">
                <a:lnSpc>
                  <a:spcPct val="150000"/>
                </a:lnSpc>
                <a:buFont typeface="Wingdings" panose="05000000000000000000" pitchFamily="2" charset="2"/>
                <a:buChar char="Ø"/>
              </a:pPr>
              <a:r>
                <a:rPr lang="zh-CN" altLang="en-US" sz="761">
                  <a:latin typeface="微软雅黑" panose="020B0503020204020204" pitchFamily="34" charset="-122"/>
                  <a:ea typeface="微软雅黑" panose="020B0503020204020204" pitchFamily="34" charset="-122"/>
                </a:rPr>
                <a:t>。。。</a:t>
              </a:r>
              <a:endParaRPr lang="en-US" altLang="zh-CN" sz="761">
                <a:latin typeface="微软雅黑" panose="020B0503020204020204" pitchFamily="34" charset="-122"/>
                <a:ea typeface="微软雅黑" panose="020B0503020204020204" pitchFamily="34" charset="-122"/>
              </a:endParaRPr>
            </a:p>
          </p:txBody>
        </p:sp>
      </p:grpSp>
      <p:sp>
        <p:nvSpPr>
          <p:cNvPr id="23" name="标题 1"/>
          <p:cNvSpPr txBox="1">
            <a:spLocks/>
          </p:cNvSpPr>
          <p:nvPr/>
        </p:nvSpPr>
        <p:spPr bwMode="auto">
          <a:xfrm>
            <a:off x="2057400" y="124381"/>
            <a:ext cx="3912659" cy="447119"/>
          </a:xfrm>
          <a:prstGeom prst="rect">
            <a:avLst/>
          </a:prstGeom>
          <a:noFill/>
          <a:ln w="9525">
            <a:noFill/>
            <a:miter lim="800000"/>
            <a:headEnd/>
            <a:tailEnd/>
          </a:ln>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33062"/>
            <a:endParaRPr lang="zh-CN" altLang="en-US" sz="1050">
              <a:latin typeface="Arial" panose="020B0604020202020204" pitchFamily="34" charset="0"/>
              <a:ea typeface="黑体" panose="02010609060101010101" pitchFamily="49" charset="-122"/>
            </a:endParaRPr>
          </a:p>
        </p:txBody>
      </p:sp>
      <p:sp>
        <p:nvSpPr>
          <p:cNvPr id="24" name="TextBox 21"/>
          <p:cNvSpPr txBox="1">
            <a:spLocks noChangeArrowheads="1"/>
          </p:cNvSpPr>
          <p:nvPr/>
        </p:nvSpPr>
        <p:spPr bwMode="auto">
          <a:xfrm>
            <a:off x="695405" y="796814"/>
            <a:ext cx="7584512" cy="603883"/>
          </a:xfrm>
          <a:prstGeom prst="rect">
            <a:avLst/>
          </a:prstGeom>
          <a:noFill/>
          <a:ln w="9525">
            <a:noFill/>
            <a:miter lim="800000"/>
            <a:headEnd/>
            <a:tailEnd/>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33062" eaLnBrk="0" hangingPunct="0">
              <a:lnSpc>
                <a:spcPct val="150000"/>
              </a:lnSpc>
            </a:pPr>
            <a:r>
              <a:rPr lang="zh-CN" altLang="en-US" sz="1108">
                <a:latin typeface="华文细黑" panose="02010600040101010101" pitchFamily="2" charset="-122"/>
                <a:ea typeface="华文细黑" panose="02010600040101010101" pitchFamily="2" charset="-122"/>
              </a:rPr>
              <a:t>大数据分析在企业经营管理上起到更加举足轻重的作用。各种量化的模型、量化分析方法的应用，使数据下面隐藏的规律得以展现，让企业在运营管理上、市场营销上、客户服务体验上，越来越</a:t>
            </a:r>
            <a:r>
              <a:rPr lang="zh-CN" altLang="en-US" sz="1108" b="1">
                <a:latin typeface="华文细黑" panose="02010600040101010101" pitchFamily="2" charset="-122"/>
                <a:ea typeface="华文细黑" panose="02010600040101010101" pitchFamily="2" charset="-122"/>
              </a:rPr>
              <a:t>精细化，让企业在激烈的竞争中取胜！</a:t>
            </a:r>
          </a:p>
        </p:txBody>
      </p:sp>
      <p:sp>
        <p:nvSpPr>
          <p:cNvPr id="2" name="标题 1"/>
          <p:cNvSpPr>
            <a:spLocks noGrp="1"/>
          </p:cNvSpPr>
          <p:nvPr>
            <p:ph type="title"/>
          </p:nvPr>
        </p:nvSpPr>
        <p:spPr>
          <a:xfrm>
            <a:off x="614817" y="116746"/>
            <a:ext cx="5468855" cy="477236"/>
          </a:xfrm>
        </p:spPr>
        <p:txBody>
          <a:bodyPr>
            <a:normAutofit/>
          </a:bodyPr>
          <a:lstStyle/>
          <a:p>
            <a:r>
              <a:rPr lang="zh-CN" altLang="en-US"/>
              <a:t>大数据分析与</a:t>
            </a:r>
            <a:r>
              <a:rPr lang="zh-CN" altLang="en-US" smtClean="0"/>
              <a:t>企业管理</a:t>
            </a:r>
            <a:endParaRPr lang="zh-CN" altLang="en-US"/>
          </a:p>
        </p:txBody>
      </p:sp>
    </p:spTree>
    <p:extLst>
      <p:ext uri="{BB962C8B-B14F-4D97-AF65-F5344CB8AC3E}">
        <p14:creationId xmlns:p14="http://schemas.microsoft.com/office/powerpoint/2010/main" val="109323589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a:prstGeom prst="rect">
            <a:avLst/>
          </a:prstGeom>
        </p:spPr>
        <p:txBody>
          <a:bodyPr vert="horz" wrap="square" lIns="63305" tIns="31652" rIns="63305" bIns="31652" numCol="1" anchor="ctr" anchorCtr="0" compatLnSpc="1">
            <a:prstTxWarp prst="textNoShape">
              <a:avLst/>
            </a:prstTxWarp>
          </a:bodyPr>
          <a:lstStyle/>
          <a:p>
            <a:pPr algn="l"/>
            <a:r>
              <a:rPr lang="zh-CN" altLang="en-US" sz="1939">
                <a:ea typeface="黑体" panose="02010609060101010101" pitchFamily="49" charset="-122"/>
              </a:rPr>
              <a:t>大数据分析在人力资源管理中的应用</a:t>
            </a:r>
          </a:p>
        </p:txBody>
      </p:sp>
      <p:sp>
        <p:nvSpPr>
          <p:cNvPr id="114692" name="矩形 4"/>
          <p:cNvSpPr>
            <a:spLocks noChangeArrowheads="1"/>
          </p:cNvSpPr>
          <p:nvPr/>
        </p:nvSpPr>
        <p:spPr bwMode="auto">
          <a:xfrm>
            <a:off x="4256576" y="4587392"/>
            <a:ext cx="675185" cy="51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a:solidFill>
                  <a:schemeClr val="tx1"/>
                </a:solidFill>
                <a:latin typeface="Calibri" panose="020F0502020204030204" pitchFamily="34" charset="0"/>
                <a:ea typeface="宋体" panose="02010600030101010101" pitchFamily="2" charset="-122"/>
              </a:defRPr>
            </a:lvl1pPr>
            <a:lvl2pPr marL="742950" indent="-285750" defTabSz="457200">
              <a:defRPr>
                <a:solidFill>
                  <a:schemeClr val="tx1"/>
                </a:solidFill>
                <a:latin typeface="Calibri" panose="020F0502020204030204" pitchFamily="34" charset="0"/>
                <a:ea typeface="宋体" panose="02010600030101010101" pitchFamily="2" charset="-122"/>
              </a:defRPr>
            </a:lvl2pPr>
            <a:lvl3pPr marL="1143000" indent="-228600" defTabSz="457200">
              <a:defRPr>
                <a:solidFill>
                  <a:schemeClr val="tx1"/>
                </a:solidFill>
                <a:latin typeface="Calibri" panose="020F0502020204030204" pitchFamily="34" charset="0"/>
                <a:ea typeface="宋体" panose="02010600030101010101" pitchFamily="2" charset="-122"/>
              </a:defRPr>
            </a:lvl3pPr>
            <a:lvl4pPr marL="1600200" indent="-228600" defTabSz="457200">
              <a:defRPr>
                <a:solidFill>
                  <a:schemeClr val="tx1"/>
                </a:solidFill>
                <a:latin typeface="Calibri" panose="020F0502020204030204" pitchFamily="34" charset="0"/>
                <a:ea typeface="宋体" panose="02010600030101010101" pitchFamily="2" charset="-122"/>
              </a:defRPr>
            </a:lvl4pPr>
            <a:lvl5pPr marL="2057400" indent="-228600" defTabSz="457200">
              <a:defRPr>
                <a:solidFill>
                  <a:schemeClr val="tx1"/>
                </a:solidFill>
                <a:latin typeface="Calibri" panose="020F050202020403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00000"/>
              </a:lnSpc>
            </a:pPr>
            <a:r>
              <a:rPr lang="en-US" altLang="zh-CN" sz="2769"/>
              <a:t>……</a:t>
            </a:r>
            <a:endParaRPr lang="zh-CN" altLang="en-US" sz="2769"/>
          </a:p>
        </p:txBody>
      </p:sp>
      <p:graphicFrame>
        <p:nvGraphicFramePr>
          <p:cNvPr id="5" name="图示 4"/>
          <p:cNvGraphicFramePr/>
          <p:nvPr>
            <p:extLst>
              <p:ext uri="{D42A27DB-BD31-4B8C-83A1-F6EECF244321}">
                <p14:modId xmlns:p14="http://schemas.microsoft.com/office/powerpoint/2010/main" val="310277562"/>
              </p:ext>
            </p:extLst>
          </p:nvPr>
        </p:nvGraphicFramePr>
        <p:xfrm>
          <a:off x="732143" y="843558"/>
          <a:ext cx="7724050" cy="3887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945632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AA1FC868-31F4-4F71-BA9C-9C02AA3283C1" descr="00DF7431-85F1-48FC-865B-EE64D9A7D68B@ufsof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9" t="11142" r="-79" b="11900"/>
          <a:stretch/>
        </p:blipFill>
        <p:spPr bwMode="auto">
          <a:xfrm>
            <a:off x="1547664" y="464785"/>
            <a:ext cx="6326627" cy="346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2000250" y="1"/>
            <a:ext cx="5372027" cy="457256"/>
          </a:xfrm>
        </p:spPr>
        <p:txBody>
          <a:bodyPr>
            <a:normAutofit/>
          </a:bodyPr>
          <a:lstStyle/>
          <a:p>
            <a:pPr algn="l"/>
            <a:r>
              <a:rPr lang="zh-CN" altLang="en-US" dirty="0">
                <a:latin typeface="微软雅黑" panose="020B0503020204020204" pitchFamily="34" charset="-122"/>
                <a:ea typeface="微软雅黑" panose="020B0503020204020204" pitchFamily="34" charset="-122"/>
              </a:rPr>
              <a:t>人才流失预警</a:t>
            </a:r>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063" t="15365" r="5469" b="12760"/>
          <a:stretch/>
        </p:blipFill>
        <p:spPr bwMode="auto">
          <a:xfrm>
            <a:off x="1871701" y="3746985"/>
            <a:ext cx="2101934" cy="1286328"/>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5" name="Picture 3" descr="C:\Users\Administrator\Desktop\数据分析\screenshot_15591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4108" y="3689586"/>
            <a:ext cx="1868169" cy="14011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2"/>
          <p:cNvSpPr txBox="1"/>
          <p:nvPr/>
        </p:nvSpPr>
        <p:spPr>
          <a:xfrm>
            <a:off x="2141730" y="4894814"/>
            <a:ext cx="1338828"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部门间流动</a:t>
            </a:r>
            <a:endParaRPr lang="zh-CN" altLang="en-US" dirty="0">
              <a:latin typeface="微软雅黑" panose="020B0503020204020204" pitchFamily="34" charset="-122"/>
              <a:ea typeface="微软雅黑" panose="020B0503020204020204" pitchFamily="34" charset="-122"/>
            </a:endParaRPr>
          </a:p>
        </p:txBody>
      </p:sp>
      <p:sp>
        <p:nvSpPr>
          <p:cNvPr id="9" name="TextBox 10"/>
          <p:cNvSpPr txBox="1"/>
          <p:nvPr/>
        </p:nvSpPr>
        <p:spPr>
          <a:xfrm>
            <a:off x="6187400" y="4895759"/>
            <a:ext cx="1338828"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公司间流动</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35391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传统财务绩效分析</a:t>
            </a:r>
            <a:endParaRPr lang="zh-CN" altLang="en-US"/>
          </a:p>
        </p:txBody>
      </p:sp>
      <p:pic>
        <p:nvPicPr>
          <p:cNvPr id="108548" name="Picture 4"/>
          <p:cNvPicPr>
            <a:picLocks noChangeAspect="1" noChangeArrowheads="1"/>
          </p:cNvPicPr>
          <p:nvPr/>
        </p:nvPicPr>
        <p:blipFill rotWithShape="1">
          <a:blip r:embed="rId2"/>
          <a:srcRect t="9495"/>
          <a:stretch/>
        </p:blipFill>
        <p:spPr bwMode="auto">
          <a:xfrm>
            <a:off x="683568" y="771550"/>
            <a:ext cx="7450439" cy="4214392"/>
          </a:xfrm>
          <a:prstGeom prst="rect">
            <a:avLst/>
          </a:prstGeom>
          <a:noFill/>
          <a:ln w="9525">
            <a:solidFill>
              <a:schemeClr val="accent5">
                <a:lumMod val="75000"/>
              </a:schemeClr>
            </a:solidFill>
            <a:miter lim="800000"/>
            <a:headEnd/>
            <a:tailEnd/>
          </a:ln>
          <a:effectLst/>
        </p:spPr>
      </p:pic>
    </p:spTree>
    <p:extLst>
      <p:ext uri="{BB962C8B-B14F-4D97-AF65-F5344CB8AC3E}">
        <p14:creationId xmlns:p14="http://schemas.microsoft.com/office/powerpoint/2010/main" val="386256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8548"/>
                                        </p:tgtEl>
                                        <p:attrNameLst>
                                          <p:attrName>style.visibility</p:attrName>
                                        </p:attrNameLst>
                                      </p:cBhvr>
                                      <p:to>
                                        <p:strVal val="visible"/>
                                      </p:to>
                                    </p:set>
                                    <p:anim calcmode="lin" valueType="num">
                                      <p:cBhvr additive="base">
                                        <p:cTn id="7" dur="500" fill="hold"/>
                                        <p:tgtEl>
                                          <p:spTgt spid="108548"/>
                                        </p:tgtEl>
                                        <p:attrNameLst>
                                          <p:attrName>ppt_x</p:attrName>
                                        </p:attrNameLst>
                                      </p:cBhvr>
                                      <p:tavLst>
                                        <p:tav tm="0">
                                          <p:val>
                                            <p:strVal val="1+#ppt_w/2"/>
                                          </p:val>
                                        </p:tav>
                                        <p:tav tm="100000">
                                          <p:val>
                                            <p:strVal val="#ppt_x"/>
                                          </p:val>
                                        </p:tav>
                                      </p:tavLst>
                                    </p:anim>
                                    <p:anim calcmode="lin" valueType="num">
                                      <p:cBhvr additive="base">
                                        <p:cTn id="8" dur="500" fill="hold"/>
                                        <p:tgtEl>
                                          <p:spTgt spid="1085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8153839" y="203"/>
            <a:ext cx="985032" cy="1420279"/>
          </a:xfrm>
          <a:prstGeom prst="rect">
            <a:avLst/>
          </a:prstGeom>
          <a:ln>
            <a:noFill/>
          </a:ln>
          <a:effectLst>
            <a:outerShdw blurRad="190500" algn="tl" rotWithShape="0">
              <a:srgbClr val="000000">
                <a:alpha val="70000"/>
              </a:srgbClr>
            </a:outerShdw>
          </a:effectLst>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4057" y="9707"/>
            <a:ext cx="965267" cy="1410775"/>
          </a:xfrm>
          <a:prstGeom prst="rect">
            <a:avLst/>
          </a:prstGeom>
          <a:ln>
            <a:noFill/>
          </a:ln>
          <a:effectLst>
            <a:outerShdw blurRad="190500" algn="tl" rotWithShape="0">
              <a:srgbClr val="000000">
                <a:alpha val="70000"/>
              </a:srgbClr>
            </a:outerShdw>
          </a:effectLst>
        </p:spPr>
      </p:pic>
      <p:graphicFrame>
        <p:nvGraphicFramePr>
          <p:cNvPr id="5" name="内容占位符 4"/>
          <p:cNvGraphicFramePr>
            <a:graphicFrameLocks noGrp="1"/>
          </p:cNvGraphicFramePr>
          <p:nvPr>
            <p:ph idx="1"/>
            <p:extLst/>
          </p:nvPr>
        </p:nvGraphicFramePr>
        <p:xfrm>
          <a:off x="165400" y="936371"/>
          <a:ext cx="6858000" cy="3806448"/>
        </p:xfrm>
        <a:graphic>
          <a:graphicData uri="http://schemas.openxmlformats.org/drawingml/2006/table">
            <a:tbl>
              <a:tblPr>
                <a:tableStyleId>{69CF1AB2-1976-4502-BF36-3FF5EA218861}</a:tableStyleId>
              </a:tblPr>
              <a:tblGrid>
                <a:gridCol w="1163511">
                  <a:extLst>
                    <a:ext uri="{9D8B030D-6E8A-4147-A177-3AD203B41FA5}">
                      <a16:colId xmlns:a16="http://schemas.microsoft.com/office/drawing/2014/main" val="20000"/>
                    </a:ext>
                  </a:extLst>
                </a:gridCol>
                <a:gridCol w="335627">
                  <a:extLst>
                    <a:ext uri="{9D8B030D-6E8A-4147-A177-3AD203B41FA5}">
                      <a16:colId xmlns:a16="http://schemas.microsoft.com/office/drawing/2014/main" val="20001"/>
                    </a:ext>
                  </a:extLst>
                </a:gridCol>
                <a:gridCol w="1163511">
                  <a:extLst>
                    <a:ext uri="{9D8B030D-6E8A-4147-A177-3AD203B41FA5}">
                      <a16:colId xmlns:a16="http://schemas.microsoft.com/office/drawing/2014/main" val="20002"/>
                    </a:ext>
                  </a:extLst>
                </a:gridCol>
                <a:gridCol w="1264199">
                  <a:extLst>
                    <a:ext uri="{9D8B030D-6E8A-4147-A177-3AD203B41FA5}">
                      <a16:colId xmlns:a16="http://schemas.microsoft.com/office/drawing/2014/main" val="20003"/>
                    </a:ext>
                  </a:extLst>
                </a:gridCol>
                <a:gridCol w="1264199">
                  <a:extLst>
                    <a:ext uri="{9D8B030D-6E8A-4147-A177-3AD203B41FA5}">
                      <a16:colId xmlns:a16="http://schemas.microsoft.com/office/drawing/2014/main" val="20004"/>
                    </a:ext>
                  </a:extLst>
                </a:gridCol>
                <a:gridCol w="592943">
                  <a:extLst>
                    <a:ext uri="{9D8B030D-6E8A-4147-A177-3AD203B41FA5}">
                      <a16:colId xmlns:a16="http://schemas.microsoft.com/office/drawing/2014/main" val="20005"/>
                    </a:ext>
                  </a:extLst>
                </a:gridCol>
                <a:gridCol w="592943">
                  <a:extLst>
                    <a:ext uri="{9D8B030D-6E8A-4147-A177-3AD203B41FA5}">
                      <a16:colId xmlns:a16="http://schemas.microsoft.com/office/drawing/2014/main" val="20006"/>
                    </a:ext>
                  </a:extLst>
                </a:gridCol>
                <a:gridCol w="481067">
                  <a:extLst>
                    <a:ext uri="{9D8B030D-6E8A-4147-A177-3AD203B41FA5}">
                      <a16:colId xmlns:a16="http://schemas.microsoft.com/office/drawing/2014/main" val="20007"/>
                    </a:ext>
                  </a:extLst>
                </a:gridCol>
              </a:tblGrid>
              <a:tr h="207688">
                <a:tc gridSpan="2">
                  <a:txBody>
                    <a:bodyPr/>
                    <a:lstStyle/>
                    <a:p>
                      <a:pPr algn="ctr">
                        <a:spcAft>
                          <a:spcPts val="0"/>
                        </a:spcAft>
                      </a:pPr>
                      <a:r>
                        <a:rPr lang="zh-CN" sz="900" kern="0"/>
                        <a:t>评价内容</a:t>
                      </a:r>
                      <a:endParaRPr lang="zh-CN" sz="900" kern="100">
                        <a:latin typeface="Times New Roman"/>
                        <a:ea typeface="宋体"/>
                        <a:cs typeface="Times New Roman"/>
                      </a:endParaRPr>
                    </a:p>
                  </a:txBody>
                  <a:tcPr marL="45872" marR="45872" marT="0" marB="0" anchor="ctr"/>
                </a:tc>
                <a:tc hMerge="1">
                  <a:txBody>
                    <a:bodyPr/>
                    <a:lstStyle/>
                    <a:p>
                      <a:endParaRPr lang="zh-CN" altLang="en-US"/>
                    </a:p>
                  </a:txBody>
                  <a:tcPr/>
                </a:tc>
                <a:tc gridSpan="4">
                  <a:txBody>
                    <a:bodyPr/>
                    <a:lstStyle/>
                    <a:p>
                      <a:pPr algn="ctr">
                        <a:spcAft>
                          <a:spcPts val="0"/>
                        </a:spcAft>
                      </a:pPr>
                      <a:r>
                        <a:rPr lang="zh-CN" sz="900" kern="0"/>
                        <a:t>财务绩效</a:t>
                      </a:r>
                      <a:r>
                        <a:rPr lang="en-US" sz="900" kern="0"/>
                        <a:t>(70</a:t>
                      </a:r>
                      <a:r>
                        <a:rPr lang="zh-CN" sz="900" kern="0"/>
                        <a:t>％</a:t>
                      </a:r>
                      <a:r>
                        <a:rPr lang="en-US" sz="900" kern="0"/>
                        <a:t>)</a:t>
                      </a:r>
                      <a:endParaRPr lang="zh-CN" sz="900" kern="100">
                        <a:latin typeface="Times New Roman"/>
                        <a:ea typeface="宋体"/>
                        <a:cs typeface="Times New Roman"/>
                      </a:endParaRPr>
                    </a:p>
                  </a:txBody>
                  <a:tcPr marL="45872" marR="45872"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a:spcAft>
                          <a:spcPts val="0"/>
                        </a:spcAft>
                      </a:pPr>
                      <a:r>
                        <a:rPr lang="zh-CN" sz="900" kern="0"/>
                        <a:t>管理绩效</a:t>
                      </a:r>
                      <a:r>
                        <a:rPr lang="en-US" sz="900" kern="0"/>
                        <a:t>(30%)</a:t>
                      </a:r>
                      <a:endParaRPr lang="zh-CN" sz="900" kern="100">
                        <a:latin typeface="Times New Roman"/>
                        <a:ea typeface="宋体"/>
                        <a:cs typeface="Times New Roman"/>
                      </a:endParaRPr>
                    </a:p>
                  </a:txBody>
                  <a:tcPr marL="45872" marR="45872" marT="0" marB="0" anchor="ctr"/>
                </a:tc>
                <a:tc hMerge="1">
                  <a:txBody>
                    <a:bodyPr/>
                    <a:lstStyle/>
                    <a:p>
                      <a:endParaRPr lang="zh-CN" altLang="en-US"/>
                    </a:p>
                  </a:txBody>
                  <a:tcPr/>
                </a:tc>
                <a:extLst>
                  <a:ext uri="{0D108BD9-81ED-4DB2-BD59-A6C34878D82A}">
                    <a16:rowId xmlns:a16="http://schemas.microsoft.com/office/drawing/2014/main" val="10000"/>
                  </a:ext>
                </a:extLst>
              </a:tr>
              <a:tr h="207688">
                <a:tc gridSpan="2">
                  <a:txBody>
                    <a:bodyPr/>
                    <a:lstStyle/>
                    <a:p>
                      <a:pPr algn="ctr">
                        <a:spcAft>
                          <a:spcPts val="0"/>
                        </a:spcAft>
                      </a:pPr>
                      <a:r>
                        <a:rPr lang="zh-CN" sz="900" kern="0"/>
                        <a:t>与权数</a:t>
                      </a:r>
                      <a:endParaRPr lang="zh-CN" sz="900" kern="100">
                        <a:latin typeface="Times New Roman"/>
                        <a:ea typeface="宋体"/>
                        <a:cs typeface="Times New Roman"/>
                      </a:endParaRPr>
                    </a:p>
                  </a:txBody>
                  <a:tcPr marL="45872" marR="45872" marT="0" marB="0" anchor="ctr"/>
                </a:tc>
                <a:tc hMerge="1">
                  <a:txBody>
                    <a:bodyPr/>
                    <a:lstStyle/>
                    <a:p>
                      <a:endParaRPr lang="zh-CN" altLang="en-US"/>
                    </a:p>
                  </a:txBody>
                  <a:tcPr/>
                </a:tc>
                <a:tc>
                  <a:txBody>
                    <a:bodyPr/>
                    <a:lstStyle/>
                    <a:p>
                      <a:pPr algn="ctr">
                        <a:spcAft>
                          <a:spcPts val="0"/>
                        </a:spcAft>
                      </a:pPr>
                      <a:r>
                        <a:rPr lang="zh-CN" sz="900" kern="0"/>
                        <a:t>基本指标</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zh-CN" sz="900" kern="0"/>
                        <a:t>权数</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zh-CN" sz="900" kern="0"/>
                        <a:t>修正指标</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zh-CN" sz="900" kern="0"/>
                        <a:t>权数</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zh-CN" sz="900" kern="0"/>
                        <a:t>评议指标</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zh-CN" sz="900" kern="0"/>
                        <a:t>权数</a:t>
                      </a:r>
                      <a:endParaRPr lang="zh-CN" sz="900" kern="100">
                        <a:latin typeface="Times New Roman"/>
                        <a:ea typeface="宋体"/>
                        <a:cs typeface="Times New Roman"/>
                      </a:endParaRPr>
                    </a:p>
                  </a:txBody>
                  <a:tcPr marL="45872" marR="45872" marT="0" marB="0" anchor="ctr"/>
                </a:tc>
                <a:extLst>
                  <a:ext uri="{0D108BD9-81ED-4DB2-BD59-A6C34878D82A}">
                    <a16:rowId xmlns:a16="http://schemas.microsoft.com/office/drawing/2014/main" val="10001"/>
                  </a:ext>
                </a:extLst>
              </a:tr>
              <a:tr h="207688">
                <a:tc rowSpan="5">
                  <a:txBody>
                    <a:bodyPr/>
                    <a:lstStyle/>
                    <a:p>
                      <a:pPr algn="l">
                        <a:spcAft>
                          <a:spcPts val="0"/>
                        </a:spcAft>
                      </a:pPr>
                      <a:r>
                        <a:rPr lang="zh-CN" sz="900" kern="0"/>
                        <a:t>盈利能力状况</a:t>
                      </a:r>
                      <a:endParaRPr lang="zh-CN" sz="900" kern="100">
                        <a:latin typeface="Times New Roman"/>
                        <a:ea typeface="宋体"/>
                        <a:cs typeface="Times New Roman"/>
                      </a:endParaRPr>
                    </a:p>
                  </a:txBody>
                  <a:tcPr marL="45872" marR="45872" marT="0" marB="0" anchor="ctr"/>
                </a:tc>
                <a:tc rowSpan="5">
                  <a:txBody>
                    <a:bodyPr/>
                    <a:lstStyle/>
                    <a:p>
                      <a:pPr algn="ctr">
                        <a:spcAft>
                          <a:spcPts val="0"/>
                        </a:spcAft>
                      </a:pPr>
                      <a:r>
                        <a:rPr lang="en-US" sz="900" kern="0"/>
                        <a:t>34</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净资产收益率</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20</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销售</a:t>
                      </a:r>
                      <a:r>
                        <a:rPr lang="en-US" sz="900" kern="0"/>
                        <a:t>(</a:t>
                      </a:r>
                      <a:r>
                        <a:rPr lang="zh-CN" sz="900" kern="0"/>
                        <a:t>营业</a:t>
                      </a:r>
                      <a:r>
                        <a:rPr lang="en-US" sz="900" kern="0"/>
                        <a:t>)</a:t>
                      </a:r>
                      <a:r>
                        <a:rPr lang="zh-CN" sz="900" kern="0" smtClean="0"/>
                        <a:t>利润率 </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10</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战略管理</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18</a:t>
                      </a:r>
                      <a:endParaRPr lang="zh-CN" sz="900" kern="100">
                        <a:latin typeface="Times New Roman"/>
                        <a:ea typeface="宋体"/>
                        <a:cs typeface="Times New Roman"/>
                      </a:endParaRPr>
                    </a:p>
                  </a:txBody>
                  <a:tcPr marL="45872" marR="45872" marT="0" marB="0" anchor="ctr"/>
                </a:tc>
                <a:extLst>
                  <a:ext uri="{0D108BD9-81ED-4DB2-BD59-A6C34878D82A}">
                    <a16:rowId xmlns:a16="http://schemas.microsoft.com/office/drawing/2014/main" val="10002"/>
                  </a:ext>
                </a:extLst>
              </a:tr>
              <a:tr h="207688">
                <a:tc vMerge="1">
                  <a:txBody>
                    <a:bodyPr/>
                    <a:lstStyle/>
                    <a:p>
                      <a:endParaRPr lang="zh-CN" altLang="en-US"/>
                    </a:p>
                  </a:txBody>
                  <a:tcPr/>
                </a:tc>
                <a:tc vMerge="1">
                  <a:txBody>
                    <a:bodyPr/>
                    <a:lstStyle/>
                    <a:p>
                      <a:endParaRPr lang="zh-CN" altLang="en-US"/>
                    </a:p>
                  </a:txBody>
                  <a:tcPr/>
                </a:tc>
                <a:tc>
                  <a:txBody>
                    <a:bodyPr/>
                    <a:lstStyle/>
                    <a:p>
                      <a:pPr algn="l">
                        <a:spcAft>
                          <a:spcPts val="0"/>
                        </a:spcAft>
                      </a:pPr>
                      <a:r>
                        <a:rPr lang="zh-CN" sz="900" kern="0"/>
                        <a:t>总资产报酬率</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14</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盈余现金保障倍数</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9</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发展创新</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15</a:t>
                      </a:r>
                      <a:endParaRPr lang="zh-CN" sz="900" kern="100">
                        <a:latin typeface="Times New Roman"/>
                        <a:ea typeface="宋体"/>
                        <a:cs typeface="Times New Roman"/>
                      </a:endParaRPr>
                    </a:p>
                  </a:txBody>
                  <a:tcPr marL="45872" marR="45872" marT="0" marB="0" anchor="ctr"/>
                </a:tc>
                <a:extLst>
                  <a:ext uri="{0D108BD9-81ED-4DB2-BD59-A6C34878D82A}">
                    <a16:rowId xmlns:a16="http://schemas.microsoft.com/office/drawing/2014/main" val="10003"/>
                  </a:ext>
                </a:extLst>
              </a:tr>
              <a:tr h="213161">
                <a:tc vMerge="1">
                  <a:txBody>
                    <a:bodyPr/>
                    <a:lstStyle/>
                    <a:p>
                      <a:endParaRPr lang="zh-CN" altLang="en-US"/>
                    </a:p>
                  </a:txBody>
                  <a:tcPr/>
                </a:tc>
                <a:tc vMerge="1">
                  <a:txBody>
                    <a:bodyPr/>
                    <a:lstStyle/>
                    <a:p>
                      <a:endParaRPr lang="zh-CN" altLang="en-US"/>
                    </a:p>
                  </a:txBody>
                  <a:tcP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成本费用利润率</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8</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经营决策</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16</a:t>
                      </a:r>
                      <a:endParaRPr lang="zh-CN" sz="900" kern="100">
                        <a:latin typeface="Times New Roman"/>
                        <a:ea typeface="宋体"/>
                        <a:cs typeface="Times New Roman"/>
                      </a:endParaRPr>
                    </a:p>
                  </a:txBody>
                  <a:tcPr marL="45872" marR="45872" marT="0" marB="0" anchor="ctr"/>
                </a:tc>
                <a:extLst>
                  <a:ext uri="{0D108BD9-81ED-4DB2-BD59-A6C34878D82A}">
                    <a16:rowId xmlns:a16="http://schemas.microsoft.com/office/drawing/2014/main" val="10004"/>
                  </a:ext>
                </a:extLst>
              </a:tr>
              <a:tr h="213161">
                <a:tc vMerge="1">
                  <a:txBody>
                    <a:bodyPr/>
                    <a:lstStyle/>
                    <a:p>
                      <a:endParaRPr lang="zh-CN" altLang="en-US"/>
                    </a:p>
                  </a:txBody>
                  <a:tcPr/>
                </a:tc>
                <a:tc vMerge="1">
                  <a:txBody>
                    <a:bodyPr/>
                    <a:lstStyle/>
                    <a:p>
                      <a:endParaRPr lang="zh-CN" altLang="en-US"/>
                    </a:p>
                  </a:txBody>
                  <a:tcP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资本收益率</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7</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风险控制</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13</a:t>
                      </a:r>
                      <a:endParaRPr lang="zh-CN" sz="900" kern="100">
                        <a:latin typeface="Times New Roman"/>
                        <a:ea typeface="宋体"/>
                        <a:cs typeface="Times New Roman"/>
                      </a:endParaRPr>
                    </a:p>
                  </a:txBody>
                  <a:tcPr marL="45872" marR="45872" marT="0" marB="0" anchor="ctr"/>
                </a:tc>
                <a:extLst>
                  <a:ext uri="{0D108BD9-81ED-4DB2-BD59-A6C34878D82A}">
                    <a16:rowId xmlns:a16="http://schemas.microsoft.com/office/drawing/2014/main" val="10005"/>
                  </a:ext>
                </a:extLst>
              </a:tr>
              <a:tr h="213161">
                <a:tc vMerge="1">
                  <a:txBody>
                    <a:bodyPr/>
                    <a:lstStyle/>
                    <a:p>
                      <a:endParaRPr lang="zh-CN" altLang="en-US"/>
                    </a:p>
                  </a:txBody>
                  <a:tcPr/>
                </a:tc>
                <a:tc vMerge="1">
                  <a:txBody>
                    <a:bodyPr/>
                    <a:lstStyle/>
                    <a:p>
                      <a:endParaRPr lang="zh-CN" altLang="en-US"/>
                    </a:p>
                  </a:txBody>
                  <a:tcP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基础管理</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14</a:t>
                      </a:r>
                      <a:endParaRPr lang="zh-CN" sz="900" kern="100">
                        <a:latin typeface="Times New Roman"/>
                        <a:ea typeface="宋体"/>
                        <a:cs typeface="Times New Roman"/>
                      </a:endParaRPr>
                    </a:p>
                  </a:txBody>
                  <a:tcPr marL="45872" marR="45872" marT="0" marB="0" anchor="ctr"/>
                </a:tc>
                <a:extLst>
                  <a:ext uri="{0D108BD9-81ED-4DB2-BD59-A6C34878D82A}">
                    <a16:rowId xmlns:a16="http://schemas.microsoft.com/office/drawing/2014/main" val="10006"/>
                  </a:ext>
                </a:extLst>
              </a:tr>
              <a:tr h="207688">
                <a:tc rowSpan="3">
                  <a:txBody>
                    <a:bodyPr/>
                    <a:lstStyle/>
                    <a:p>
                      <a:pPr algn="l">
                        <a:spcAft>
                          <a:spcPts val="0"/>
                        </a:spcAft>
                      </a:pPr>
                      <a:r>
                        <a:rPr lang="zh-CN" sz="900" kern="0"/>
                        <a:t>资产质量状况</a:t>
                      </a:r>
                      <a:endParaRPr lang="zh-CN" sz="900" kern="100">
                        <a:latin typeface="Times New Roman"/>
                        <a:ea typeface="宋体"/>
                        <a:cs typeface="Times New Roman"/>
                      </a:endParaRPr>
                    </a:p>
                  </a:txBody>
                  <a:tcPr marL="45872" marR="45872" marT="0" marB="0" anchor="ctr"/>
                </a:tc>
                <a:tc rowSpan="3">
                  <a:txBody>
                    <a:bodyPr/>
                    <a:lstStyle/>
                    <a:p>
                      <a:pPr algn="ctr">
                        <a:spcAft>
                          <a:spcPts val="0"/>
                        </a:spcAft>
                      </a:pPr>
                      <a:r>
                        <a:rPr lang="en-US" sz="900" kern="0"/>
                        <a:t>22</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总资产周转率</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10</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不良资产比率</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9</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人力资源</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8</a:t>
                      </a:r>
                      <a:endParaRPr lang="zh-CN" sz="900" kern="100">
                        <a:latin typeface="Times New Roman"/>
                        <a:ea typeface="宋体"/>
                        <a:cs typeface="Times New Roman"/>
                      </a:endParaRPr>
                    </a:p>
                  </a:txBody>
                  <a:tcPr marL="45872" marR="45872" marT="0" marB="0" anchor="ctr"/>
                </a:tc>
                <a:extLst>
                  <a:ext uri="{0D108BD9-81ED-4DB2-BD59-A6C34878D82A}">
                    <a16:rowId xmlns:a16="http://schemas.microsoft.com/office/drawing/2014/main" val="10007"/>
                  </a:ext>
                </a:extLst>
              </a:tr>
              <a:tr h="207688">
                <a:tc vMerge="1">
                  <a:txBody>
                    <a:bodyPr/>
                    <a:lstStyle/>
                    <a:p>
                      <a:endParaRPr lang="zh-CN" altLang="en-US"/>
                    </a:p>
                  </a:txBody>
                  <a:tcPr/>
                </a:tc>
                <a:tc vMerge="1">
                  <a:txBody>
                    <a:bodyPr/>
                    <a:lstStyle/>
                    <a:p>
                      <a:endParaRPr lang="zh-CN" altLang="en-US"/>
                    </a:p>
                  </a:txBody>
                  <a:tcPr/>
                </a:tc>
                <a:tc>
                  <a:txBody>
                    <a:bodyPr/>
                    <a:lstStyle/>
                    <a:p>
                      <a:pPr algn="l">
                        <a:spcAft>
                          <a:spcPts val="0"/>
                        </a:spcAft>
                      </a:pPr>
                      <a:r>
                        <a:rPr lang="zh-CN" sz="900" kern="0"/>
                        <a:t>应收账款周转率</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12</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流动资产周转率</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7</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行业影响</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8</a:t>
                      </a:r>
                      <a:endParaRPr lang="zh-CN" sz="900" kern="100">
                        <a:latin typeface="Times New Roman"/>
                        <a:ea typeface="宋体"/>
                        <a:cs typeface="Times New Roman"/>
                      </a:endParaRPr>
                    </a:p>
                  </a:txBody>
                  <a:tcPr marL="45872" marR="45872" marT="0" marB="0" anchor="ctr"/>
                </a:tc>
                <a:extLst>
                  <a:ext uri="{0D108BD9-81ED-4DB2-BD59-A6C34878D82A}">
                    <a16:rowId xmlns:a16="http://schemas.microsoft.com/office/drawing/2014/main" val="10008"/>
                  </a:ext>
                </a:extLst>
              </a:tr>
              <a:tr h="213161">
                <a:tc vMerge="1">
                  <a:txBody>
                    <a:bodyPr/>
                    <a:lstStyle/>
                    <a:p>
                      <a:endParaRPr lang="zh-CN" altLang="en-US"/>
                    </a:p>
                  </a:txBody>
                  <a:tcPr/>
                </a:tc>
                <a:tc vMerge="1">
                  <a:txBody>
                    <a:bodyPr/>
                    <a:lstStyle/>
                    <a:p>
                      <a:endParaRPr lang="zh-CN" altLang="en-US"/>
                    </a:p>
                  </a:txBody>
                  <a:tcP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资产现金回收率</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6</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社会贡献</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8</a:t>
                      </a:r>
                      <a:endParaRPr lang="zh-CN" sz="900" kern="100">
                        <a:latin typeface="Times New Roman"/>
                        <a:ea typeface="宋体"/>
                        <a:cs typeface="Times New Roman"/>
                      </a:endParaRPr>
                    </a:p>
                  </a:txBody>
                  <a:tcPr marL="45872" marR="45872" marT="0" marB="0" anchor="ctr"/>
                </a:tc>
                <a:extLst>
                  <a:ext uri="{0D108BD9-81ED-4DB2-BD59-A6C34878D82A}">
                    <a16:rowId xmlns:a16="http://schemas.microsoft.com/office/drawing/2014/main" val="10009"/>
                  </a:ext>
                </a:extLst>
              </a:tr>
              <a:tr h="213161">
                <a:tc rowSpan="4">
                  <a:txBody>
                    <a:bodyPr/>
                    <a:lstStyle/>
                    <a:p>
                      <a:pPr algn="l">
                        <a:spcAft>
                          <a:spcPts val="0"/>
                        </a:spcAft>
                      </a:pPr>
                      <a:r>
                        <a:rPr lang="zh-CN" sz="900" kern="0"/>
                        <a:t>债务风险状况</a:t>
                      </a:r>
                      <a:endParaRPr lang="zh-CN" sz="900" kern="100">
                        <a:latin typeface="Times New Roman"/>
                        <a:ea typeface="宋体"/>
                        <a:cs typeface="Times New Roman"/>
                      </a:endParaRPr>
                    </a:p>
                  </a:txBody>
                  <a:tcPr marL="45872" marR="45872" marT="0" marB="0" anchor="ctr"/>
                </a:tc>
                <a:tc rowSpan="4">
                  <a:txBody>
                    <a:bodyPr/>
                    <a:lstStyle/>
                    <a:p>
                      <a:pPr algn="ctr">
                        <a:spcAft>
                          <a:spcPts val="0"/>
                        </a:spcAft>
                      </a:pPr>
                      <a:r>
                        <a:rPr lang="en-US" sz="900" kern="0"/>
                        <a:t>22</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资产负债率</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12</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速动比率</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6</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extLst>
                  <a:ext uri="{0D108BD9-81ED-4DB2-BD59-A6C34878D82A}">
                    <a16:rowId xmlns:a16="http://schemas.microsoft.com/office/drawing/2014/main" val="10010"/>
                  </a:ext>
                </a:extLst>
              </a:tr>
              <a:tr h="213161">
                <a:tc vMerge="1">
                  <a:txBody>
                    <a:bodyPr/>
                    <a:lstStyle/>
                    <a:p>
                      <a:endParaRPr lang="zh-CN" altLang="en-US"/>
                    </a:p>
                  </a:txBody>
                  <a:tcPr/>
                </a:tc>
                <a:tc vMerge="1">
                  <a:txBody>
                    <a:bodyPr/>
                    <a:lstStyle/>
                    <a:p>
                      <a:endParaRPr lang="zh-CN" altLang="en-US"/>
                    </a:p>
                  </a:txBody>
                  <a:tcPr/>
                </a:tc>
                <a:tc>
                  <a:txBody>
                    <a:bodyPr/>
                    <a:lstStyle/>
                    <a:p>
                      <a:pPr algn="l">
                        <a:spcAft>
                          <a:spcPts val="0"/>
                        </a:spcAft>
                      </a:pPr>
                      <a:r>
                        <a:rPr lang="zh-CN" sz="900" kern="0"/>
                        <a:t>已获利息倍数</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10</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现金流动负债比率</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6</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extLst>
                  <a:ext uri="{0D108BD9-81ED-4DB2-BD59-A6C34878D82A}">
                    <a16:rowId xmlns:a16="http://schemas.microsoft.com/office/drawing/2014/main" val="10011"/>
                  </a:ext>
                </a:extLst>
              </a:tr>
              <a:tr h="213161">
                <a:tc vMerge="1">
                  <a:txBody>
                    <a:bodyPr/>
                    <a:lstStyle/>
                    <a:p>
                      <a:endParaRPr lang="zh-CN" altLang="en-US"/>
                    </a:p>
                  </a:txBody>
                  <a:tcPr/>
                </a:tc>
                <a:tc vMerge="1">
                  <a:txBody>
                    <a:bodyPr/>
                    <a:lstStyle/>
                    <a:p>
                      <a:endParaRPr lang="zh-CN" altLang="en-US"/>
                    </a:p>
                  </a:txBody>
                  <a:tcP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带息负债比率</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5</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extLst>
                  <a:ext uri="{0D108BD9-81ED-4DB2-BD59-A6C34878D82A}">
                    <a16:rowId xmlns:a16="http://schemas.microsoft.com/office/drawing/2014/main" val="10012"/>
                  </a:ext>
                </a:extLst>
              </a:tr>
              <a:tr h="213161">
                <a:tc vMerge="1">
                  <a:txBody>
                    <a:bodyPr/>
                    <a:lstStyle/>
                    <a:p>
                      <a:endParaRPr lang="zh-CN" altLang="en-US"/>
                    </a:p>
                  </a:txBody>
                  <a:tcPr/>
                </a:tc>
                <a:tc vMerge="1">
                  <a:txBody>
                    <a:bodyPr/>
                    <a:lstStyle/>
                    <a:p>
                      <a:endParaRPr lang="zh-CN" altLang="en-US"/>
                    </a:p>
                  </a:txBody>
                  <a:tcP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或有负债比率</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5</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extLst>
                  <a:ext uri="{0D108BD9-81ED-4DB2-BD59-A6C34878D82A}">
                    <a16:rowId xmlns:a16="http://schemas.microsoft.com/office/drawing/2014/main" val="10013"/>
                  </a:ext>
                </a:extLst>
              </a:tr>
              <a:tr h="213161">
                <a:tc rowSpan="4">
                  <a:txBody>
                    <a:bodyPr/>
                    <a:lstStyle/>
                    <a:p>
                      <a:pPr algn="l">
                        <a:spcAft>
                          <a:spcPts val="0"/>
                        </a:spcAft>
                      </a:pPr>
                      <a:r>
                        <a:rPr lang="zh-CN" sz="900" kern="0"/>
                        <a:t>经营增长状况</a:t>
                      </a:r>
                      <a:endParaRPr lang="zh-CN" sz="900" kern="100">
                        <a:latin typeface="Times New Roman"/>
                        <a:ea typeface="宋体"/>
                        <a:cs typeface="Times New Roman"/>
                      </a:endParaRPr>
                    </a:p>
                  </a:txBody>
                  <a:tcPr marL="45872" marR="45872" marT="0" marB="0" anchor="ctr"/>
                </a:tc>
                <a:tc rowSpan="4">
                  <a:txBody>
                    <a:bodyPr/>
                    <a:lstStyle/>
                    <a:p>
                      <a:pPr algn="ctr">
                        <a:spcAft>
                          <a:spcPts val="0"/>
                        </a:spcAft>
                      </a:pPr>
                      <a:r>
                        <a:rPr lang="en-US" sz="900" kern="0"/>
                        <a:t>22</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销售</a:t>
                      </a:r>
                      <a:r>
                        <a:rPr lang="en-US" sz="900" kern="0"/>
                        <a:t>(</a:t>
                      </a:r>
                      <a:r>
                        <a:rPr lang="zh-CN" sz="900" kern="0"/>
                        <a:t>营业</a:t>
                      </a:r>
                      <a:r>
                        <a:rPr lang="en-US" sz="900" kern="0"/>
                        <a:t>)</a:t>
                      </a:r>
                      <a:r>
                        <a:rPr lang="zh-CN" sz="900" kern="0" smtClean="0"/>
                        <a:t>增长率 </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12</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销售</a:t>
                      </a:r>
                      <a:r>
                        <a:rPr lang="en-US" sz="900" kern="0"/>
                        <a:t>(</a:t>
                      </a:r>
                      <a:r>
                        <a:rPr lang="zh-CN" sz="900" kern="0"/>
                        <a:t>营业</a:t>
                      </a:r>
                      <a:r>
                        <a:rPr lang="en-US" sz="900" kern="0"/>
                        <a:t>)</a:t>
                      </a:r>
                      <a:r>
                        <a:rPr lang="zh-CN" sz="900" kern="0"/>
                        <a:t>利润增长率</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10</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extLst>
                  <a:ext uri="{0D108BD9-81ED-4DB2-BD59-A6C34878D82A}">
                    <a16:rowId xmlns:a16="http://schemas.microsoft.com/office/drawing/2014/main" val="10014"/>
                  </a:ext>
                </a:extLst>
              </a:tr>
              <a:tr h="213161">
                <a:tc vMerge="1">
                  <a:txBody>
                    <a:bodyPr/>
                    <a:lstStyle/>
                    <a:p>
                      <a:endParaRPr lang="zh-CN" altLang="en-US"/>
                    </a:p>
                  </a:txBody>
                  <a:tcPr/>
                </a:tc>
                <a:tc vMerge="1">
                  <a:txBody>
                    <a:bodyPr/>
                    <a:lstStyle/>
                    <a:p>
                      <a:endParaRPr lang="zh-CN" altLang="en-US"/>
                    </a:p>
                  </a:txBody>
                  <a:tcPr/>
                </a:tc>
                <a:tc>
                  <a:txBody>
                    <a:bodyPr/>
                    <a:lstStyle/>
                    <a:p>
                      <a:pPr algn="l">
                        <a:spcAft>
                          <a:spcPts val="0"/>
                        </a:spcAft>
                      </a:pPr>
                      <a:r>
                        <a:rPr lang="zh-CN" sz="900" kern="0"/>
                        <a:t>资本保值增值率</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10</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总资产增长率</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7</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extLst>
                  <a:ext uri="{0D108BD9-81ED-4DB2-BD59-A6C34878D82A}">
                    <a16:rowId xmlns:a16="http://schemas.microsoft.com/office/drawing/2014/main" val="10015"/>
                  </a:ext>
                </a:extLst>
              </a:tr>
              <a:tr h="213161">
                <a:tc vMerge="1">
                  <a:txBody>
                    <a:bodyPr/>
                    <a:lstStyle/>
                    <a:p>
                      <a:endParaRPr lang="zh-CN" altLang="en-US"/>
                    </a:p>
                  </a:txBody>
                  <a:tcPr/>
                </a:tc>
                <a:tc vMerge="1">
                  <a:txBody>
                    <a:bodyPr/>
                    <a:lstStyle/>
                    <a:p>
                      <a:endParaRPr lang="zh-CN" altLang="en-US"/>
                    </a:p>
                  </a:txBody>
                  <a:tcP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900" kern="0"/>
                        <a:t>技术投入比率</a:t>
                      </a:r>
                      <a:endParaRPr lang="zh-CN" sz="900" kern="100">
                        <a:latin typeface="Times New Roman"/>
                        <a:ea typeface="宋体"/>
                        <a:cs typeface="Times New Roman"/>
                      </a:endParaRPr>
                    </a:p>
                  </a:txBody>
                  <a:tcPr marL="45872" marR="45872" marT="0" marB="0" anchor="ctr"/>
                </a:tc>
                <a:tc>
                  <a:txBody>
                    <a:bodyPr/>
                    <a:lstStyle/>
                    <a:p>
                      <a:pPr algn="ctr">
                        <a:spcAft>
                          <a:spcPts val="0"/>
                        </a:spcAft>
                      </a:pPr>
                      <a:r>
                        <a:rPr lang="en-US" sz="900" kern="0"/>
                        <a:t>5</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extLst>
                  <a:ext uri="{0D108BD9-81ED-4DB2-BD59-A6C34878D82A}">
                    <a16:rowId xmlns:a16="http://schemas.microsoft.com/office/drawing/2014/main" val="10016"/>
                  </a:ext>
                </a:extLst>
              </a:tr>
              <a:tr h="213161">
                <a:tc vMerge="1">
                  <a:txBody>
                    <a:bodyPr/>
                    <a:lstStyle/>
                    <a:p>
                      <a:endParaRPr lang="zh-CN" altLang="en-US"/>
                    </a:p>
                  </a:txBody>
                  <a:tcPr/>
                </a:tc>
                <a:tc vMerge="1">
                  <a:txBody>
                    <a:bodyPr/>
                    <a:lstStyle/>
                    <a:p>
                      <a:endParaRPr lang="zh-CN" altLang="en-US"/>
                    </a:p>
                  </a:txBody>
                  <a:tcP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tc>
                  <a:txBody>
                    <a:bodyPr/>
                    <a:lstStyle/>
                    <a:p>
                      <a:pPr algn="l">
                        <a:spcAft>
                          <a:spcPts val="0"/>
                        </a:spcAft>
                      </a:pPr>
                      <a:r>
                        <a:rPr lang="zh-CN" sz="1400" kern="0"/>
                        <a:t>　</a:t>
                      </a:r>
                      <a:endParaRPr lang="zh-CN" sz="900" kern="100">
                        <a:latin typeface="Times New Roman"/>
                        <a:ea typeface="宋体"/>
                        <a:cs typeface="Times New Roman"/>
                      </a:endParaRPr>
                    </a:p>
                  </a:txBody>
                  <a:tcPr marL="45872" marR="45872" marT="0" marB="0" anchor="ctr"/>
                </a:tc>
                <a:extLst>
                  <a:ext uri="{0D108BD9-81ED-4DB2-BD59-A6C34878D82A}">
                    <a16:rowId xmlns:a16="http://schemas.microsoft.com/office/drawing/2014/main" val="10017"/>
                  </a:ext>
                </a:extLst>
              </a:tr>
            </a:tbl>
          </a:graphicData>
        </a:graphic>
      </p:graphicFrame>
      <p:pic>
        <p:nvPicPr>
          <p:cNvPr id="105477" name="Picture 5"/>
          <p:cNvPicPr>
            <a:picLocks noChangeAspect="1" noChangeArrowheads="1"/>
          </p:cNvPicPr>
          <p:nvPr/>
        </p:nvPicPr>
        <p:blipFill rotWithShape="1">
          <a:blip r:embed="rId4"/>
          <a:srcRect t="16796"/>
          <a:stretch/>
        </p:blipFill>
        <p:spPr bwMode="auto">
          <a:xfrm>
            <a:off x="136831" y="2004964"/>
            <a:ext cx="5436394" cy="2781756"/>
          </a:xfrm>
          <a:prstGeom prst="rect">
            <a:avLst/>
          </a:prstGeom>
          <a:ln>
            <a:noFill/>
          </a:ln>
          <a:effectLst>
            <a:outerShdw blurRad="292100" dist="139700" dir="2700000" algn="tl" rotWithShape="0">
              <a:srgbClr val="333333">
                <a:alpha val="65000"/>
              </a:srgbClr>
            </a:outerShdw>
          </a:effectLst>
        </p:spPr>
      </p:pic>
      <p:sp>
        <p:nvSpPr>
          <p:cNvPr id="3" name="标题 2"/>
          <p:cNvSpPr>
            <a:spLocks noGrp="1"/>
          </p:cNvSpPr>
          <p:nvPr>
            <p:ph type="title"/>
          </p:nvPr>
        </p:nvSpPr>
        <p:spPr>
          <a:xfrm>
            <a:off x="0" y="102939"/>
            <a:ext cx="7581900" cy="458390"/>
          </a:xfrm>
        </p:spPr>
        <p:txBody>
          <a:bodyPr/>
          <a:lstStyle/>
          <a:p>
            <a:r>
              <a:rPr lang="zh-CN" altLang="en-US" smtClean="0"/>
              <a:t>财务</a:t>
            </a:r>
            <a:r>
              <a:rPr lang="en-US" altLang="zh-CN" smtClean="0"/>
              <a:t>+</a:t>
            </a:r>
            <a:r>
              <a:rPr lang="zh-CN" altLang="en-US" smtClean="0"/>
              <a:t>管理绩效</a:t>
            </a:r>
            <a:endParaRPr lang="zh-CN" altLang="en-US"/>
          </a:p>
        </p:txBody>
      </p:sp>
      <p:sp>
        <p:nvSpPr>
          <p:cNvPr id="6" name="内容占位符 4"/>
          <p:cNvSpPr txBox="1">
            <a:spLocks/>
          </p:cNvSpPr>
          <p:nvPr/>
        </p:nvSpPr>
        <p:spPr>
          <a:xfrm>
            <a:off x="165400" y="561329"/>
            <a:ext cx="6172200" cy="3394472"/>
          </a:xfrm>
          <a:prstGeom prst="rect">
            <a:avLst/>
          </a:prstGeom>
        </p:spPr>
        <p:txBody>
          <a:bodyPr vert="horz">
            <a:normAutofit/>
          </a:bodyPr>
          <a:lstStyle/>
          <a:p>
            <a:pPr marL="274320" indent="-192024" defTabSz="685800" fontAlgn="auto">
              <a:spcBef>
                <a:spcPts val="300"/>
              </a:spcBef>
              <a:spcAft>
                <a:spcPts val="0"/>
              </a:spcAft>
              <a:buClr>
                <a:schemeClr val="accent1"/>
              </a:buClr>
              <a:buSzPct val="68000"/>
              <a:buFont typeface="Wingdings 3"/>
              <a:buChar char=""/>
              <a:defRPr/>
            </a:pPr>
            <a:r>
              <a:rPr lang="zh-CN" altLang="en-US">
                <a:latin typeface="+mn-lt"/>
                <a:ea typeface="+mn-ea"/>
              </a:rPr>
              <a:t>国资委</a:t>
            </a:r>
            <a:r>
              <a:rPr lang="zh-CN" altLang="en-US" smtClean="0">
                <a:latin typeface="+mn-lt"/>
                <a:ea typeface="+mn-ea"/>
              </a:rPr>
              <a:t>财务监督</a:t>
            </a:r>
            <a:r>
              <a:rPr lang="zh-CN" altLang="en-US">
                <a:latin typeface="+mn-lt"/>
                <a:ea typeface="+mn-ea"/>
              </a:rPr>
              <a:t>与考核评价局</a:t>
            </a:r>
          </a:p>
        </p:txBody>
      </p:sp>
      <p:pic>
        <p:nvPicPr>
          <p:cNvPr id="105474" name="Picture 2"/>
          <p:cNvPicPr>
            <a:picLocks noChangeAspect="1" noChangeArrowheads="1"/>
          </p:cNvPicPr>
          <p:nvPr/>
        </p:nvPicPr>
        <p:blipFill>
          <a:blip r:embed="rId5">
            <a:duotone>
              <a:prstClr val="black"/>
              <a:schemeClr val="accent2">
                <a:tint val="45000"/>
                <a:satMod val="400000"/>
              </a:schemeClr>
            </a:duotone>
          </a:blip>
          <a:srcRect/>
          <a:stretch>
            <a:fillRect/>
          </a:stretch>
        </p:blipFill>
        <p:spPr bwMode="auto">
          <a:xfrm>
            <a:off x="4116288" y="312091"/>
            <a:ext cx="3064669" cy="41112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5475" name="Picture 3"/>
          <p:cNvPicPr>
            <a:picLocks noChangeAspect="1" noChangeArrowheads="1"/>
          </p:cNvPicPr>
          <p:nvPr/>
        </p:nvPicPr>
        <p:blipFill>
          <a:blip r:embed="rId6">
            <a:duotone>
              <a:prstClr val="black"/>
              <a:schemeClr val="accent2">
                <a:tint val="45000"/>
                <a:satMod val="400000"/>
              </a:schemeClr>
            </a:duotone>
          </a:blip>
          <a:srcRect/>
          <a:stretch>
            <a:fillRect/>
          </a:stretch>
        </p:blipFill>
        <p:spPr bwMode="auto">
          <a:xfrm rot="295448">
            <a:off x="4693688" y="429101"/>
            <a:ext cx="3236119" cy="41051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5476" name="Picture 4"/>
          <p:cNvPicPr>
            <a:picLocks noChangeAspect="1" noChangeArrowheads="1"/>
          </p:cNvPicPr>
          <p:nvPr/>
        </p:nvPicPr>
        <p:blipFill>
          <a:blip r:embed="rId7">
            <a:duotone>
              <a:prstClr val="black"/>
              <a:schemeClr val="accent2">
                <a:tint val="45000"/>
                <a:satMod val="400000"/>
              </a:schemeClr>
            </a:duotone>
          </a:blip>
          <a:srcRect/>
          <a:stretch>
            <a:fillRect/>
          </a:stretch>
        </p:blipFill>
        <p:spPr bwMode="auto">
          <a:xfrm rot="772673">
            <a:off x="5384496" y="766987"/>
            <a:ext cx="3277808" cy="40968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5167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5477"/>
                                        </p:tgtEl>
                                        <p:attrNameLst>
                                          <p:attrName>style.visibility</p:attrName>
                                        </p:attrNameLst>
                                      </p:cBhvr>
                                      <p:to>
                                        <p:strVal val="visible"/>
                                      </p:to>
                                    </p:set>
                                    <p:animEffect transition="in" filter="blinds(horizontal)">
                                      <p:cBhvr>
                                        <p:cTn id="7" dur="500"/>
                                        <p:tgtEl>
                                          <p:spTgt spid="10547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05474"/>
                                        </p:tgtEl>
                                        <p:attrNameLst>
                                          <p:attrName>style.visibility</p:attrName>
                                        </p:attrNameLst>
                                      </p:cBhvr>
                                      <p:to>
                                        <p:strVal val="visible"/>
                                      </p:to>
                                    </p:set>
                                    <p:anim calcmode="lin" valueType="num">
                                      <p:cBhvr additive="base">
                                        <p:cTn id="12" dur="500" fill="hold"/>
                                        <p:tgtEl>
                                          <p:spTgt spid="105474"/>
                                        </p:tgtEl>
                                        <p:attrNameLst>
                                          <p:attrName>ppt_x</p:attrName>
                                        </p:attrNameLst>
                                      </p:cBhvr>
                                      <p:tavLst>
                                        <p:tav tm="0">
                                          <p:val>
                                            <p:strVal val="1+#ppt_w/2"/>
                                          </p:val>
                                        </p:tav>
                                        <p:tav tm="100000">
                                          <p:val>
                                            <p:strVal val="#ppt_x"/>
                                          </p:val>
                                        </p:tav>
                                      </p:tavLst>
                                    </p:anim>
                                    <p:anim calcmode="lin" valueType="num">
                                      <p:cBhvr additive="base">
                                        <p:cTn id="13" dur="500" fill="hold"/>
                                        <p:tgtEl>
                                          <p:spTgt spid="10547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05475"/>
                                        </p:tgtEl>
                                        <p:attrNameLst>
                                          <p:attrName>style.visibility</p:attrName>
                                        </p:attrNameLst>
                                      </p:cBhvr>
                                      <p:to>
                                        <p:strVal val="visible"/>
                                      </p:to>
                                    </p:set>
                                    <p:anim calcmode="lin" valueType="num">
                                      <p:cBhvr additive="base">
                                        <p:cTn id="18" dur="500" fill="hold"/>
                                        <p:tgtEl>
                                          <p:spTgt spid="105475"/>
                                        </p:tgtEl>
                                        <p:attrNameLst>
                                          <p:attrName>ppt_x</p:attrName>
                                        </p:attrNameLst>
                                      </p:cBhvr>
                                      <p:tavLst>
                                        <p:tav tm="0">
                                          <p:val>
                                            <p:strVal val="1+#ppt_w/2"/>
                                          </p:val>
                                        </p:tav>
                                        <p:tav tm="100000">
                                          <p:val>
                                            <p:strVal val="#ppt_x"/>
                                          </p:val>
                                        </p:tav>
                                      </p:tavLst>
                                    </p:anim>
                                    <p:anim calcmode="lin" valueType="num">
                                      <p:cBhvr additive="base">
                                        <p:cTn id="19" dur="500" fill="hold"/>
                                        <p:tgtEl>
                                          <p:spTgt spid="10547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105476"/>
                                        </p:tgtEl>
                                        <p:attrNameLst>
                                          <p:attrName>style.visibility</p:attrName>
                                        </p:attrNameLst>
                                      </p:cBhvr>
                                      <p:to>
                                        <p:strVal val="visible"/>
                                      </p:to>
                                    </p:set>
                                    <p:anim calcmode="lin" valueType="num">
                                      <p:cBhvr additive="base">
                                        <p:cTn id="24" dur="500" fill="hold"/>
                                        <p:tgtEl>
                                          <p:spTgt spid="105476"/>
                                        </p:tgtEl>
                                        <p:attrNameLst>
                                          <p:attrName>ppt_x</p:attrName>
                                        </p:attrNameLst>
                                      </p:cBhvr>
                                      <p:tavLst>
                                        <p:tav tm="0">
                                          <p:val>
                                            <p:strVal val="1+#ppt_w/2"/>
                                          </p:val>
                                        </p:tav>
                                        <p:tav tm="100000">
                                          <p:val>
                                            <p:strVal val="#ppt_x"/>
                                          </p:val>
                                        </p:tav>
                                      </p:tavLst>
                                    </p:anim>
                                    <p:anim calcmode="lin" valueType="num">
                                      <p:cBhvr additive="base">
                                        <p:cTn id="25" dur="500" fill="hold"/>
                                        <p:tgtEl>
                                          <p:spTgt spid="1054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运营监控</a:t>
            </a:r>
            <a:endParaRPr lang="zh-CN" altLang="en-US"/>
          </a:p>
        </p:txBody>
      </p:sp>
      <p:grpSp>
        <p:nvGrpSpPr>
          <p:cNvPr id="11" name="组合 10"/>
          <p:cNvGrpSpPr/>
          <p:nvPr/>
        </p:nvGrpSpPr>
        <p:grpSpPr>
          <a:xfrm>
            <a:off x="683568" y="699542"/>
            <a:ext cx="7645004" cy="4286400"/>
            <a:chOff x="698424" y="1096339"/>
            <a:chExt cx="7654016" cy="4291453"/>
          </a:xfrm>
        </p:grpSpPr>
        <p:grpSp>
          <p:nvGrpSpPr>
            <p:cNvPr id="6" name="组合 5"/>
            <p:cNvGrpSpPr/>
            <p:nvPr/>
          </p:nvGrpSpPr>
          <p:grpSpPr>
            <a:xfrm>
              <a:off x="698424" y="1096339"/>
              <a:ext cx="7654016" cy="4291453"/>
              <a:chOff x="683568" y="-1028650"/>
              <a:chExt cx="9001000" cy="5184576"/>
            </a:xfrm>
          </p:grpSpPr>
          <p:sp>
            <p:nvSpPr>
              <p:cNvPr id="2" name="圆角矩形 1"/>
              <p:cNvSpPr/>
              <p:nvPr/>
            </p:nvSpPr>
            <p:spPr>
              <a:xfrm>
                <a:off x="683568" y="-1028650"/>
                <a:ext cx="9001000" cy="5184576"/>
              </a:xfrm>
              <a:prstGeom prst="roundRect">
                <a:avLst>
                  <a:gd name="adj" fmla="val 21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4104" name="Picture 8" descr="å¤§å±æ°æ®å¯è§å|å¶ä»å¹³é¢|å¹³é¢|ls0209 - ååè®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38" y="-836027"/>
                <a:ext cx="8552823" cy="4808587"/>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p:cNvPicPr>
              <a:picLocks noChangeAspect="1"/>
            </p:cNvPicPr>
            <p:nvPr/>
          </p:nvPicPr>
          <p:blipFill>
            <a:blip r:embed="rId4"/>
            <a:stretch>
              <a:fillRect/>
            </a:stretch>
          </p:blipFill>
          <p:spPr>
            <a:xfrm>
              <a:off x="2771800" y="1347614"/>
              <a:ext cx="3905052" cy="216024"/>
            </a:xfrm>
            <a:prstGeom prst="rect">
              <a:avLst/>
            </a:prstGeom>
          </p:spPr>
        </p:pic>
      </p:grpSp>
    </p:spTree>
    <p:extLst>
      <p:ext uri="{BB962C8B-B14F-4D97-AF65-F5344CB8AC3E}">
        <p14:creationId xmlns:p14="http://schemas.microsoft.com/office/powerpoint/2010/main" val="290530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0391" y="102152"/>
            <a:ext cx="8302089" cy="477236"/>
          </a:xfrm>
        </p:spPr>
        <p:txBody>
          <a:bodyPr>
            <a:normAutofit/>
          </a:bodyPr>
          <a:lstStyle/>
          <a:p>
            <a:r>
              <a:rPr lang="zh-CN" altLang="en-US" smtClean="0"/>
              <a:t>管理决策</a:t>
            </a:r>
            <a:r>
              <a:rPr lang="zh-CN" altLang="en-US" smtClean="0"/>
              <a:t>分析</a:t>
            </a:r>
            <a:r>
              <a:rPr lang="en-US" altLang="zh-CN" smtClean="0"/>
              <a:t>-</a:t>
            </a:r>
            <a:r>
              <a:rPr lang="zh-CN" altLang="en-US" sz="1800" smtClean="0">
                <a:solidFill>
                  <a:srgbClr val="C00000"/>
                </a:solidFill>
              </a:rPr>
              <a:t>从</a:t>
            </a:r>
            <a:r>
              <a:rPr lang="zh-CN" altLang="en-US" sz="2000" smtClean="0">
                <a:solidFill>
                  <a:srgbClr val="00B050"/>
                </a:solidFill>
              </a:rPr>
              <a:t>洞见</a:t>
            </a:r>
            <a:r>
              <a:rPr lang="zh-CN" altLang="en-US" sz="1800" smtClean="0">
                <a:solidFill>
                  <a:srgbClr val="C00000"/>
                </a:solidFill>
              </a:rPr>
              <a:t>到</a:t>
            </a:r>
            <a:r>
              <a:rPr lang="zh-CN" altLang="en-US" sz="2000" smtClean="0">
                <a:solidFill>
                  <a:srgbClr val="00B050"/>
                </a:solidFill>
              </a:rPr>
              <a:t>预见</a:t>
            </a:r>
            <a:r>
              <a:rPr lang="en-US" altLang="zh-CN" sz="2000" smtClean="0">
                <a:solidFill>
                  <a:srgbClr val="00B050"/>
                </a:solidFill>
              </a:rPr>
              <a:t> </a:t>
            </a:r>
            <a:r>
              <a:rPr lang="en-US" altLang="zh-CN" sz="1800" smtClean="0">
                <a:solidFill>
                  <a:srgbClr val="C00000"/>
                </a:solidFill>
              </a:rPr>
              <a:t>from</a:t>
            </a:r>
            <a:r>
              <a:rPr lang="en-US" altLang="zh-CN" sz="1800" smtClean="0">
                <a:solidFill>
                  <a:srgbClr val="00B050"/>
                </a:solidFill>
              </a:rPr>
              <a:t> Insight </a:t>
            </a:r>
            <a:r>
              <a:rPr lang="en-US" altLang="zh-CN" sz="1800">
                <a:solidFill>
                  <a:srgbClr val="C00000"/>
                </a:solidFill>
              </a:rPr>
              <a:t>to</a:t>
            </a:r>
            <a:r>
              <a:rPr lang="en-US" altLang="zh-CN" sz="1800" smtClean="0">
                <a:solidFill>
                  <a:srgbClr val="00B050"/>
                </a:solidFill>
              </a:rPr>
              <a:t> Foresight</a:t>
            </a:r>
            <a:endParaRPr lang="zh-CN" altLang="en-US" sz="2400" dirty="0">
              <a:solidFill>
                <a:srgbClr val="00B050"/>
              </a:solidFill>
            </a:endParaRPr>
          </a:p>
        </p:txBody>
      </p:sp>
      <p:sp>
        <p:nvSpPr>
          <p:cNvPr id="3" name="文本占位符 2"/>
          <p:cNvSpPr>
            <a:spLocks noGrp="1"/>
          </p:cNvSpPr>
          <p:nvPr>
            <p:ph type="body" sz="quarter" idx="4294967295"/>
          </p:nvPr>
        </p:nvSpPr>
        <p:spPr>
          <a:xfrm>
            <a:off x="7968317" y="750888"/>
            <a:ext cx="1175683" cy="3005137"/>
          </a:xfrm>
        </p:spPr>
        <p:txBody>
          <a:bodyPr/>
          <a:lstStyle/>
          <a:p>
            <a:pPr marL="0" indent="0" algn="ctr">
              <a:buNone/>
            </a:pPr>
            <a:r>
              <a:rPr lang="zh-CN" altLang="en-US" dirty="0" smtClean="0">
                <a:solidFill>
                  <a:srgbClr val="C00000"/>
                </a:solidFill>
              </a:rPr>
              <a:t>可调参数的杜邦分析</a:t>
            </a:r>
            <a:endParaRPr lang="zh-CN" altLang="en-US" dirty="0">
              <a:solidFill>
                <a:srgbClr val="C00000"/>
              </a:solidFill>
            </a:endParaRPr>
          </a:p>
        </p:txBody>
      </p:sp>
      <p:pic>
        <p:nvPicPr>
          <p:cNvPr id="5" name="图片 4">
            <a:hlinkClick r:id="rId3" action="ppaction://hlinkfile"/>
          </p:cNvPr>
          <p:cNvPicPr>
            <a:picLocks noChangeAspect="1"/>
          </p:cNvPicPr>
          <p:nvPr/>
        </p:nvPicPr>
        <p:blipFill>
          <a:blip r:embed="rId4"/>
          <a:stretch>
            <a:fillRect/>
          </a:stretch>
        </p:blipFill>
        <p:spPr>
          <a:xfrm>
            <a:off x="323528" y="750888"/>
            <a:ext cx="7104361" cy="4315199"/>
          </a:xfrm>
          <a:prstGeom prst="rect">
            <a:avLst/>
          </a:prstGeom>
        </p:spPr>
      </p:pic>
      <p:sp>
        <p:nvSpPr>
          <p:cNvPr id="4" name="左箭头 3"/>
          <p:cNvSpPr/>
          <p:nvPr/>
        </p:nvSpPr>
        <p:spPr>
          <a:xfrm>
            <a:off x="7329276" y="1215737"/>
            <a:ext cx="639041" cy="335107"/>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aphicFrame>
        <p:nvGraphicFramePr>
          <p:cNvPr id="9" name="对象 8">
            <a:hlinkClick r:id="rId3" action="ppaction://hlinkfile"/>
          </p:cNvPr>
          <p:cNvGraphicFramePr>
            <a:graphicFrameLocks noChangeAspect="1"/>
          </p:cNvGraphicFramePr>
          <p:nvPr/>
        </p:nvGraphicFramePr>
        <p:xfrm>
          <a:off x="8098958" y="4351337"/>
          <a:ext cx="914400" cy="792163"/>
        </p:xfrm>
        <a:graphic>
          <a:graphicData uri="http://schemas.openxmlformats.org/presentationml/2006/ole">
            <mc:AlternateContent xmlns:mc="http://schemas.openxmlformats.org/markup-compatibility/2006">
              <mc:Choice xmlns:v="urn:schemas-microsoft-com:vml" Requires="v">
                <p:oleObj spid="_x0000_s3075" name="工作表" showAsIcon="1" r:id="rId5" imgW="914400" imgH="792360" progId="Excel.Sheet.8">
                  <p:embed/>
                </p:oleObj>
              </mc:Choice>
              <mc:Fallback>
                <p:oleObj name="工作表" showAsIcon="1" r:id="rId5" imgW="914400" imgH="792360" progId="Excel.Sheet.8">
                  <p:embed/>
                  <p:pic>
                    <p:nvPicPr>
                      <p:cNvPr id="9" name="对象 8">
                        <a:hlinkClick r:id="rId3" action="ppaction://hlinkfile"/>
                      </p:cNvPr>
                      <p:cNvPicPr/>
                      <p:nvPr/>
                    </p:nvPicPr>
                    <p:blipFill>
                      <a:blip r:embed="rId6"/>
                      <a:stretch>
                        <a:fillRect/>
                      </a:stretch>
                    </p:blipFill>
                    <p:spPr>
                      <a:xfrm>
                        <a:off x="8098958" y="4351337"/>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217551600"/>
      </p:ext>
    </p:extLst>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1026"/>
          <p:cNvSpPr>
            <a:spLocks noGrp="1" noChangeArrowheads="1"/>
          </p:cNvSpPr>
          <p:nvPr>
            <p:ph type="title"/>
          </p:nvPr>
        </p:nvSpPr>
        <p:spPr/>
        <p:txBody>
          <a:bodyPr/>
          <a:lstStyle/>
          <a:p>
            <a:r>
              <a:rPr lang="zh-CN" altLang="en-US" dirty="0" smtClean="0"/>
              <a:t>管理决策模型</a:t>
            </a:r>
            <a:r>
              <a:rPr lang="en-US" altLang="zh-CN" dirty="0" smtClean="0"/>
              <a:t>-</a:t>
            </a:r>
            <a:r>
              <a:rPr lang="zh-CN" altLang="en-US" dirty="0"/>
              <a:t>最优定价</a:t>
            </a:r>
            <a:r>
              <a:rPr lang="zh-CN" altLang="en-US" dirty="0" smtClean="0"/>
              <a:t>模型</a:t>
            </a:r>
            <a:endParaRPr lang="zh-CN" altLang="en-US" dirty="0"/>
          </a:p>
        </p:txBody>
      </p:sp>
      <p:sp>
        <p:nvSpPr>
          <p:cNvPr id="158723" name="Rectangle 1027"/>
          <p:cNvSpPr>
            <a:spLocks noGrp="1" noChangeArrowheads="1"/>
          </p:cNvSpPr>
          <p:nvPr>
            <p:ph type="body" sz="half" idx="4294967295"/>
          </p:nvPr>
        </p:nvSpPr>
        <p:spPr>
          <a:xfrm>
            <a:off x="0" y="769938"/>
            <a:ext cx="4867275" cy="376237"/>
          </a:xfrm>
        </p:spPr>
        <p:txBody>
          <a:bodyPr/>
          <a:lstStyle/>
          <a:p>
            <a:pPr marL="0" lvl="1" indent="0">
              <a:buNone/>
            </a:pPr>
            <a:r>
              <a:rPr lang="zh-CN" altLang="en-US" sz="1500" b="1" smtClean="0">
                <a:solidFill>
                  <a:srgbClr val="00B050"/>
                </a:solidFill>
              </a:rPr>
              <a:t>某省</a:t>
            </a:r>
            <a:r>
              <a:rPr lang="zh-CN" altLang="en-US" sz="1500" b="1" dirty="0">
                <a:solidFill>
                  <a:srgbClr val="00B050"/>
                </a:solidFill>
              </a:rPr>
              <a:t>电力公司峰谷分时电价决策分析</a:t>
            </a:r>
          </a:p>
        </p:txBody>
      </p:sp>
      <p:pic>
        <p:nvPicPr>
          <p:cNvPr id="7170" name="图片 631">
            <a:hlinkClick r:id="rId4" action="ppaction://hlinkfil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58" y="1268195"/>
            <a:ext cx="3414971" cy="18356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1" name="图片 6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7206" y="4044663"/>
            <a:ext cx="4923677" cy="998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2" name="图片 6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33" y="3373944"/>
            <a:ext cx="3949303" cy="166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对象 5">
            <a:hlinkClick r:id="rId4" action="ppaction://hlinkfile"/>
          </p:cNvPr>
          <p:cNvGraphicFramePr>
            <a:graphicFrameLocks noChangeAspect="1"/>
          </p:cNvGraphicFramePr>
          <p:nvPr/>
        </p:nvGraphicFramePr>
        <p:xfrm>
          <a:off x="8582158" y="3507854"/>
          <a:ext cx="561842" cy="486735"/>
        </p:xfrm>
        <a:graphic>
          <a:graphicData uri="http://schemas.openxmlformats.org/presentationml/2006/ole">
            <mc:AlternateContent xmlns:mc="http://schemas.openxmlformats.org/markup-compatibility/2006">
              <mc:Choice xmlns:v="urn:schemas-microsoft-com:vml" Requires="v">
                <p:oleObj spid="_x0000_s4101" name="工作表" showAsIcon="1" r:id="rId8" imgW="914400" imgH="792360" progId="Excel.Sheet.12">
                  <p:embed/>
                </p:oleObj>
              </mc:Choice>
              <mc:Fallback>
                <p:oleObj name="工作表" showAsIcon="1" r:id="rId8" imgW="914400" imgH="792360" progId="Excel.Sheet.12">
                  <p:embed/>
                  <p:pic>
                    <p:nvPicPr>
                      <p:cNvPr id="6" name="对象 5">
                        <a:hlinkClick r:id="rId4" action="ppaction://hlinkfile"/>
                      </p:cNvPr>
                      <p:cNvPicPr/>
                      <p:nvPr/>
                    </p:nvPicPr>
                    <p:blipFill>
                      <a:blip r:embed="rId9"/>
                      <a:stretch>
                        <a:fillRect/>
                      </a:stretch>
                    </p:blipFill>
                    <p:spPr>
                      <a:xfrm>
                        <a:off x="8582158" y="3507854"/>
                        <a:ext cx="561842" cy="486735"/>
                      </a:xfrm>
                      <a:prstGeom prst="rect">
                        <a:avLst/>
                      </a:prstGeom>
                    </p:spPr>
                  </p:pic>
                </p:oleObj>
              </mc:Fallback>
            </mc:AlternateContent>
          </a:graphicData>
        </a:graphic>
      </p:graphicFrame>
    </p:spTree>
    <p:controls>
      <mc:AlternateContent xmlns:mc="http://schemas.openxmlformats.org/markup-compatibility/2006">
        <mc:Choice xmlns:v="urn:schemas-microsoft-com:vml" Requires="v">
          <p:control spid="4100" name="ShockwaveFlash1" r:id="rId2" imgW="4514760" imgH="3371760"/>
        </mc:Choice>
        <mc:Fallback>
          <p:control name="ShockwaveFlash1" r:id="rId2" imgW="4514760" imgH="3371760">
            <p:pic>
              <p:nvPicPr>
                <p:cNvPr id="8" name="ShockwaveFlash1"/>
                <p:cNvPicPr preferRelativeResize="0">
                  <a:picLocks noChangeArrowheads="1" noChangeShapeType="1"/>
                </p:cNvPicPr>
                <p:nvPr/>
              </p:nvPicPr>
              <p:blipFill>
                <a:blip r:embed="rId10"/>
                <a:srcRect/>
                <a:stretch>
                  <a:fillRect/>
                </a:stretch>
              </p:blipFill>
              <p:spPr bwMode="auto">
                <a:xfrm>
                  <a:off x="4024196" y="673253"/>
                  <a:ext cx="4515281" cy="337141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80085719"/>
      </p:ext>
    </p:extLst>
  </p:cSld>
  <p:clrMapOvr>
    <a:masterClrMapping/>
  </p:clrMapOvr>
  <p:transition spd="slow">
    <p:cove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客户细分</a:t>
            </a:r>
            <a:r>
              <a:rPr lang="en-US" altLang="zh-CN" dirty="0" smtClean="0"/>
              <a:t>:</a:t>
            </a:r>
            <a:r>
              <a:rPr lang="zh-CN" altLang="en-US" dirty="0" smtClean="0"/>
              <a:t>多指标</a:t>
            </a:r>
            <a:r>
              <a:rPr lang="en-US" altLang="zh-CN" dirty="0" smtClean="0"/>
              <a:t>RFM</a:t>
            </a:r>
            <a:r>
              <a:rPr lang="zh-CN" altLang="zh-CN" dirty="0" smtClean="0"/>
              <a:t>模型</a:t>
            </a:r>
            <a:endParaRPr lang="zh-CN" altLang="en-US" dirty="0"/>
          </a:p>
        </p:txBody>
      </p:sp>
      <p:sp>
        <p:nvSpPr>
          <p:cNvPr id="6" name="矩形 5"/>
          <p:cNvSpPr/>
          <p:nvPr/>
        </p:nvSpPr>
        <p:spPr>
          <a:xfrm>
            <a:off x="5998581" y="827158"/>
            <a:ext cx="2808312" cy="1754326"/>
          </a:xfrm>
          <a:prstGeom prst="rect">
            <a:avLst/>
          </a:prstGeom>
        </p:spPr>
        <p:txBody>
          <a:bodyPr wrap="square">
            <a:spAutoFit/>
          </a:bodyPr>
          <a:lstStyle/>
          <a:p>
            <a:pPr>
              <a:lnSpc>
                <a:spcPct val="150000"/>
              </a:lnSpc>
            </a:pPr>
            <a:r>
              <a:rPr lang="zh-CN" altLang="zh-CN">
                <a:latin typeface="+mn-ea"/>
                <a:ea typeface="+mn-ea"/>
              </a:rPr>
              <a:t>一</a:t>
            </a:r>
            <a:r>
              <a:rPr lang="zh-CN" altLang="zh-CN" smtClean="0">
                <a:latin typeface="+mn-ea"/>
                <a:ea typeface="+mn-ea"/>
              </a:rPr>
              <a:t>、</a:t>
            </a:r>
            <a:r>
              <a:rPr lang="zh-CN" altLang="en-US" smtClean="0">
                <a:latin typeface="+mn-ea"/>
                <a:ea typeface="+mn-ea"/>
              </a:rPr>
              <a:t>更</a:t>
            </a:r>
            <a:r>
              <a:rPr lang="zh-CN" altLang="zh-CN" smtClean="0">
                <a:latin typeface="+mn-ea"/>
                <a:ea typeface="+mn-ea"/>
              </a:rPr>
              <a:t>具有效性</a:t>
            </a:r>
            <a:endParaRPr lang="en-US" altLang="zh-CN" dirty="0" smtClean="0">
              <a:latin typeface="+mn-ea"/>
              <a:ea typeface="+mn-ea"/>
            </a:endParaRPr>
          </a:p>
          <a:p>
            <a:pPr>
              <a:lnSpc>
                <a:spcPct val="150000"/>
              </a:lnSpc>
            </a:pPr>
            <a:r>
              <a:rPr lang="zh-CN" altLang="zh-CN" dirty="0" smtClean="0">
                <a:latin typeface="+mn-ea"/>
                <a:ea typeface="+mn-ea"/>
              </a:rPr>
              <a:t>二</a:t>
            </a:r>
            <a:r>
              <a:rPr lang="zh-CN" altLang="zh-CN" dirty="0">
                <a:latin typeface="+mn-ea"/>
                <a:ea typeface="+mn-ea"/>
              </a:rPr>
              <a:t>、细分类型</a:t>
            </a:r>
            <a:r>
              <a:rPr lang="zh-CN" altLang="zh-CN" dirty="0" smtClean="0">
                <a:latin typeface="+mn-ea"/>
                <a:ea typeface="+mn-ea"/>
              </a:rPr>
              <a:t>增加</a:t>
            </a:r>
            <a:endParaRPr lang="en-US" altLang="zh-CN" dirty="0" smtClean="0">
              <a:latin typeface="+mn-ea"/>
              <a:ea typeface="+mn-ea"/>
            </a:endParaRPr>
          </a:p>
          <a:p>
            <a:pPr>
              <a:lnSpc>
                <a:spcPct val="150000"/>
              </a:lnSpc>
            </a:pPr>
            <a:r>
              <a:rPr lang="zh-CN" altLang="zh-CN" dirty="0" smtClean="0">
                <a:latin typeface="+mn-ea"/>
                <a:ea typeface="+mn-ea"/>
              </a:rPr>
              <a:t>三</a:t>
            </a:r>
            <a:r>
              <a:rPr lang="zh-CN" altLang="zh-CN" dirty="0">
                <a:latin typeface="+mn-ea"/>
                <a:ea typeface="+mn-ea"/>
              </a:rPr>
              <a:t>、深化了细分</a:t>
            </a:r>
            <a:r>
              <a:rPr lang="zh-CN" altLang="zh-CN" dirty="0" smtClean="0">
                <a:latin typeface="+mn-ea"/>
                <a:ea typeface="+mn-ea"/>
              </a:rPr>
              <a:t>类别</a:t>
            </a:r>
            <a:endParaRPr lang="en-US" altLang="zh-CN" dirty="0">
              <a:latin typeface="+mn-ea"/>
              <a:ea typeface="+mn-ea"/>
            </a:endParaRPr>
          </a:p>
          <a:p>
            <a:pPr>
              <a:lnSpc>
                <a:spcPct val="150000"/>
              </a:lnSpc>
            </a:pPr>
            <a:r>
              <a:rPr lang="zh-CN" altLang="zh-CN" dirty="0" smtClean="0">
                <a:latin typeface="+mn-ea"/>
                <a:ea typeface="+mn-ea"/>
              </a:rPr>
              <a:t>四</a:t>
            </a:r>
            <a:r>
              <a:rPr lang="zh-CN" altLang="zh-CN" dirty="0">
                <a:latin typeface="+mn-ea"/>
                <a:ea typeface="+mn-ea"/>
              </a:rPr>
              <a:t>、更具有细分</a:t>
            </a:r>
            <a:r>
              <a:rPr lang="zh-CN" altLang="zh-CN" dirty="0" smtClean="0">
                <a:latin typeface="+mn-ea"/>
                <a:ea typeface="+mn-ea"/>
              </a:rPr>
              <a:t>意义</a:t>
            </a:r>
            <a:endParaRPr lang="zh-CN" altLang="en-US" dirty="0">
              <a:latin typeface="+mn-ea"/>
              <a:ea typeface="+mn-ea"/>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686" y="855230"/>
            <a:ext cx="5030372" cy="197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1" y="2715764"/>
            <a:ext cx="3585401" cy="225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6"/>
          <a:stretch>
            <a:fillRect/>
          </a:stretch>
        </p:blipFill>
        <p:spPr>
          <a:xfrm rot="21111511">
            <a:off x="5439273" y="2716145"/>
            <a:ext cx="2513888" cy="2257651"/>
          </a:xfrm>
          <a:prstGeom prst="rect">
            <a:avLst/>
          </a:prstGeom>
        </p:spPr>
      </p:pic>
      <p:graphicFrame>
        <p:nvGraphicFramePr>
          <p:cNvPr id="3" name="对象 2"/>
          <p:cNvGraphicFramePr>
            <a:graphicFrameLocks noChangeAspect="1"/>
          </p:cNvGraphicFramePr>
          <p:nvPr/>
        </p:nvGraphicFramePr>
        <p:xfrm>
          <a:off x="7674905" y="4184521"/>
          <a:ext cx="850900" cy="374650"/>
        </p:xfrm>
        <a:graphic>
          <a:graphicData uri="http://schemas.openxmlformats.org/presentationml/2006/ole">
            <mc:AlternateContent xmlns:mc="http://schemas.openxmlformats.org/markup-compatibility/2006">
              <mc:Choice xmlns:v="urn:schemas-microsoft-com:vml" Requires="v">
                <p:oleObj spid="_x0000_s5123" name="包装程序外壳对象" showAsIcon="1" r:id="rId7" imgW="851400" imgH="374040" progId="Package">
                  <p:embed/>
                </p:oleObj>
              </mc:Choice>
              <mc:Fallback>
                <p:oleObj name="包装程序外壳对象" showAsIcon="1" r:id="rId7" imgW="851400" imgH="374040" progId="Package">
                  <p:embed/>
                  <p:pic>
                    <p:nvPicPr>
                      <p:cNvPr id="3" name="对象 2"/>
                      <p:cNvPicPr/>
                      <p:nvPr/>
                    </p:nvPicPr>
                    <p:blipFill>
                      <a:blip r:embed="rId8"/>
                      <a:stretch>
                        <a:fillRect/>
                      </a:stretch>
                    </p:blipFill>
                    <p:spPr>
                      <a:xfrm>
                        <a:off x="7674905" y="4184521"/>
                        <a:ext cx="850900" cy="374650"/>
                      </a:xfrm>
                      <a:prstGeom prst="rect">
                        <a:avLst/>
                      </a:prstGeom>
                    </p:spPr>
                  </p:pic>
                </p:oleObj>
              </mc:Fallback>
            </mc:AlternateContent>
          </a:graphicData>
        </a:graphic>
      </p:graphicFrame>
    </p:spTree>
    <p:extLst>
      <p:ext uri="{BB962C8B-B14F-4D97-AF65-F5344CB8AC3E}">
        <p14:creationId xmlns:p14="http://schemas.microsoft.com/office/powerpoint/2010/main" val="1018379514"/>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b="1" dirty="0" smtClean="0"/>
              <a:t>时间序列分析</a:t>
            </a:r>
            <a:r>
              <a:rPr lang="en-US" altLang="zh-CN" b="1" dirty="0" smtClean="0"/>
              <a:t>-</a:t>
            </a:r>
            <a:r>
              <a:rPr lang="zh-CN" altLang="en-US" b="1" dirty="0" smtClean="0"/>
              <a:t>销售</a:t>
            </a:r>
            <a:r>
              <a:rPr lang="zh-CN" altLang="zh-CN" b="1" dirty="0" smtClean="0"/>
              <a:t>行为预测</a:t>
            </a:r>
            <a:endParaRPr lang="zh-CN" altLang="zh-CN" b="1" dirty="0"/>
          </a:p>
        </p:txBody>
      </p:sp>
      <p:sp>
        <p:nvSpPr>
          <p:cNvPr id="4" name="Rectangle 37"/>
          <p:cNvSpPr>
            <a:spLocks noChangeArrowheads="1"/>
          </p:cNvSpPr>
          <p:nvPr/>
        </p:nvSpPr>
        <p:spPr bwMode="auto">
          <a:xfrm>
            <a:off x="1257300" y="-58824"/>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a:p>
        </p:txBody>
      </p:sp>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238719" y="848775"/>
            <a:ext cx="3086100" cy="3086100"/>
          </a:xfrm>
          <a:prstGeom prst="rect">
            <a:avLst/>
          </a:prstGeom>
          <a:noFill/>
          <a:ln>
            <a:noFill/>
          </a:ln>
        </p:spPr>
      </p:pic>
      <p:sp>
        <p:nvSpPr>
          <p:cNvPr id="3" name="矩形 2"/>
          <p:cNvSpPr/>
          <p:nvPr/>
        </p:nvSpPr>
        <p:spPr>
          <a:xfrm>
            <a:off x="899592" y="4018838"/>
            <a:ext cx="2492990" cy="369332"/>
          </a:xfrm>
          <a:prstGeom prst="rect">
            <a:avLst/>
          </a:prstGeom>
        </p:spPr>
        <p:txBody>
          <a:bodyPr wrap="none">
            <a:spAutoFit/>
          </a:bodyPr>
          <a:lstStyle/>
          <a:p>
            <a:pPr lvl="0"/>
            <a:r>
              <a:rPr lang="zh-CN" altLang="en-US" b="1" dirty="0" smtClean="0">
                <a:latin typeface="+mn-ea"/>
                <a:ea typeface="+mn-ea"/>
              </a:rPr>
              <a:t>销售</a:t>
            </a:r>
            <a:r>
              <a:rPr lang="zh-CN" altLang="zh-CN" b="1" dirty="0" smtClean="0">
                <a:latin typeface="+mn-ea"/>
                <a:ea typeface="+mn-ea"/>
              </a:rPr>
              <a:t>行为</a:t>
            </a:r>
            <a:r>
              <a:rPr lang="zh-CN" altLang="zh-CN" b="1" dirty="0">
                <a:latin typeface="+mn-ea"/>
                <a:ea typeface="+mn-ea"/>
              </a:rPr>
              <a:t>时间序列差分</a:t>
            </a:r>
          </a:p>
        </p:txBody>
      </p:sp>
      <p:pic>
        <p:nvPicPr>
          <p:cNvPr id="9" name="图片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39210" y="858631"/>
            <a:ext cx="2321222" cy="2321222"/>
          </a:xfrm>
          <a:prstGeom prst="rect">
            <a:avLst/>
          </a:prstGeom>
          <a:noFill/>
          <a:ln>
            <a:noFill/>
          </a:ln>
        </p:spPr>
      </p:pic>
      <p:sp>
        <p:nvSpPr>
          <p:cNvPr id="10" name="矩形 9"/>
          <p:cNvSpPr/>
          <p:nvPr/>
        </p:nvSpPr>
        <p:spPr>
          <a:xfrm>
            <a:off x="3422141" y="3334710"/>
            <a:ext cx="4894275" cy="1200329"/>
          </a:xfrm>
          <a:prstGeom prst="rect">
            <a:avLst/>
          </a:prstGeom>
        </p:spPr>
        <p:txBody>
          <a:bodyPr wrap="square">
            <a:spAutoFit/>
          </a:bodyPr>
          <a:lstStyle/>
          <a:p>
            <a:pPr>
              <a:lnSpc>
                <a:spcPct val="150000"/>
              </a:lnSpc>
            </a:pPr>
            <a:r>
              <a:rPr lang="zh-CN" altLang="zh-CN" sz="1200" dirty="0">
                <a:solidFill>
                  <a:srgbClr val="C00000"/>
                </a:solidFill>
                <a:latin typeface="+mn-ea"/>
                <a:ea typeface="+mn-ea"/>
              </a:rPr>
              <a:t>从图可以判断该序列是带有季节性和上升性趋势的非平稳序列。</a:t>
            </a:r>
          </a:p>
          <a:p>
            <a:pPr>
              <a:lnSpc>
                <a:spcPct val="150000"/>
              </a:lnSpc>
            </a:pPr>
            <a:r>
              <a:rPr lang="zh-CN" altLang="zh-CN" sz="1200" dirty="0">
                <a:solidFill>
                  <a:srgbClr val="C00000"/>
                </a:solidFill>
                <a:latin typeface="+mn-ea"/>
                <a:ea typeface="+mn-ea"/>
              </a:rPr>
              <a:t>可以看出客户购买行业具有较强的季节性，周期为</a:t>
            </a:r>
            <a:r>
              <a:rPr lang="en-US" altLang="zh-CN" sz="1200" dirty="0">
                <a:solidFill>
                  <a:srgbClr val="C00000"/>
                </a:solidFill>
                <a:latin typeface="+mn-ea"/>
                <a:ea typeface="+mn-ea"/>
              </a:rPr>
              <a:t>7</a:t>
            </a:r>
            <a:r>
              <a:rPr lang="zh-CN" altLang="zh-CN" sz="1200" dirty="0">
                <a:solidFill>
                  <a:srgbClr val="C00000"/>
                </a:solidFill>
                <a:latin typeface="+mn-ea"/>
                <a:ea typeface="+mn-ea"/>
              </a:rPr>
              <a:t>天。最终消费者一般都是周末去超市买东西居多，但是</a:t>
            </a:r>
            <a:r>
              <a:rPr lang="zh-CN" altLang="en-US" sz="1200" dirty="0">
                <a:solidFill>
                  <a:srgbClr val="C00000"/>
                </a:solidFill>
                <a:latin typeface="+mn-ea"/>
                <a:ea typeface="+mn-ea"/>
              </a:rPr>
              <a:t>该公司</a:t>
            </a:r>
            <a:r>
              <a:rPr lang="zh-CN" altLang="zh-CN" sz="1200" dirty="0">
                <a:solidFill>
                  <a:srgbClr val="C00000"/>
                </a:solidFill>
                <a:latin typeface="+mn-ea"/>
                <a:ea typeface="+mn-ea"/>
              </a:rPr>
              <a:t>客户不同，周六、日购买最少，而购买最多的时间则是在周一和周四。</a:t>
            </a:r>
          </a:p>
        </p:txBody>
      </p:sp>
      <p:graphicFrame>
        <p:nvGraphicFramePr>
          <p:cNvPr id="5" name="对象 4"/>
          <p:cNvGraphicFramePr>
            <a:graphicFrameLocks noChangeAspect="1"/>
          </p:cNvGraphicFramePr>
          <p:nvPr/>
        </p:nvGraphicFramePr>
        <p:xfrm>
          <a:off x="8244408" y="4689896"/>
          <a:ext cx="850900" cy="374650"/>
        </p:xfrm>
        <a:graphic>
          <a:graphicData uri="http://schemas.openxmlformats.org/presentationml/2006/ole">
            <mc:AlternateContent xmlns:mc="http://schemas.openxmlformats.org/markup-compatibility/2006">
              <mc:Choice xmlns:v="urn:schemas-microsoft-com:vml" Requires="v">
                <p:oleObj spid="_x0000_s6147" name="包装程序外壳对象" showAsIcon="1" r:id="rId6" imgW="851400" imgH="374040" progId="Package">
                  <p:embed/>
                </p:oleObj>
              </mc:Choice>
              <mc:Fallback>
                <p:oleObj name="包装程序外壳对象" showAsIcon="1" r:id="rId6" imgW="851400" imgH="374040" progId="Package">
                  <p:embed/>
                  <p:pic>
                    <p:nvPicPr>
                      <p:cNvPr id="5" name="对象 4"/>
                      <p:cNvPicPr/>
                      <p:nvPr/>
                    </p:nvPicPr>
                    <p:blipFill>
                      <a:blip r:embed="rId7"/>
                      <a:stretch>
                        <a:fillRect/>
                      </a:stretch>
                    </p:blipFill>
                    <p:spPr>
                      <a:xfrm>
                        <a:off x="8244408" y="4689896"/>
                        <a:ext cx="850900" cy="374650"/>
                      </a:xfrm>
                      <a:prstGeom prst="rect">
                        <a:avLst/>
                      </a:prstGeom>
                    </p:spPr>
                  </p:pic>
                </p:oleObj>
              </mc:Fallback>
            </mc:AlternateContent>
          </a:graphicData>
        </a:graphic>
      </p:graphicFrame>
      <p:grpSp>
        <p:nvGrpSpPr>
          <p:cNvPr id="11" name="组合 10"/>
          <p:cNvGrpSpPr/>
          <p:nvPr/>
        </p:nvGrpSpPr>
        <p:grpSpPr>
          <a:xfrm>
            <a:off x="3404782" y="1001520"/>
            <a:ext cx="2654465" cy="1570230"/>
            <a:chOff x="4678967" y="2720273"/>
            <a:chExt cx="3874637" cy="2140280"/>
          </a:xfrm>
        </p:grpSpPr>
        <p:pic>
          <p:nvPicPr>
            <p:cNvPr id="12" name="Picture 7" descr="http://223.203.195.104:8200/DataVisual/rimages/resultpredict140979368688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78967" y="2720273"/>
              <a:ext cx="3874637" cy="2140280"/>
            </a:xfrm>
            <a:prstGeom prst="rect">
              <a:avLst/>
            </a:prstGeom>
            <a:solidFill>
              <a:schemeClr val="bg1"/>
            </a:solidFill>
          </p:spPr>
        </p:pic>
        <p:sp>
          <p:nvSpPr>
            <p:cNvPr id="13" name="文本框 12"/>
            <p:cNvSpPr txBox="1"/>
            <p:nvPr/>
          </p:nvSpPr>
          <p:spPr>
            <a:xfrm>
              <a:off x="5868144" y="2995587"/>
              <a:ext cx="1512168" cy="261610"/>
            </a:xfrm>
            <a:prstGeom prst="rect">
              <a:avLst/>
            </a:prstGeom>
            <a:noFill/>
          </p:spPr>
          <p:txBody>
            <a:bodyPr wrap="square" rtlCol="0">
              <a:spAutoFit/>
            </a:bodyPr>
            <a:lstStyle/>
            <a:p>
              <a:pPr algn="ctr"/>
              <a:r>
                <a:rPr lang="zh-CN" altLang="en-US" sz="1050" smtClean="0">
                  <a:latin typeface="+mj-ea"/>
                  <a:ea typeface="+mj-ea"/>
                </a:rPr>
                <a:t>销售预测</a:t>
              </a:r>
              <a:endParaRPr lang="zh-CN" altLang="en-US" sz="1050">
                <a:latin typeface="+mj-ea"/>
                <a:ea typeface="+mj-ea"/>
              </a:endParaRPr>
            </a:p>
          </p:txBody>
        </p:sp>
      </p:grpSp>
    </p:spTree>
    <p:extLst>
      <p:ext uri="{BB962C8B-B14F-4D97-AF65-F5344CB8AC3E}">
        <p14:creationId xmlns:p14="http://schemas.microsoft.com/office/powerpoint/2010/main" val="3515629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1"/>
          <p:cNvGrpSpPr/>
          <p:nvPr/>
        </p:nvGrpSpPr>
        <p:grpSpPr>
          <a:xfrm>
            <a:off x="501" y="1651881"/>
            <a:ext cx="9142997" cy="1814677"/>
            <a:chOff x="170694" y="177982"/>
            <a:chExt cx="3936003" cy="781165"/>
          </a:xfrm>
        </p:grpSpPr>
        <p:sp>
          <p:nvSpPr>
            <p:cNvPr id="44" name="等腰三角形 43"/>
            <p:cNvSpPr/>
            <p:nvPr/>
          </p:nvSpPr>
          <p:spPr>
            <a:xfrm>
              <a:off x="1233863" y="177982"/>
              <a:ext cx="355284" cy="356514"/>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等腰三角形 44"/>
            <p:cNvSpPr/>
            <p:nvPr/>
          </p:nvSpPr>
          <p:spPr>
            <a:xfrm flipV="1">
              <a:off x="200258" y="602633"/>
              <a:ext cx="355284" cy="356514"/>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平行四边形 46"/>
            <p:cNvSpPr/>
            <p:nvPr/>
          </p:nvSpPr>
          <p:spPr>
            <a:xfrm>
              <a:off x="376965" y="178257"/>
              <a:ext cx="1036076" cy="779005"/>
            </a:xfrm>
            <a:prstGeom prst="parallelogram">
              <a:avLst>
                <a:gd name="adj" fmla="val 4820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文本框 6"/>
            <p:cNvSpPr txBox="1"/>
            <p:nvPr/>
          </p:nvSpPr>
          <p:spPr>
            <a:xfrm>
              <a:off x="627581" y="284178"/>
              <a:ext cx="569115" cy="529984"/>
            </a:xfrm>
            <a:prstGeom prst="rect">
              <a:avLst/>
            </a:prstGeom>
            <a:noFill/>
          </p:spPr>
          <p:txBody>
            <a:bodyPr wrap="square" lIns="0" tIns="0" rIns="0" bIns="0" rtlCol="0">
              <a:spAutoFit/>
            </a:bodyPr>
            <a:lstStyle/>
            <a:p>
              <a:pPr algn="ctr"/>
              <a:r>
                <a:rPr lang="en-US" altLang="zh-CN" sz="80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01</a:t>
              </a:r>
              <a:endParaRPr lang="zh-CN" altLang="en-US" sz="80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2978152" y="2128079"/>
            <a:ext cx="5049854" cy="553983"/>
          </a:xfrm>
          <a:prstGeom prst="rect">
            <a:avLst/>
          </a:prstGeom>
          <a:noFill/>
        </p:spPr>
        <p:txBody>
          <a:bodyPr wrap="square" lIns="0" tIns="0" rIns="0" bIns="0" rtlCol="0">
            <a:spAutoFit/>
          </a:bodyPr>
          <a:lstStyle/>
          <a:p>
            <a:r>
              <a:rPr lang="zh-CN" altLang="en-US" sz="3600" b="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“智能</a:t>
            </a:r>
            <a:r>
              <a:rPr lang="en-US" altLang="zh-CN" sz="3600" b="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3600" b="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”时代的到来</a:t>
            </a:r>
            <a:endParaRPr lang="en-GB" altLang="zh-CN" sz="3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TextBox 49"/>
          <p:cNvSpPr txBox="1"/>
          <p:nvPr/>
        </p:nvSpPr>
        <p:spPr>
          <a:xfrm>
            <a:off x="2978152" y="2779454"/>
            <a:ext cx="3075370" cy="246235"/>
          </a:xfrm>
          <a:prstGeom prst="rect">
            <a:avLst/>
          </a:prstGeom>
          <a:noFill/>
        </p:spPr>
        <p:txBody>
          <a:bodyPr wrap="square" lIns="0" tIns="0" rIns="0" bIns="0" rtlCol="0">
            <a:spAutoFit/>
          </a:bodyPr>
          <a:lstStyle/>
          <a:p>
            <a:pPr eaLnBrk="0" hangingPunct="0"/>
            <a:r>
              <a:rPr lang="zh-CN" altLang="en-US" sz="16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新一代信息环境</a:t>
            </a:r>
            <a:endParaRPr lang="zh-CN" altLang="en-US"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727617851"/>
      </p:ext>
    </p:extLst>
  </p:cSld>
  <p:clrMapOvr>
    <a:masterClrMapping/>
  </p:clrMapOvr>
  <p:transition spd="slow" advClick="0">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图示 42"/>
          <p:cNvGraphicFramePr/>
          <p:nvPr>
            <p:extLst>
              <p:ext uri="{D42A27DB-BD31-4B8C-83A1-F6EECF244321}">
                <p14:modId xmlns:p14="http://schemas.microsoft.com/office/powerpoint/2010/main" val="2311950484"/>
              </p:ext>
            </p:extLst>
          </p:nvPr>
        </p:nvGraphicFramePr>
        <p:xfrm>
          <a:off x="635783" y="1498493"/>
          <a:ext cx="6096000" cy="2167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object 2"/>
          <p:cNvSpPr txBox="1">
            <a:spLocks noGrp="1"/>
          </p:cNvSpPr>
          <p:nvPr>
            <p:ph type="title"/>
          </p:nvPr>
        </p:nvSpPr>
        <p:spPr>
          <a:prstGeom prst="rect">
            <a:avLst/>
          </a:prstGeom>
        </p:spPr>
        <p:txBody>
          <a:bodyPr vert="horz" wrap="square" lIns="0" tIns="66675" rIns="0" bIns="0" numCol="1" rtlCol="0" anchor="ctr" anchorCtr="0" compatLnSpc="1">
            <a:prstTxWarp prst="textNoShape">
              <a:avLst/>
            </a:prstTxWarp>
            <a:noAutofit/>
          </a:bodyPr>
          <a:lstStyle/>
          <a:p>
            <a:pPr marL="9525"/>
            <a:r>
              <a:rPr lang="zh-CN" altLang="en-US" sz="2000">
                <a:solidFill>
                  <a:schemeClr val="tx1">
                    <a:lumMod val="75000"/>
                    <a:lumOff val="25000"/>
                  </a:schemeClr>
                </a:solidFill>
              </a:rPr>
              <a:t>自然语言处理与舆情</a:t>
            </a:r>
            <a:r>
              <a:rPr lang="zh-CN" altLang="en-US" sz="2000" smtClean="0">
                <a:solidFill>
                  <a:schemeClr val="tx1">
                    <a:lumMod val="75000"/>
                    <a:lumOff val="25000"/>
                  </a:schemeClr>
                </a:solidFill>
              </a:rPr>
              <a:t>分析</a:t>
            </a:r>
            <a:r>
              <a:rPr lang="en-US" altLang="zh-CN" sz="2000" smtClean="0">
                <a:solidFill>
                  <a:schemeClr val="tx1">
                    <a:lumMod val="75000"/>
                    <a:lumOff val="25000"/>
                  </a:schemeClr>
                </a:solidFill>
              </a:rPr>
              <a:t>-</a:t>
            </a:r>
            <a:r>
              <a:rPr lang="zh-CN" altLang="en-US" sz="2000" smtClean="0">
                <a:solidFill>
                  <a:schemeClr val="tx1">
                    <a:lumMod val="75000"/>
                    <a:lumOff val="25000"/>
                  </a:schemeClr>
                </a:solidFill>
              </a:rPr>
              <a:t>从</a:t>
            </a:r>
            <a:r>
              <a:rPr lang="zh-CN" altLang="en-US" sz="2000" smtClean="0">
                <a:solidFill>
                  <a:srgbClr val="00B050"/>
                </a:solidFill>
              </a:rPr>
              <a:t>内部</a:t>
            </a:r>
            <a:r>
              <a:rPr lang="zh-CN" altLang="en-US" sz="2000" smtClean="0">
                <a:solidFill>
                  <a:schemeClr val="tx1">
                    <a:lumMod val="75000"/>
                    <a:lumOff val="25000"/>
                  </a:schemeClr>
                </a:solidFill>
              </a:rPr>
              <a:t>到</a:t>
            </a:r>
            <a:r>
              <a:rPr lang="zh-CN" altLang="en-US" sz="2000" smtClean="0">
                <a:solidFill>
                  <a:srgbClr val="00B050"/>
                </a:solidFill>
              </a:rPr>
              <a:t>外部</a:t>
            </a:r>
            <a:endParaRPr sz="2025">
              <a:solidFill>
                <a:srgbClr val="00B050"/>
              </a:solidFill>
              <a:latin typeface="宋体"/>
              <a:cs typeface="宋体"/>
            </a:endParaRPr>
          </a:p>
        </p:txBody>
      </p:sp>
      <p:sp>
        <p:nvSpPr>
          <p:cNvPr id="30" name="object 30"/>
          <p:cNvSpPr/>
          <p:nvPr/>
        </p:nvSpPr>
        <p:spPr>
          <a:xfrm>
            <a:off x="6992522" y="1485370"/>
            <a:ext cx="892016" cy="509730"/>
          </a:xfrm>
          <a:custGeom>
            <a:avLst/>
            <a:gdLst/>
            <a:ahLst/>
            <a:cxnLst/>
            <a:rect l="l" t="t" r="r" b="b"/>
            <a:pathLst>
              <a:path w="1189354" h="679640">
                <a:moveTo>
                  <a:pt x="106286" y="679640"/>
                </a:moveTo>
                <a:lnTo>
                  <a:pt x="0" y="679640"/>
                </a:lnTo>
                <a:lnTo>
                  <a:pt x="0" y="0"/>
                </a:lnTo>
                <a:lnTo>
                  <a:pt x="106286" y="0"/>
                </a:lnTo>
                <a:lnTo>
                  <a:pt x="107365" y="1320"/>
                </a:lnTo>
                <a:lnTo>
                  <a:pt x="123749" y="16754"/>
                </a:lnTo>
                <a:lnTo>
                  <a:pt x="159664" y="45908"/>
                </a:lnTo>
                <a:lnTo>
                  <a:pt x="199531" y="72612"/>
                </a:lnTo>
                <a:lnTo>
                  <a:pt x="243055" y="96669"/>
                </a:lnTo>
                <a:lnTo>
                  <a:pt x="289940" y="117882"/>
                </a:lnTo>
                <a:lnTo>
                  <a:pt x="339890" y="136052"/>
                </a:lnTo>
                <a:lnTo>
                  <a:pt x="392610" y="150982"/>
                </a:lnTo>
                <a:lnTo>
                  <a:pt x="447804" y="162474"/>
                </a:lnTo>
                <a:lnTo>
                  <a:pt x="505178" y="170331"/>
                </a:lnTo>
                <a:lnTo>
                  <a:pt x="564435" y="174354"/>
                </a:lnTo>
                <a:lnTo>
                  <a:pt x="594677" y="174866"/>
                </a:lnTo>
                <a:lnTo>
                  <a:pt x="1189354" y="174866"/>
                </a:lnTo>
                <a:lnTo>
                  <a:pt x="1189354" y="504774"/>
                </a:lnTo>
                <a:lnTo>
                  <a:pt x="594677" y="504774"/>
                </a:lnTo>
                <a:lnTo>
                  <a:pt x="564435" y="505286"/>
                </a:lnTo>
                <a:lnTo>
                  <a:pt x="505178" y="509309"/>
                </a:lnTo>
                <a:lnTo>
                  <a:pt x="447804" y="517167"/>
                </a:lnTo>
                <a:lnTo>
                  <a:pt x="392610" y="528660"/>
                </a:lnTo>
                <a:lnTo>
                  <a:pt x="339890" y="543591"/>
                </a:lnTo>
                <a:lnTo>
                  <a:pt x="289940" y="561763"/>
                </a:lnTo>
                <a:lnTo>
                  <a:pt x="243055" y="582976"/>
                </a:lnTo>
                <a:lnTo>
                  <a:pt x="199531" y="607033"/>
                </a:lnTo>
                <a:lnTo>
                  <a:pt x="159664" y="633736"/>
                </a:lnTo>
                <a:lnTo>
                  <a:pt x="123749" y="662887"/>
                </a:lnTo>
                <a:lnTo>
                  <a:pt x="107365" y="678319"/>
                </a:lnTo>
                <a:lnTo>
                  <a:pt x="106286" y="679640"/>
                </a:lnTo>
                <a:close/>
              </a:path>
              <a:path w="1189354" h="679640">
                <a:moveTo>
                  <a:pt x="1189354" y="174866"/>
                </a:moveTo>
                <a:lnTo>
                  <a:pt x="594677" y="174866"/>
                </a:lnTo>
                <a:lnTo>
                  <a:pt x="624919" y="174354"/>
                </a:lnTo>
                <a:lnTo>
                  <a:pt x="654765" y="172834"/>
                </a:lnTo>
                <a:lnTo>
                  <a:pt x="713117" y="166869"/>
                </a:lnTo>
                <a:lnTo>
                  <a:pt x="769438" y="157170"/>
                </a:lnTo>
                <a:lnTo>
                  <a:pt x="823433" y="143935"/>
                </a:lnTo>
                <a:lnTo>
                  <a:pt x="874806" y="127360"/>
                </a:lnTo>
                <a:lnTo>
                  <a:pt x="923261" y="107644"/>
                </a:lnTo>
                <a:lnTo>
                  <a:pt x="968504" y="84984"/>
                </a:lnTo>
                <a:lnTo>
                  <a:pt x="1010238" y="59578"/>
                </a:lnTo>
                <a:lnTo>
                  <a:pt x="1048169" y="31624"/>
                </a:lnTo>
                <a:lnTo>
                  <a:pt x="1082001" y="1320"/>
                </a:lnTo>
                <a:lnTo>
                  <a:pt x="1083068" y="0"/>
                </a:lnTo>
                <a:lnTo>
                  <a:pt x="1189354" y="0"/>
                </a:lnTo>
                <a:lnTo>
                  <a:pt x="1189354" y="174866"/>
                </a:lnTo>
                <a:close/>
              </a:path>
              <a:path w="1189354" h="679640">
                <a:moveTo>
                  <a:pt x="1189354" y="679640"/>
                </a:moveTo>
                <a:lnTo>
                  <a:pt x="1083068" y="679640"/>
                </a:lnTo>
                <a:lnTo>
                  <a:pt x="1082001" y="678319"/>
                </a:lnTo>
                <a:lnTo>
                  <a:pt x="1065616" y="662887"/>
                </a:lnTo>
                <a:lnTo>
                  <a:pt x="1029698" y="633736"/>
                </a:lnTo>
                <a:lnTo>
                  <a:pt x="989828" y="607033"/>
                </a:lnTo>
                <a:lnTo>
                  <a:pt x="946303" y="582976"/>
                </a:lnTo>
                <a:lnTo>
                  <a:pt x="899417" y="561763"/>
                </a:lnTo>
                <a:lnTo>
                  <a:pt x="849465" y="543591"/>
                </a:lnTo>
                <a:lnTo>
                  <a:pt x="796745" y="528660"/>
                </a:lnTo>
                <a:lnTo>
                  <a:pt x="741550" y="517167"/>
                </a:lnTo>
                <a:lnTo>
                  <a:pt x="684176" y="509309"/>
                </a:lnTo>
                <a:lnTo>
                  <a:pt x="624919" y="505286"/>
                </a:lnTo>
                <a:lnTo>
                  <a:pt x="594677" y="504774"/>
                </a:lnTo>
                <a:lnTo>
                  <a:pt x="1189354" y="504774"/>
                </a:lnTo>
                <a:lnTo>
                  <a:pt x="1189354" y="679640"/>
                </a:lnTo>
                <a:close/>
              </a:path>
            </a:pathLst>
          </a:custGeom>
          <a:solidFill>
            <a:srgbClr val="C7E2FA"/>
          </a:solidFill>
          <a:effectLst>
            <a:outerShdw blurRad="50800" dist="38100" dir="5400000" algn="t" rotWithShape="0">
              <a:prstClr val="black">
                <a:alpha val="40000"/>
              </a:prstClr>
            </a:outerShdw>
          </a:effectLst>
        </p:spPr>
        <p:txBody>
          <a:bodyPr wrap="square" lIns="0" tIns="0" rIns="0" bIns="0" rtlCol="0">
            <a:noAutofit/>
          </a:bodyPr>
          <a:lstStyle/>
          <a:p>
            <a:endParaRPr>
              <a:latin typeface="+mn-ea"/>
              <a:ea typeface="+mn-ea"/>
            </a:endParaRPr>
          </a:p>
        </p:txBody>
      </p:sp>
      <p:sp>
        <p:nvSpPr>
          <p:cNvPr id="31" name="object 31"/>
          <p:cNvSpPr/>
          <p:nvPr/>
        </p:nvSpPr>
        <p:spPr>
          <a:xfrm>
            <a:off x="7696572" y="1339141"/>
            <a:ext cx="764030" cy="777179"/>
          </a:xfrm>
          <a:custGeom>
            <a:avLst/>
            <a:gdLst/>
            <a:ahLst/>
            <a:cxnLst/>
            <a:rect l="l" t="t" r="r" b="b"/>
            <a:pathLst>
              <a:path w="1142288" h="965212">
                <a:moveTo>
                  <a:pt x="571258" y="965212"/>
                </a:moveTo>
                <a:lnTo>
                  <a:pt x="524425" y="963612"/>
                </a:lnTo>
                <a:lnTo>
                  <a:pt x="478633" y="958896"/>
                </a:lnTo>
                <a:lnTo>
                  <a:pt x="434028" y="951187"/>
                </a:lnTo>
                <a:lnTo>
                  <a:pt x="390758" y="940609"/>
                </a:lnTo>
                <a:lnTo>
                  <a:pt x="348969" y="927287"/>
                </a:lnTo>
                <a:lnTo>
                  <a:pt x="308809" y="911346"/>
                </a:lnTo>
                <a:lnTo>
                  <a:pt x="270425" y="892908"/>
                </a:lnTo>
                <a:lnTo>
                  <a:pt x="233963" y="872099"/>
                </a:lnTo>
                <a:lnTo>
                  <a:pt x="199570" y="849043"/>
                </a:lnTo>
                <a:lnTo>
                  <a:pt x="167395" y="823863"/>
                </a:lnTo>
                <a:lnTo>
                  <a:pt x="137583" y="796684"/>
                </a:lnTo>
                <a:lnTo>
                  <a:pt x="110283" y="767630"/>
                </a:lnTo>
                <a:lnTo>
                  <a:pt x="85642" y="736826"/>
                </a:lnTo>
                <a:lnTo>
                  <a:pt x="63888" y="704539"/>
                </a:lnTo>
                <a:lnTo>
                  <a:pt x="45007" y="670640"/>
                </a:lnTo>
                <a:lnTo>
                  <a:pt x="29223" y="635367"/>
                </a:lnTo>
                <a:lnTo>
                  <a:pt x="16684" y="598845"/>
                </a:lnTo>
                <a:lnTo>
                  <a:pt x="7535" y="561199"/>
                </a:lnTo>
                <a:lnTo>
                  <a:pt x="1925" y="522553"/>
                </a:lnTo>
                <a:lnTo>
                  <a:pt x="0" y="483031"/>
                </a:lnTo>
                <a:lnTo>
                  <a:pt x="1925" y="443390"/>
                </a:lnTo>
                <a:lnTo>
                  <a:pt x="7535" y="404637"/>
                </a:lnTo>
                <a:lnTo>
                  <a:pt x="16684" y="366894"/>
                </a:lnTo>
                <a:lnTo>
                  <a:pt x="29223" y="330286"/>
                </a:lnTo>
                <a:lnTo>
                  <a:pt x="45007" y="294936"/>
                </a:lnTo>
                <a:lnTo>
                  <a:pt x="63888" y="260970"/>
                </a:lnTo>
                <a:lnTo>
                  <a:pt x="85812" y="228395"/>
                </a:lnTo>
                <a:lnTo>
                  <a:pt x="110441" y="197589"/>
                </a:lnTo>
                <a:lnTo>
                  <a:pt x="137725" y="168535"/>
                </a:lnTo>
                <a:lnTo>
                  <a:pt x="167519" y="141355"/>
                </a:lnTo>
                <a:lnTo>
                  <a:pt x="199676" y="116175"/>
                </a:lnTo>
                <a:lnTo>
                  <a:pt x="234050" y="93117"/>
                </a:lnTo>
                <a:lnTo>
                  <a:pt x="270494" y="72307"/>
                </a:lnTo>
                <a:lnTo>
                  <a:pt x="308861" y="53869"/>
                </a:lnTo>
                <a:lnTo>
                  <a:pt x="349007" y="37926"/>
                </a:lnTo>
                <a:lnTo>
                  <a:pt x="390782" y="24604"/>
                </a:lnTo>
                <a:lnTo>
                  <a:pt x="434042" y="14026"/>
                </a:lnTo>
                <a:lnTo>
                  <a:pt x="478639" y="6316"/>
                </a:lnTo>
                <a:lnTo>
                  <a:pt x="524427" y="1599"/>
                </a:lnTo>
                <a:lnTo>
                  <a:pt x="571258" y="0"/>
                </a:lnTo>
                <a:lnTo>
                  <a:pt x="618093" y="1599"/>
                </a:lnTo>
                <a:lnTo>
                  <a:pt x="663887" y="6317"/>
                </a:lnTo>
                <a:lnTo>
                  <a:pt x="708492" y="14027"/>
                </a:lnTo>
                <a:lnTo>
                  <a:pt x="751761" y="24607"/>
                </a:lnTo>
                <a:lnTo>
                  <a:pt x="793549" y="37933"/>
                </a:lnTo>
                <a:lnTo>
                  <a:pt x="833706" y="53880"/>
                </a:lnTo>
                <a:lnTo>
                  <a:pt x="872087" y="72325"/>
                </a:lnTo>
                <a:lnTo>
                  <a:pt x="908545" y="93144"/>
                </a:lnTo>
                <a:lnTo>
                  <a:pt x="942930" y="116213"/>
                </a:lnTo>
                <a:lnTo>
                  <a:pt x="975098" y="141408"/>
                </a:lnTo>
                <a:lnTo>
                  <a:pt x="1004899" y="168605"/>
                </a:lnTo>
                <a:lnTo>
                  <a:pt x="1032187" y="197680"/>
                </a:lnTo>
                <a:lnTo>
                  <a:pt x="1056814" y="228510"/>
                </a:lnTo>
                <a:lnTo>
                  <a:pt x="1078552" y="260826"/>
                </a:lnTo>
                <a:lnTo>
                  <a:pt x="1097415" y="294760"/>
                </a:lnTo>
                <a:lnTo>
                  <a:pt x="1113178" y="330071"/>
                </a:lnTo>
                <a:lnTo>
                  <a:pt x="1125693" y="366636"/>
                </a:lnTo>
                <a:lnTo>
                  <a:pt x="1134815" y="404331"/>
                </a:lnTo>
                <a:lnTo>
                  <a:pt x="1140395" y="443031"/>
                </a:lnTo>
                <a:lnTo>
                  <a:pt x="1142288" y="482612"/>
                </a:lnTo>
                <a:lnTo>
                  <a:pt x="1140395" y="522193"/>
                </a:lnTo>
                <a:lnTo>
                  <a:pt x="1134815" y="560893"/>
                </a:lnTo>
                <a:lnTo>
                  <a:pt x="1125693" y="598587"/>
                </a:lnTo>
                <a:lnTo>
                  <a:pt x="1113178" y="635152"/>
                </a:lnTo>
                <a:lnTo>
                  <a:pt x="1097415" y="670463"/>
                </a:lnTo>
                <a:lnTo>
                  <a:pt x="1078552" y="704396"/>
                </a:lnTo>
                <a:lnTo>
                  <a:pt x="1056645" y="736941"/>
                </a:lnTo>
                <a:lnTo>
                  <a:pt x="1032030" y="767721"/>
                </a:lnTo>
                <a:lnTo>
                  <a:pt x="1004757" y="796754"/>
                </a:lnTo>
                <a:lnTo>
                  <a:pt x="974974" y="823915"/>
                </a:lnTo>
                <a:lnTo>
                  <a:pt x="942825" y="849081"/>
                </a:lnTo>
                <a:lnTo>
                  <a:pt x="908458" y="872126"/>
                </a:lnTo>
                <a:lnTo>
                  <a:pt x="872019" y="892926"/>
                </a:lnTo>
                <a:lnTo>
                  <a:pt x="833654" y="911357"/>
                </a:lnTo>
                <a:lnTo>
                  <a:pt x="793512" y="927294"/>
                </a:lnTo>
                <a:lnTo>
                  <a:pt x="751737" y="940613"/>
                </a:lnTo>
                <a:lnTo>
                  <a:pt x="708478" y="951188"/>
                </a:lnTo>
                <a:lnTo>
                  <a:pt x="663880" y="958896"/>
                </a:lnTo>
                <a:lnTo>
                  <a:pt x="618091" y="963612"/>
                </a:lnTo>
                <a:lnTo>
                  <a:pt x="571258" y="965212"/>
                </a:lnTo>
                <a:close/>
              </a:path>
            </a:pathLst>
          </a:custGeom>
          <a:solidFill>
            <a:srgbClr val="0F6EC5"/>
          </a:solidFill>
          <a:effectLst>
            <a:outerShdw blurRad="50800" dist="38100" dir="5400000" algn="t" rotWithShape="0">
              <a:prstClr val="black">
                <a:alpha val="40000"/>
              </a:prstClr>
            </a:outerShdw>
          </a:effectLst>
        </p:spPr>
        <p:txBody>
          <a:bodyPr wrap="square" lIns="0" tIns="0" rIns="0" bIns="0" rtlCol="0">
            <a:noAutofit/>
          </a:bodyPr>
          <a:lstStyle/>
          <a:p>
            <a:endParaRPr>
              <a:latin typeface="+mn-ea"/>
              <a:ea typeface="+mn-ea"/>
            </a:endParaRPr>
          </a:p>
        </p:txBody>
      </p:sp>
      <p:sp>
        <p:nvSpPr>
          <p:cNvPr id="32" name="object 32"/>
          <p:cNvSpPr txBox="1"/>
          <p:nvPr/>
        </p:nvSpPr>
        <p:spPr>
          <a:xfrm>
            <a:off x="7840336" y="1461152"/>
            <a:ext cx="476250" cy="558165"/>
          </a:xfrm>
          <a:prstGeom prst="rect">
            <a:avLst/>
          </a:prstGeom>
          <a:effectLst>
            <a:outerShdw blurRad="50800" dist="38100" dir="5400000" algn="t" rotWithShape="0">
              <a:prstClr val="black">
                <a:alpha val="40000"/>
              </a:prstClr>
            </a:outerShdw>
          </a:effectLst>
        </p:spPr>
        <p:txBody>
          <a:bodyPr vert="horz" wrap="square" lIns="0" tIns="0" rIns="0" bIns="0" rtlCol="0">
            <a:noAutofit/>
          </a:bodyPr>
          <a:lstStyle/>
          <a:p>
            <a:pPr marL="9525" marR="9525" algn="ctr"/>
            <a:r>
              <a:rPr b="1" err="1" smtClean="0">
                <a:solidFill>
                  <a:srgbClr val="FFFFFF"/>
                </a:solidFill>
                <a:latin typeface="+mn-ea"/>
                <a:ea typeface="+mn-ea"/>
                <a:cs typeface="Microsoft YaHei UI"/>
              </a:rPr>
              <a:t>因果</a:t>
            </a:r>
            <a:r>
              <a:rPr b="1" smtClean="0">
                <a:solidFill>
                  <a:srgbClr val="FFFFFF"/>
                </a:solidFill>
                <a:latin typeface="+mn-ea"/>
                <a:ea typeface="+mn-ea"/>
                <a:cs typeface="Microsoft YaHei UI"/>
              </a:rPr>
              <a:t> </a:t>
            </a:r>
            <a:r>
              <a:rPr b="1" err="1" smtClean="0">
                <a:solidFill>
                  <a:srgbClr val="FFFFFF"/>
                </a:solidFill>
                <a:latin typeface="+mn-ea"/>
                <a:ea typeface="+mn-ea"/>
                <a:cs typeface="Microsoft YaHei UI"/>
              </a:rPr>
              <a:t>分析</a:t>
            </a:r>
            <a:endParaRPr>
              <a:latin typeface="+mn-ea"/>
              <a:ea typeface="+mn-ea"/>
              <a:cs typeface="Microsoft YaHei UI"/>
            </a:endParaRPr>
          </a:p>
        </p:txBody>
      </p:sp>
      <p:sp>
        <p:nvSpPr>
          <p:cNvPr id="33" name="object 33"/>
          <p:cNvSpPr/>
          <p:nvPr/>
        </p:nvSpPr>
        <p:spPr>
          <a:xfrm>
            <a:off x="6348998" y="1342486"/>
            <a:ext cx="826096" cy="825922"/>
          </a:xfrm>
          <a:custGeom>
            <a:avLst/>
            <a:gdLst/>
            <a:ahLst/>
            <a:cxnLst/>
            <a:rect l="l" t="t" r="r" b="b"/>
            <a:pathLst>
              <a:path w="1142034" h="1141793">
                <a:moveTo>
                  <a:pt x="571131" y="1141793"/>
                </a:moveTo>
                <a:lnTo>
                  <a:pt x="524310" y="1139900"/>
                </a:lnTo>
                <a:lnTo>
                  <a:pt x="478531" y="1134320"/>
                </a:lnTo>
                <a:lnTo>
                  <a:pt x="433940" y="1125200"/>
                </a:lnTo>
                <a:lnTo>
                  <a:pt x="390685" y="1112684"/>
                </a:lnTo>
                <a:lnTo>
                  <a:pt x="348913" y="1096922"/>
                </a:lnTo>
                <a:lnTo>
                  <a:pt x="308769" y="1078057"/>
                </a:lnTo>
                <a:lnTo>
                  <a:pt x="270402" y="1056239"/>
                </a:lnTo>
                <a:lnTo>
                  <a:pt x="233957" y="1031612"/>
                </a:lnTo>
                <a:lnTo>
                  <a:pt x="199581" y="1004324"/>
                </a:lnTo>
                <a:lnTo>
                  <a:pt x="167422" y="974521"/>
                </a:lnTo>
                <a:lnTo>
                  <a:pt x="137625" y="942350"/>
                </a:lnTo>
                <a:lnTo>
                  <a:pt x="110339" y="907957"/>
                </a:lnTo>
                <a:lnTo>
                  <a:pt x="85708" y="871489"/>
                </a:lnTo>
                <a:lnTo>
                  <a:pt x="63881" y="833092"/>
                </a:lnTo>
                <a:lnTo>
                  <a:pt x="45003" y="792914"/>
                </a:lnTo>
                <a:lnTo>
                  <a:pt x="29222" y="751100"/>
                </a:lnTo>
                <a:lnTo>
                  <a:pt x="16684" y="707797"/>
                </a:lnTo>
                <a:lnTo>
                  <a:pt x="7537" y="663151"/>
                </a:lnTo>
                <a:lnTo>
                  <a:pt x="1926" y="617310"/>
                </a:lnTo>
                <a:lnTo>
                  <a:pt x="0" y="570420"/>
                </a:lnTo>
                <a:lnTo>
                  <a:pt x="1926" y="523666"/>
                </a:lnTo>
                <a:lnTo>
                  <a:pt x="7537" y="477947"/>
                </a:lnTo>
                <a:lnTo>
                  <a:pt x="16684" y="433411"/>
                </a:lnTo>
                <a:lnTo>
                  <a:pt x="29222" y="390205"/>
                </a:lnTo>
                <a:lnTo>
                  <a:pt x="45003" y="348477"/>
                </a:lnTo>
                <a:lnTo>
                  <a:pt x="63881" y="308373"/>
                </a:lnTo>
                <a:lnTo>
                  <a:pt x="85708" y="270042"/>
                </a:lnTo>
                <a:lnTo>
                  <a:pt x="110339" y="233630"/>
                </a:lnTo>
                <a:lnTo>
                  <a:pt x="137625" y="199284"/>
                </a:lnTo>
                <a:lnTo>
                  <a:pt x="167422" y="167152"/>
                </a:lnTo>
                <a:lnTo>
                  <a:pt x="199581" y="137381"/>
                </a:lnTo>
                <a:lnTo>
                  <a:pt x="233957" y="110119"/>
                </a:lnTo>
                <a:lnTo>
                  <a:pt x="270402" y="85513"/>
                </a:lnTo>
                <a:lnTo>
                  <a:pt x="308769" y="63709"/>
                </a:lnTo>
                <a:lnTo>
                  <a:pt x="348913" y="44856"/>
                </a:lnTo>
                <a:lnTo>
                  <a:pt x="390685" y="29100"/>
                </a:lnTo>
                <a:lnTo>
                  <a:pt x="433940" y="16590"/>
                </a:lnTo>
                <a:lnTo>
                  <a:pt x="478531" y="7471"/>
                </a:lnTo>
                <a:lnTo>
                  <a:pt x="524310" y="1892"/>
                </a:lnTo>
                <a:lnTo>
                  <a:pt x="571131" y="0"/>
                </a:lnTo>
                <a:lnTo>
                  <a:pt x="617954" y="1892"/>
                </a:lnTo>
                <a:lnTo>
                  <a:pt x="663735" y="7472"/>
                </a:lnTo>
                <a:lnTo>
                  <a:pt x="708326" y="16591"/>
                </a:lnTo>
                <a:lnTo>
                  <a:pt x="751581" y="29104"/>
                </a:lnTo>
                <a:lnTo>
                  <a:pt x="793353" y="44863"/>
                </a:lnTo>
                <a:lnTo>
                  <a:pt x="833495" y="63722"/>
                </a:lnTo>
                <a:lnTo>
                  <a:pt x="871859" y="85533"/>
                </a:lnTo>
                <a:lnTo>
                  <a:pt x="908300" y="110149"/>
                </a:lnTo>
                <a:lnTo>
                  <a:pt x="942670" y="137424"/>
                </a:lnTo>
                <a:lnTo>
                  <a:pt x="974821" y="167211"/>
                </a:lnTo>
                <a:lnTo>
                  <a:pt x="1004608" y="199362"/>
                </a:lnTo>
                <a:lnTo>
                  <a:pt x="1031884" y="233731"/>
                </a:lnTo>
                <a:lnTo>
                  <a:pt x="1056500" y="270171"/>
                </a:lnTo>
                <a:lnTo>
                  <a:pt x="1078311" y="308535"/>
                </a:lnTo>
                <a:lnTo>
                  <a:pt x="1097170" y="348675"/>
                </a:lnTo>
                <a:lnTo>
                  <a:pt x="1112929" y="390446"/>
                </a:lnTo>
                <a:lnTo>
                  <a:pt x="1125442" y="433700"/>
                </a:lnTo>
                <a:lnTo>
                  <a:pt x="1134562" y="478289"/>
                </a:lnTo>
                <a:lnTo>
                  <a:pt x="1140142" y="524069"/>
                </a:lnTo>
                <a:lnTo>
                  <a:pt x="1142034" y="570890"/>
                </a:lnTo>
                <a:lnTo>
                  <a:pt x="1140142" y="617713"/>
                </a:lnTo>
                <a:lnTo>
                  <a:pt x="1134562" y="663494"/>
                </a:lnTo>
                <a:lnTo>
                  <a:pt x="1125442" y="708085"/>
                </a:lnTo>
                <a:lnTo>
                  <a:pt x="1112929" y="751340"/>
                </a:lnTo>
                <a:lnTo>
                  <a:pt x="1097170" y="793112"/>
                </a:lnTo>
                <a:lnTo>
                  <a:pt x="1078311" y="833254"/>
                </a:lnTo>
                <a:lnTo>
                  <a:pt x="1056500" y="871618"/>
                </a:lnTo>
                <a:lnTo>
                  <a:pt x="1031884" y="908059"/>
                </a:lnTo>
                <a:lnTo>
                  <a:pt x="1004608" y="942428"/>
                </a:lnTo>
                <a:lnTo>
                  <a:pt x="974821" y="974580"/>
                </a:lnTo>
                <a:lnTo>
                  <a:pt x="942670" y="1004367"/>
                </a:lnTo>
                <a:lnTo>
                  <a:pt x="908300" y="1031642"/>
                </a:lnTo>
                <a:lnTo>
                  <a:pt x="871859" y="1056259"/>
                </a:lnTo>
                <a:lnTo>
                  <a:pt x="833495" y="1078070"/>
                </a:lnTo>
                <a:lnTo>
                  <a:pt x="793353" y="1096929"/>
                </a:lnTo>
                <a:lnTo>
                  <a:pt x="751581" y="1112688"/>
                </a:lnTo>
                <a:lnTo>
                  <a:pt x="708326" y="1125201"/>
                </a:lnTo>
                <a:lnTo>
                  <a:pt x="663735" y="1134321"/>
                </a:lnTo>
                <a:lnTo>
                  <a:pt x="617954" y="1139900"/>
                </a:lnTo>
                <a:lnTo>
                  <a:pt x="571131" y="1141793"/>
                </a:lnTo>
                <a:close/>
              </a:path>
            </a:pathLst>
          </a:custGeom>
          <a:solidFill>
            <a:srgbClr val="0F6EC5"/>
          </a:solidFill>
          <a:effectLst>
            <a:outerShdw blurRad="50800" dist="38100" dir="5400000" algn="t" rotWithShape="0">
              <a:prstClr val="black">
                <a:alpha val="40000"/>
              </a:prstClr>
            </a:outerShdw>
          </a:effectLst>
        </p:spPr>
        <p:txBody>
          <a:bodyPr wrap="square" lIns="0" tIns="0" rIns="0" bIns="0" rtlCol="0">
            <a:noAutofit/>
          </a:bodyPr>
          <a:lstStyle/>
          <a:p>
            <a:endParaRPr>
              <a:latin typeface="+mn-ea"/>
              <a:ea typeface="+mn-ea"/>
            </a:endParaRPr>
          </a:p>
        </p:txBody>
      </p:sp>
      <p:sp>
        <p:nvSpPr>
          <p:cNvPr id="34" name="object 34"/>
          <p:cNvSpPr txBox="1"/>
          <p:nvPr/>
        </p:nvSpPr>
        <p:spPr>
          <a:xfrm>
            <a:off x="6506856" y="1498493"/>
            <a:ext cx="476250" cy="536245"/>
          </a:xfrm>
          <a:prstGeom prst="rect">
            <a:avLst/>
          </a:prstGeom>
          <a:effectLst>
            <a:outerShdw blurRad="50800" dist="38100" dir="5400000" algn="t" rotWithShape="0">
              <a:prstClr val="black">
                <a:alpha val="40000"/>
              </a:prstClr>
            </a:outerShdw>
          </a:effectLst>
        </p:spPr>
        <p:txBody>
          <a:bodyPr vert="horz" wrap="square" lIns="0" tIns="0" rIns="0" bIns="0" rtlCol="0">
            <a:noAutofit/>
          </a:bodyPr>
          <a:lstStyle/>
          <a:p>
            <a:pPr marL="9525" marR="9525" algn="ctr"/>
            <a:r>
              <a:rPr b="1" err="1" smtClean="0">
                <a:solidFill>
                  <a:srgbClr val="FFFFFF"/>
                </a:solidFill>
                <a:latin typeface="+mn-ea"/>
                <a:ea typeface="+mn-ea"/>
                <a:cs typeface="Microsoft YaHei UI"/>
              </a:rPr>
              <a:t>关联</a:t>
            </a:r>
            <a:r>
              <a:rPr b="1" smtClean="0">
                <a:solidFill>
                  <a:srgbClr val="FFFFFF"/>
                </a:solidFill>
                <a:latin typeface="+mn-ea"/>
                <a:ea typeface="+mn-ea"/>
                <a:cs typeface="Microsoft YaHei UI"/>
              </a:rPr>
              <a:t> </a:t>
            </a:r>
            <a:r>
              <a:rPr b="1" err="1" smtClean="0">
                <a:solidFill>
                  <a:srgbClr val="FFFFFF"/>
                </a:solidFill>
                <a:latin typeface="+mn-ea"/>
                <a:ea typeface="+mn-ea"/>
                <a:cs typeface="Microsoft YaHei UI"/>
              </a:rPr>
              <a:t>分析</a:t>
            </a:r>
            <a:endParaRPr>
              <a:latin typeface="+mn-ea"/>
              <a:ea typeface="+mn-ea"/>
              <a:cs typeface="Microsoft YaHei UI"/>
            </a:endParaRPr>
          </a:p>
        </p:txBody>
      </p:sp>
      <p:sp>
        <p:nvSpPr>
          <p:cNvPr id="36" name="object 36"/>
          <p:cNvSpPr/>
          <p:nvPr/>
        </p:nvSpPr>
        <p:spPr>
          <a:xfrm>
            <a:off x="6527450" y="2784320"/>
            <a:ext cx="1936813" cy="942022"/>
          </a:xfrm>
          <a:custGeom>
            <a:avLst/>
            <a:gdLst/>
            <a:ahLst/>
            <a:cxnLst/>
            <a:rect l="l" t="t" r="r" b="b"/>
            <a:pathLst>
              <a:path w="2582417" h="1256029">
                <a:moveTo>
                  <a:pt x="1290827" y="1256029"/>
                </a:moveTo>
                <a:lnTo>
                  <a:pt x="1184897" y="1253948"/>
                </a:lnTo>
                <a:lnTo>
                  <a:pt x="1081324" y="1247810"/>
                </a:lnTo>
                <a:lnTo>
                  <a:pt x="980441" y="1237777"/>
                </a:lnTo>
                <a:lnTo>
                  <a:pt x="882582" y="1224012"/>
                </a:lnTo>
                <a:lnTo>
                  <a:pt x="788079" y="1206676"/>
                </a:lnTo>
                <a:lnTo>
                  <a:pt x="697265" y="1185930"/>
                </a:lnTo>
                <a:lnTo>
                  <a:pt x="610475" y="1161937"/>
                </a:lnTo>
                <a:lnTo>
                  <a:pt x="528040" y="1134857"/>
                </a:lnTo>
                <a:lnTo>
                  <a:pt x="450294" y="1104853"/>
                </a:lnTo>
                <a:lnTo>
                  <a:pt x="377572" y="1072086"/>
                </a:lnTo>
                <a:lnTo>
                  <a:pt x="310206" y="1036717"/>
                </a:lnTo>
                <a:lnTo>
                  <a:pt x="248529" y="998909"/>
                </a:lnTo>
                <a:lnTo>
                  <a:pt x="192876" y="958823"/>
                </a:lnTo>
                <a:lnTo>
                  <a:pt x="143581" y="916621"/>
                </a:lnTo>
                <a:lnTo>
                  <a:pt x="101059" y="872571"/>
                </a:lnTo>
                <a:lnTo>
                  <a:pt x="65474" y="826644"/>
                </a:lnTo>
                <a:lnTo>
                  <a:pt x="37243" y="779088"/>
                </a:lnTo>
                <a:lnTo>
                  <a:pt x="16698" y="730065"/>
                </a:lnTo>
                <a:lnTo>
                  <a:pt x="4172" y="679738"/>
                </a:lnTo>
                <a:lnTo>
                  <a:pt x="0" y="628269"/>
                </a:lnTo>
                <a:lnTo>
                  <a:pt x="4172" y="576726"/>
                </a:lnTo>
                <a:lnTo>
                  <a:pt x="16698" y="526334"/>
                </a:lnTo>
                <a:lnTo>
                  <a:pt x="37243" y="477253"/>
                </a:lnTo>
                <a:lnTo>
                  <a:pt x="65474" y="429646"/>
                </a:lnTo>
                <a:lnTo>
                  <a:pt x="101059" y="383672"/>
                </a:lnTo>
                <a:lnTo>
                  <a:pt x="143665" y="339495"/>
                </a:lnTo>
                <a:lnTo>
                  <a:pt x="193055" y="297206"/>
                </a:lnTo>
                <a:lnTo>
                  <a:pt x="248695" y="257120"/>
                </a:lnTo>
                <a:lnTo>
                  <a:pt x="310355" y="219312"/>
                </a:lnTo>
                <a:lnTo>
                  <a:pt x="377703" y="183943"/>
                </a:lnTo>
                <a:lnTo>
                  <a:pt x="450406" y="151176"/>
                </a:lnTo>
                <a:lnTo>
                  <a:pt x="528131" y="121172"/>
                </a:lnTo>
                <a:lnTo>
                  <a:pt x="610547" y="94092"/>
                </a:lnTo>
                <a:lnTo>
                  <a:pt x="697320" y="70099"/>
                </a:lnTo>
                <a:lnTo>
                  <a:pt x="788118" y="49353"/>
                </a:lnTo>
                <a:lnTo>
                  <a:pt x="882607" y="32017"/>
                </a:lnTo>
                <a:lnTo>
                  <a:pt x="980456" y="18252"/>
                </a:lnTo>
                <a:lnTo>
                  <a:pt x="1081331" y="8219"/>
                </a:lnTo>
                <a:lnTo>
                  <a:pt x="1184899" y="2081"/>
                </a:lnTo>
                <a:lnTo>
                  <a:pt x="1290827" y="0"/>
                </a:lnTo>
                <a:lnTo>
                  <a:pt x="1396758" y="2081"/>
                </a:lnTo>
                <a:lnTo>
                  <a:pt x="1500332" y="8220"/>
                </a:lnTo>
                <a:lnTo>
                  <a:pt x="1601216" y="18252"/>
                </a:lnTo>
                <a:lnTo>
                  <a:pt x="1699079" y="32019"/>
                </a:lnTo>
                <a:lnTo>
                  <a:pt x="1793588" y="49357"/>
                </a:lnTo>
                <a:lnTo>
                  <a:pt x="1884410" y="70105"/>
                </a:lnTo>
                <a:lnTo>
                  <a:pt x="1971213" y="94103"/>
                </a:lnTo>
                <a:lnTo>
                  <a:pt x="2053664" y="121188"/>
                </a:lnTo>
                <a:lnTo>
                  <a:pt x="2131430" y="151199"/>
                </a:lnTo>
                <a:lnTo>
                  <a:pt x="2204178" y="183975"/>
                </a:lnTo>
                <a:lnTo>
                  <a:pt x="2271576" y="219354"/>
                </a:lnTo>
                <a:lnTo>
                  <a:pt x="2333290" y="257175"/>
                </a:lnTo>
                <a:lnTo>
                  <a:pt x="2388988" y="297275"/>
                </a:lnTo>
                <a:lnTo>
                  <a:pt x="2438336" y="339495"/>
                </a:lnTo>
                <a:lnTo>
                  <a:pt x="2480917" y="383565"/>
                </a:lnTo>
                <a:lnTo>
                  <a:pt x="2516571" y="429516"/>
                </a:lnTo>
                <a:lnTo>
                  <a:pt x="2544880" y="477097"/>
                </a:lnTo>
                <a:lnTo>
                  <a:pt x="2565513" y="526149"/>
                </a:lnTo>
                <a:lnTo>
                  <a:pt x="2578136" y="576508"/>
                </a:lnTo>
                <a:lnTo>
                  <a:pt x="2582417" y="628014"/>
                </a:lnTo>
                <a:lnTo>
                  <a:pt x="2578136" y="679521"/>
                </a:lnTo>
                <a:lnTo>
                  <a:pt x="2565513" y="729880"/>
                </a:lnTo>
                <a:lnTo>
                  <a:pt x="2544880" y="778932"/>
                </a:lnTo>
                <a:lnTo>
                  <a:pt x="2516571" y="826513"/>
                </a:lnTo>
                <a:lnTo>
                  <a:pt x="2480917" y="872464"/>
                </a:lnTo>
                <a:lnTo>
                  <a:pt x="2438150" y="916708"/>
                </a:lnTo>
                <a:lnTo>
                  <a:pt x="2388810" y="958893"/>
                </a:lnTo>
                <a:lnTo>
                  <a:pt x="2333125" y="998964"/>
                </a:lnTo>
                <a:lnTo>
                  <a:pt x="2271427" y="1036760"/>
                </a:lnTo>
                <a:lnTo>
                  <a:pt x="2204047" y="1072118"/>
                </a:lnTo>
                <a:lnTo>
                  <a:pt x="2131319" y="1104876"/>
                </a:lnTo>
                <a:lnTo>
                  <a:pt x="2053572" y="1134874"/>
                </a:lnTo>
                <a:lnTo>
                  <a:pt x="1971141" y="1161948"/>
                </a:lnTo>
                <a:lnTo>
                  <a:pt x="1884355" y="1185937"/>
                </a:lnTo>
                <a:lnTo>
                  <a:pt x="1793549" y="1206680"/>
                </a:lnTo>
                <a:lnTo>
                  <a:pt x="1699054" y="1224014"/>
                </a:lnTo>
                <a:lnTo>
                  <a:pt x="1601201" y="1237778"/>
                </a:lnTo>
                <a:lnTo>
                  <a:pt x="1500325" y="1247810"/>
                </a:lnTo>
                <a:lnTo>
                  <a:pt x="1396756" y="1253948"/>
                </a:lnTo>
                <a:lnTo>
                  <a:pt x="1290827" y="1256029"/>
                </a:lnTo>
                <a:close/>
              </a:path>
            </a:pathLst>
          </a:custGeom>
          <a:solidFill>
            <a:srgbClr val="006FC0"/>
          </a:solidFill>
          <a:effectLst>
            <a:outerShdw blurRad="50800" dist="38100" dir="5400000" algn="t" rotWithShape="0">
              <a:prstClr val="black">
                <a:alpha val="40000"/>
              </a:prstClr>
            </a:outerShdw>
          </a:effectLst>
        </p:spPr>
        <p:txBody>
          <a:bodyPr wrap="square" lIns="0" tIns="0" rIns="0" bIns="0" rtlCol="0">
            <a:noAutofit/>
          </a:bodyPr>
          <a:lstStyle/>
          <a:p>
            <a:endParaRPr sz="1600">
              <a:latin typeface="+mn-ea"/>
              <a:ea typeface="+mn-ea"/>
            </a:endParaRPr>
          </a:p>
        </p:txBody>
      </p:sp>
      <p:sp>
        <p:nvSpPr>
          <p:cNvPr id="37" name="object 37"/>
          <p:cNvSpPr txBox="1"/>
          <p:nvPr/>
        </p:nvSpPr>
        <p:spPr>
          <a:xfrm>
            <a:off x="6718096" y="2878160"/>
            <a:ext cx="1555519" cy="558165"/>
          </a:xfrm>
          <a:prstGeom prst="rect">
            <a:avLst/>
          </a:prstGeom>
          <a:effectLst>
            <a:outerShdw blurRad="50800" dist="38100" dir="5400000" algn="t" rotWithShape="0">
              <a:prstClr val="black">
                <a:alpha val="40000"/>
              </a:prstClr>
            </a:outerShdw>
          </a:effectLst>
        </p:spPr>
        <p:txBody>
          <a:bodyPr vert="horz" wrap="square" lIns="0" tIns="0" rIns="0" bIns="0" rtlCol="0">
            <a:noAutofit/>
          </a:bodyPr>
          <a:lstStyle/>
          <a:p>
            <a:pPr marL="232410" marR="9525" indent="-222885" algn="ctr"/>
            <a:r>
              <a:rPr lang="zh-CN" altLang="en-US" b="1" smtClean="0">
                <a:solidFill>
                  <a:schemeClr val="bg1"/>
                </a:solidFill>
                <a:latin typeface="+mn-ea"/>
                <a:ea typeface="+mn-ea"/>
                <a:cs typeface="Microsoft YaHei UI"/>
              </a:rPr>
              <a:t>投资决策</a:t>
            </a:r>
            <a:endParaRPr lang="en-US" altLang="zh-CN" b="1" smtClean="0">
              <a:solidFill>
                <a:schemeClr val="bg1"/>
              </a:solidFill>
              <a:latin typeface="+mn-ea"/>
              <a:ea typeface="+mn-ea"/>
              <a:cs typeface="Microsoft YaHei UI"/>
            </a:endParaRPr>
          </a:p>
          <a:p>
            <a:pPr marL="232410" marR="9525" indent="-222885" algn="ctr"/>
            <a:r>
              <a:rPr lang="zh-CN" altLang="en-US" b="1" smtClean="0">
                <a:solidFill>
                  <a:schemeClr val="bg1"/>
                </a:solidFill>
                <a:latin typeface="+mn-ea"/>
                <a:ea typeface="+mn-ea"/>
                <a:cs typeface="Microsoft YaHei UI"/>
              </a:rPr>
              <a:t>危机应对</a:t>
            </a:r>
            <a:endParaRPr lang="en-US" altLang="zh-CN" b="1" smtClean="0">
              <a:solidFill>
                <a:schemeClr val="bg1"/>
              </a:solidFill>
              <a:latin typeface="+mn-ea"/>
              <a:ea typeface="+mn-ea"/>
              <a:cs typeface="Microsoft YaHei UI"/>
            </a:endParaRPr>
          </a:p>
          <a:p>
            <a:pPr marL="232410" marR="9525" indent="-222885" algn="ctr"/>
            <a:r>
              <a:rPr lang="en-US" altLang="zh-CN" b="1" smtClean="0">
                <a:solidFill>
                  <a:schemeClr val="bg1"/>
                </a:solidFill>
                <a:latin typeface="+mn-ea"/>
                <a:ea typeface="+mn-ea"/>
                <a:cs typeface="Microsoft YaHei UI"/>
              </a:rPr>
              <a:t>…</a:t>
            </a:r>
            <a:endParaRPr b="1">
              <a:solidFill>
                <a:schemeClr val="bg1"/>
              </a:solidFill>
              <a:latin typeface="+mn-ea"/>
              <a:ea typeface="+mn-ea"/>
              <a:cs typeface="Microsoft YaHei UI"/>
            </a:endParaRPr>
          </a:p>
        </p:txBody>
      </p:sp>
      <p:sp>
        <p:nvSpPr>
          <p:cNvPr id="41" name="矩形 40"/>
          <p:cNvSpPr/>
          <p:nvPr/>
        </p:nvSpPr>
        <p:spPr>
          <a:xfrm>
            <a:off x="470353" y="3900993"/>
            <a:ext cx="8400272" cy="830997"/>
          </a:xfrm>
          <a:prstGeom prst="rect">
            <a:avLst/>
          </a:prstGeom>
          <a:solidFill>
            <a:srgbClr val="FFC000"/>
          </a:solidFill>
        </p:spPr>
        <p:style>
          <a:lnRef idx="1">
            <a:schemeClr val="accent5"/>
          </a:lnRef>
          <a:fillRef idx="2">
            <a:schemeClr val="accent5"/>
          </a:fillRef>
          <a:effectRef idx="1">
            <a:schemeClr val="accent5"/>
          </a:effectRef>
          <a:fontRef idx="minor">
            <a:schemeClr val="dk1"/>
          </a:fontRef>
        </p:style>
        <p:txBody>
          <a:bodyPr wrap="square">
            <a:spAutoFit/>
          </a:bodyPr>
          <a:lstStyle/>
          <a:p>
            <a:r>
              <a:rPr lang="zh-CN" altLang="zh-CN" sz="1600" smtClean="0">
                <a:latin typeface="+mn-ea"/>
                <a:ea typeface="+mn-ea"/>
              </a:rPr>
              <a:t>舆情</a:t>
            </a:r>
            <a:r>
              <a:rPr lang="zh-CN" altLang="zh-CN" sz="1600">
                <a:latin typeface="+mn-ea"/>
                <a:ea typeface="+mn-ea"/>
              </a:rPr>
              <a:t>分析的主要功能包括资讯分类标签（按公司、产品、行业、概念板块等）、情感正负面分析（文章、公司或产品的情感）、自动文摘（文章的主要内容）、资讯个性化推荐、舆情监测预警（热点热度</a:t>
            </a:r>
            <a:r>
              <a:rPr lang="zh-CN" altLang="zh-CN" sz="1600" smtClean="0">
                <a:latin typeface="+mn-ea"/>
                <a:ea typeface="+mn-ea"/>
              </a:rPr>
              <a:t>、</a:t>
            </a:r>
            <a:r>
              <a:rPr lang="zh-CN" altLang="en-US" sz="1600" smtClean="0">
                <a:latin typeface="+mn-ea"/>
                <a:ea typeface="+mn-ea"/>
              </a:rPr>
              <a:t>词云</a:t>
            </a:r>
            <a:r>
              <a:rPr lang="zh-CN" altLang="zh-CN" sz="1600" smtClean="0">
                <a:latin typeface="+mn-ea"/>
                <a:ea typeface="+mn-ea"/>
              </a:rPr>
              <a:t>、</a:t>
            </a:r>
            <a:r>
              <a:rPr lang="zh-CN" altLang="zh-CN" sz="1600">
                <a:latin typeface="+mn-ea"/>
                <a:ea typeface="+mn-ea"/>
              </a:rPr>
              <a:t>负面预警等）。</a:t>
            </a:r>
            <a:endParaRPr lang="zh-CN" altLang="en-US" sz="1600">
              <a:latin typeface="+mn-ea"/>
              <a:ea typeface="+mn-ea"/>
            </a:endParaRPr>
          </a:p>
        </p:txBody>
      </p:sp>
      <p:sp>
        <p:nvSpPr>
          <p:cNvPr id="42" name="矩形 41"/>
          <p:cNvSpPr/>
          <p:nvPr/>
        </p:nvSpPr>
        <p:spPr>
          <a:xfrm>
            <a:off x="603448" y="635527"/>
            <a:ext cx="42121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zh-CN" altLang="en-US" sz="2400" b="1">
              <a:solidFill>
                <a:schemeClr val="tx1">
                  <a:lumMod val="75000"/>
                  <a:lumOff val="25000"/>
                </a:schemeClr>
              </a:solidFill>
              <a:latin typeface="微软雅黑" pitchFamily="34" charset="-122"/>
              <a:ea typeface="微软雅黑" pitchFamily="34" charset="-122"/>
              <a:cs typeface="+mj-cs"/>
            </a:endParaRPr>
          </a:p>
        </p:txBody>
      </p:sp>
      <p:sp>
        <p:nvSpPr>
          <p:cNvPr id="44" name="下箭头 43"/>
          <p:cNvSpPr/>
          <p:nvPr/>
        </p:nvSpPr>
        <p:spPr>
          <a:xfrm>
            <a:off x="7258012" y="1936976"/>
            <a:ext cx="388098" cy="830197"/>
          </a:xfrm>
          <a:prstGeom prst="downArrow">
            <a:avLst/>
          </a:prstGeom>
          <a:solidFill>
            <a:srgbClr val="FFC000"/>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264"/>
          <p:cNvSpPr>
            <a:spLocks noEditPoints="1"/>
          </p:cNvSpPr>
          <p:nvPr/>
        </p:nvSpPr>
        <p:spPr bwMode="auto">
          <a:xfrm>
            <a:off x="2051720" y="2700037"/>
            <a:ext cx="360000" cy="360000"/>
          </a:xfrm>
          <a:custGeom>
            <a:avLst/>
            <a:gdLst>
              <a:gd name="T0" fmla="*/ 273 w 284"/>
              <a:gd name="T1" fmla="*/ 197 h 314"/>
              <a:gd name="T2" fmla="*/ 280 w 284"/>
              <a:gd name="T3" fmla="*/ 183 h 314"/>
              <a:gd name="T4" fmla="*/ 273 w 284"/>
              <a:gd name="T5" fmla="*/ 161 h 314"/>
              <a:gd name="T6" fmla="*/ 232 w 284"/>
              <a:gd name="T7" fmla="*/ 140 h 314"/>
              <a:gd name="T8" fmla="*/ 210 w 284"/>
              <a:gd name="T9" fmla="*/ 148 h 314"/>
              <a:gd name="T10" fmla="*/ 203 w 284"/>
              <a:gd name="T11" fmla="*/ 162 h 314"/>
              <a:gd name="T12" fmla="*/ 273 w 284"/>
              <a:gd name="T13" fmla="*/ 197 h 314"/>
              <a:gd name="T14" fmla="*/ 12 w 284"/>
              <a:gd name="T15" fmla="*/ 188 h 314"/>
              <a:gd name="T16" fmla="*/ 74 w 284"/>
              <a:gd name="T17" fmla="*/ 163 h 314"/>
              <a:gd name="T18" fmla="*/ 90 w 284"/>
              <a:gd name="T19" fmla="*/ 152 h 314"/>
              <a:gd name="T20" fmla="*/ 122 w 284"/>
              <a:gd name="T21" fmla="*/ 217 h 314"/>
              <a:gd name="T22" fmla="*/ 150 w 284"/>
              <a:gd name="T23" fmla="*/ 152 h 314"/>
              <a:gd name="T24" fmla="*/ 166 w 284"/>
              <a:gd name="T25" fmla="*/ 164 h 314"/>
              <a:gd name="T26" fmla="*/ 178 w 284"/>
              <a:gd name="T27" fmla="*/ 167 h 314"/>
              <a:gd name="T28" fmla="*/ 176 w 284"/>
              <a:gd name="T29" fmla="*/ 171 h 314"/>
              <a:gd name="T30" fmla="*/ 141 w 284"/>
              <a:gd name="T31" fmla="*/ 241 h 314"/>
              <a:gd name="T32" fmla="*/ 145 w 284"/>
              <a:gd name="T33" fmla="*/ 282 h 314"/>
              <a:gd name="T34" fmla="*/ 2 w 284"/>
              <a:gd name="T35" fmla="*/ 282 h 314"/>
              <a:gd name="T36" fmla="*/ 12 w 284"/>
              <a:gd name="T37" fmla="*/ 188 h 314"/>
              <a:gd name="T38" fmla="*/ 76 w 284"/>
              <a:gd name="T39" fmla="*/ 107 h 314"/>
              <a:gd name="T40" fmla="*/ 79 w 284"/>
              <a:gd name="T41" fmla="*/ 54 h 314"/>
              <a:gd name="T42" fmla="*/ 162 w 284"/>
              <a:gd name="T43" fmla="*/ 55 h 314"/>
              <a:gd name="T44" fmla="*/ 166 w 284"/>
              <a:gd name="T45" fmla="*/ 108 h 314"/>
              <a:gd name="T46" fmla="*/ 181 w 284"/>
              <a:gd name="T47" fmla="*/ 87 h 314"/>
              <a:gd name="T48" fmla="*/ 174 w 284"/>
              <a:gd name="T49" fmla="*/ 28 h 314"/>
              <a:gd name="T50" fmla="*/ 69 w 284"/>
              <a:gd name="T51" fmla="*/ 24 h 314"/>
              <a:gd name="T52" fmla="*/ 63 w 284"/>
              <a:gd name="T53" fmla="*/ 96 h 314"/>
              <a:gd name="T54" fmla="*/ 76 w 284"/>
              <a:gd name="T55" fmla="*/ 107 h 314"/>
              <a:gd name="T56" fmla="*/ 217 w 284"/>
              <a:gd name="T57" fmla="*/ 179 h 314"/>
              <a:gd name="T58" fmla="*/ 251 w 284"/>
              <a:gd name="T59" fmla="*/ 196 h 314"/>
              <a:gd name="T60" fmla="*/ 269 w 284"/>
              <a:gd name="T61" fmla="*/ 205 h 314"/>
              <a:gd name="T62" fmla="*/ 233 w 284"/>
              <a:gd name="T63" fmla="*/ 277 h 314"/>
              <a:gd name="T64" fmla="*/ 215 w 284"/>
              <a:gd name="T65" fmla="*/ 267 h 314"/>
              <a:gd name="T66" fmla="*/ 183 w 284"/>
              <a:gd name="T67" fmla="*/ 253 h 314"/>
              <a:gd name="T68" fmla="*/ 208 w 284"/>
              <a:gd name="T69" fmla="*/ 206 h 314"/>
              <a:gd name="T70" fmla="*/ 203 w 284"/>
              <a:gd name="T71" fmla="*/ 204 h 314"/>
              <a:gd name="T72" fmla="*/ 178 w 284"/>
              <a:gd name="T73" fmla="*/ 252 h 314"/>
              <a:gd name="T74" fmla="*/ 163 w 284"/>
              <a:gd name="T75" fmla="*/ 241 h 314"/>
              <a:gd name="T76" fmla="*/ 199 w 284"/>
              <a:gd name="T77" fmla="*/ 170 h 314"/>
              <a:gd name="T78" fmla="*/ 217 w 284"/>
              <a:gd name="T79" fmla="*/ 179 h 314"/>
              <a:gd name="T80" fmla="*/ 165 w 284"/>
              <a:gd name="T81" fmla="*/ 277 h 314"/>
              <a:gd name="T82" fmla="*/ 168 w 284"/>
              <a:gd name="T83" fmla="*/ 307 h 314"/>
              <a:gd name="T84" fmla="*/ 182 w 284"/>
              <a:gd name="T85" fmla="*/ 314 h 314"/>
              <a:gd name="T86" fmla="*/ 208 w 284"/>
              <a:gd name="T87" fmla="*/ 298 h 314"/>
              <a:gd name="T88" fmla="*/ 165 w 284"/>
              <a:gd name="T89" fmla="*/ 277 h 314"/>
              <a:gd name="T90" fmla="*/ 165 w 284"/>
              <a:gd name="T91" fmla="*/ 277 h 314"/>
              <a:gd name="T92" fmla="*/ 165 w 284"/>
              <a:gd name="T93" fmla="*/ 27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4" h="314">
                <a:moveTo>
                  <a:pt x="273" y="197"/>
                </a:moveTo>
                <a:cubicBezTo>
                  <a:pt x="280" y="183"/>
                  <a:pt x="280" y="183"/>
                  <a:pt x="280" y="183"/>
                </a:cubicBezTo>
                <a:cubicBezTo>
                  <a:pt x="284" y="175"/>
                  <a:pt x="281" y="165"/>
                  <a:pt x="273" y="161"/>
                </a:cubicBezTo>
                <a:cubicBezTo>
                  <a:pt x="232" y="140"/>
                  <a:pt x="232" y="140"/>
                  <a:pt x="232" y="140"/>
                </a:cubicBezTo>
                <a:cubicBezTo>
                  <a:pt x="224" y="136"/>
                  <a:pt x="214" y="140"/>
                  <a:pt x="210" y="148"/>
                </a:cubicBezTo>
                <a:cubicBezTo>
                  <a:pt x="203" y="162"/>
                  <a:pt x="203" y="162"/>
                  <a:pt x="203" y="162"/>
                </a:cubicBezTo>
                <a:lnTo>
                  <a:pt x="273" y="197"/>
                </a:lnTo>
                <a:close/>
                <a:moveTo>
                  <a:pt x="12" y="188"/>
                </a:moveTo>
                <a:cubicBezTo>
                  <a:pt x="33" y="180"/>
                  <a:pt x="53" y="172"/>
                  <a:pt x="74" y="163"/>
                </a:cubicBezTo>
                <a:cubicBezTo>
                  <a:pt x="79" y="160"/>
                  <a:pt x="84" y="156"/>
                  <a:pt x="90" y="152"/>
                </a:cubicBezTo>
                <a:cubicBezTo>
                  <a:pt x="122" y="217"/>
                  <a:pt x="122" y="217"/>
                  <a:pt x="122" y="217"/>
                </a:cubicBezTo>
                <a:cubicBezTo>
                  <a:pt x="150" y="152"/>
                  <a:pt x="150" y="152"/>
                  <a:pt x="150" y="152"/>
                </a:cubicBezTo>
                <a:cubicBezTo>
                  <a:pt x="156" y="156"/>
                  <a:pt x="161" y="160"/>
                  <a:pt x="166" y="164"/>
                </a:cubicBezTo>
                <a:cubicBezTo>
                  <a:pt x="178" y="167"/>
                  <a:pt x="178" y="167"/>
                  <a:pt x="178" y="167"/>
                </a:cubicBezTo>
                <a:cubicBezTo>
                  <a:pt x="176" y="171"/>
                  <a:pt x="176" y="171"/>
                  <a:pt x="176" y="171"/>
                </a:cubicBezTo>
                <a:cubicBezTo>
                  <a:pt x="164" y="194"/>
                  <a:pt x="151" y="218"/>
                  <a:pt x="141" y="241"/>
                </a:cubicBezTo>
                <a:cubicBezTo>
                  <a:pt x="145" y="282"/>
                  <a:pt x="145" y="282"/>
                  <a:pt x="145" y="282"/>
                </a:cubicBezTo>
                <a:cubicBezTo>
                  <a:pt x="2" y="282"/>
                  <a:pt x="2" y="282"/>
                  <a:pt x="2" y="282"/>
                </a:cubicBezTo>
                <a:cubicBezTo>
                  <a:pt x="0" y="237"/>
                  <a:pt x="3" y="204"/>
                  <a:pt x="12" y="188"/>
                </a:cubicBezTo>
                <a:close/>
                <a:moveTo>
                  <a:pt x="76" y="107"/>
                </a:moveTo>
                <a:cubicBezTo>
                  <a:pt x="74" y="87"/>
                  <a:pt x="73" y="74"/>
                  <a:pt x="79" y="54"/>
                </a:cubicBezTo>
                <a:cubicBezTo>
                  <a:pt x="102" y="40"/>
                  <a:pt x="129" y="62"/>
                  <a:pt x="162" y="55"/>
                </a:cubicBezTo>
                <a:cubicBezTo>
                  <a:pt x="166" y="71"/>
                  <a:pt x="167" y="85"/>
                  <a:pt x="166" y="108"/>
                </a:cubicBezTo>
                <a:cubicBezTo>
                  <a:pt x="166" y="108"/>
                  <a:pt x="179" y="97"/>
                  <a:pt x="181" y="87"/>
                </a:cubicBezTo>
                <a:cubicBezTo>
                  <a:pt x="182" y="78"/>
                  <a:pt x="179" y="35"/>
                  <a:pt x="174" y="28"/>
                </a:cubicBezTo>
                <a:cubicBezTo>
                  <a:pt x="156" y="1"/>
                  <a:pt x="89" y="0"/>
                  <a:pt x="69" y="24"/>
                </a:cubicBezTo>
                <a:cubicBezTo>
                  <a:pt x="63" y="30"/>
                  <a:pt x="57" y="88"/>
                  <a:pt x="63" y="96"/>
                </a:cubicBezTo>
                <a:cubicBezTo>
                  <a:pt x="69" y="104"/>
                  <a:pt x="76" y="107"/>
                  <a:pt x="76" y="107"/>
                </a:cubicBezTo>
                <a:close/>
                <a:moveTo>
                  <a:pt x="217" y="179"/>
                </a:moveTo>
                <a:cubicBezTo>
                  <a:pt x="251" y="196"/>
                  <a:pt x="251" y="196"/>
                  <a:pt x="251" y="196"/>
                </a:cubicBezTo>
                <a:cubicBezTo>
                  <a:pt x="269" y="205"/>
                  <a:pt x="269" y="205"/>
                  <a:pt x="269" y="205"/>
                </a:cubicBezTo>
                <a:cubicBezTo>
                  <a:pt x="233" y="277"/>
                  <a:pt x="233" y="277"/>
                  <a:pt x="233" y="277"/>
                </a:cubicBezTo>
                <a:cubicBezTo>
                  <a:pt x="222" y="283"/>
                  <a:pt x="217" y="278"/>
                  <a:pt x="215" y="267"/>
                </a:cubicBezTo>
                <a:cubicBezTo>
                  <a:pt x="202" y="270"/>
                  <a:pt x="190" y="267"/>
                  <a:pt x="183" y="253"/>
                </a:cubicBezTo>
                <a:cubicBezTo>
                  <a:pt x="208" y="206"/>
                  <a:pt x="208" y="206"/>
                  <a:pt x="208" y="206"/>
                </a:cubicBezTo>
                <a:cubicBezTo>
                  <a:pt x="203" y="204"/>
                  <a:pt x="203" y="204"/>
                  <a:pt x="203" y="204"/>
                </a:cubicBezTo>
                <a:cubicBezTo>
                  <a:pt x="178" y="252"/>
                  <a:pt x="178" y="252"/>
                  <a:pt x="178" y="252"/>
                </a:cubicBezTo>
                <a:cubicBezTo>
                  <a:pt x="169" y="256"/>
                  <a:pt x="165" y="251"/>
                  <a:pt x="163" y="241"/>
                </a:cubicBezTo>
                <a:cubicBezTo>
                  <a:pt x="175" y="217"/>
                  <a:pt x="187" y="194"/>
                  <a:pt x="199" y="170"/>
                </a:cubicBezTo>
                <a:lnTo>
                  <a:pt x="217" y="179"/>
                </a:lnTo>
                <a:close/>
                <a:moveTo>
                  <a:pt x="165" y="277"/>
                </a:moveTo>
                <a:cubicBezTo>
                  <a:pt x="168" y="307"/>
                  <a:pt x="168" y="307"/>
                  <a:pt x="168" y="307"/>
                </a:cubicBezTo>
                <a:cubicBezTo>
                  <a:pt x="182" y="314"/>
                  <a:pt x="182" y="314"/>
                  <a:pt x="182" y="314"/>
                </a:cubicBezTo>
                <a:cubicBezTo>
                  <a:pt x="208" y="298"/>
                  <a:pt x="208" y="298"/>
                  <a:pt x="208" y="298"/>
                </a:cubicBezTo>
                <a:lnTo>
                  <a:pt x="165" y="277"/>
                </a:lnTo>
                <a:close/>
                <a:moveTo>
                  <a:pt x="165" y="277"/>
                </a:moveTo>
                <a:cubicBezTo>
                  <a:pt x="165" y="277"/>
                  <a:pt x="165" y="277"/>
                  <a:pt x="165" y="277"/>
                </a:cubicBezTo>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2"/>
          <p:cNvSpPr>
            <a:spLocks noEditPoints="1"/>
          </p:cNvSpPr>
          <p:nvPr/>
        </p:nvSpPr>
        <p:spPr bwMode="auto">
          <a:xfrm>
            <a:off x="2051720" y="1899141"/>
            <a:ext cx="360000" cy="360000"/>
          </a:xfrm>
          <a:custGeom>
            <a:avLst/>
            <a:gdLst>
              <a:gd name="T0" fmla="*/ 118 w 126"/>
              <a:gd name="T1" fmla="*/ 0 h 117"/>
              <a:gd name="T2" fmla="*/ 126 w 126"/>
              <a:gd name="T3" fmla="*/ 78 h 117"/>
              <a:gd name="T4" fmla="*/ 113 w 126"/>
              <a:gd name="T5" fmla="*/ 86 h 117"/>
              <a:gd name="T6" fmla="*/ 116 w 126"/>
              <a:gd name="T7" fmla="*/ 77 h 117"/>
              <a:gd name="T8" fmla="*/ 10 w 126"/>
              <a:gd name="T9" fmla="*/ 8 h 117"/>
              <a:gd name="T10" fmla="*/ 48 w 126"/>
              <a:gd name="T11" fmla="*/ 77 h 117"/>
              <a:gd name="T12" fmla="*/ 55 w 126"/>
              <a:gd name="T13" fmla="*/ 86 h 117"/>
              <a:gd name="T14" fmla="*/ 0 w 126"/>
              <a:gd name="T15" fmla="*/ 78 h 117"/>
              <a:gd name="T16" fmla="*/ 8 w 126"/>
              <a:gd name="T17" fmla="*/ 0 h 117"/>
              <a:gd name="T18" fmla="*/ 86 w 126"/>
              <a:gd name="T19" fmla="*/ 48 h 117"/>
              <a:gd name="T20" fmla="*/ 111 w 126"/>
              <a:gd name="T21" fmla="*/ 46 h 117"/>
              <a:gd name="T22" fmla="*/ 86 w 126"/>
              <a:gd name="T23" fmla="*/ 39 h 117"/>
              <a:gd name="T24" fmla="*/ 111 w 126"/>
              <a:gd name="T25" fmla="*/ 41 h 117"/>
              <a:gd name="T26" fmla="*/ 86 w 126"/>
              <a:gd name="T27" fmla="*/ 39 h 117"/>
              <a:gd name="T28" fmla="*/ 99 w 126"/>
              <a:gd name="T29" fmla="*/ 32 h 117"/>
              <a:gd name="T30" fmla="*/ 111 w 126"/>
              <a:gd name="T31" fmla="*/ 30 h 117"/>
              <a:gd name="T32" fmla="*/ 99 w 126"/>
              <a:gd name="T33" fmla="*/ 23 h 117"/>
              <a:gd name="T34" fmla="*/ 111 w 126"/>
              <a:gd name="T35" fmla="*/ 25 h 117"/>
              <a:gd name="T36" fmla="*/ 99 w 126"/>
              <a:gd name="T37" fmla="*/ 23 h 117"/>
              <a:gd name="T38" fmla="*/ 99 w 126"/>
              <a:gd name="T39" fmla="*/ 18 h 117"/>
              <a:gd name="T40" fmla="*/ 111 w 126"/>
              <a:gd name="T41" fmla="*/ 16 h 117"/>
              <a:gd name="T42" fmla="*/ 73 w 126"/>
              <a:gd name="T43" fmla="*/ 16 h 117"/>
              <a:gd name="T44" fmla="*/ 95 w 126"/>
              <a:gd name="T45" fmla="*/ 34 h 117"/>
              <a:gd name="T46" fmla="*/ 73 w 126"/>
              <a:gd name="T47" fmla="*/ 16 h 117"/>
              <a:gd name="T48" fmla="*/ 37 w 126"/>
              <a:gd name="T49" fmla="*/ 57 h 117"/>
              <a:gd name="T50" fmla="*/ 31 w 126"/>
              <a:gd name="T51" fmla="*/ 40 h 117"/>
              <a:gd name="T52" fmla="*/ 17 w 126"/>
              <a:gd name="T53" fmla="*/ 39 h 117"/>
              <a:gd name="T54" fmla="*/ 31 w 126"/>
              <a:gd name="T55" fmla="*/ 34 h 117"/>
              <a:gd name="T56" fmla="*/ 42 w 126"/>
              <a:gd name="T57" fmla="*/ 38 h 117"/>
              <a:gd name="T58" fmla="*/ 43 w 126"/>
              <a:gd name="T59" fmla="*/ 39 h 117"/>
              <a:gd name="T60" fmla="*/ 51 w 126"/>
              <a:gd name="T61" fmla="*/ 42 h 117"/>
              <a:gd name="T62" fmla="*/ 53 w 126"/>
              <a:gd name="T63" fmla="*/ 28 h 117"/>
              <a:gd name="T64" fmla="*/ 58 w 126"/>
              <a:gd name="T65" fmla="*/ 31 h 117"/>
              <a:gd name="T66" fmla="*/ 67 w 126"/>
              <a:gd name="T67" fmla="*/ 22 h 117"/>
              <a:gd name="T68" fmla="*/ 55 w 126"/>
              <a:gd name="T69" fmla="*/ 19 h 117"/>
              <a:gd name="T70" fmla="*/ 50 w 126"/>
              <a:gd name="T71" fmla="*/ 24 h 117"/>
              <a:gd name="T72" fmla="*/ 49 w 126"/>
              <a:gd name="T73" fmla="*/ 26 h 117"/>
              <a:gd name="T74" fmla="*/ 45 w 126"/>
              <a:gd name="T75" fmla="*/ 35 h 117"/>
              <a:gd name="T76" fmla="*/ 41 w 126"/>
              <a:gd name="T77" fmla="*/ 31 h 117"/>
              <a:gd name="T78" fmla="*/ 31 w 126"/>
              <a:gd name="T79" fmla="*/ 29 h 117"/>
              <a:gd name="T80" fmla="*/ 22 w 126"/>
              <a:gd name="T81" fmla="*/ 57 h 117"/>
              <a:gd name="T82" fmla="*/ 28 w 126"/>
              <a:gd name="T83" fmla="*/ 44 h 117"/>
              <a:gd name="T84" fmla="*/ 22 w 126"/>
              <a:gd name="T85" fmla="*/ 57 h 117"/>
              <a:gd name="T86" fmla="*/ 63 w 126"/>
              <a:gd name="T87" fmla="*/ 57 h 117"/>
              <a:gd name="T88" fmla="*/ 57 w 126"/>
              <a:gd name="T89" fmla="*/ 32 h 117"/>
              <a:gd name="T90" fmla="*/ 48 w 126"/>
              <a:gd name="T91" fmla="*/ 57 h 117"/>
              <a:gd name="T92" fmla="*/ 54 w 126"/>
              <a:gd name="T93" fmla="*/ 46 h 117"/>
              <a:gd name="T94" fmla="*/ 48 w 126"/>
              <a:gd name="T95" fmla="*/ 57 h 117"/>
              <a:gd name="T96" fmla="*/ 45 w 126"/>
              <a:gd name="T97" fmla="*/ 57 h 117"/>
              <a:gd name="T98" fmla="*/ 39 w 126"/>
              <a:gd name="T99" fmla="*/ 43 h 117"/>
              <a:gd name="T100" fmla="*/ 82 w 126"/>
              <a:gd name="T101" fmla="*/ 67 h 117"/>
              <a:gd name="T102" fmla="*/ 73 w 126"/>
              <a:gd name="T103" fmla="*/ 41 h 117"/>
              <a:gd name="T104" fmla="*/ 61 w 126"/>
              <a:gd name="T105" fmla="*/ 71 h 117"/>
              <a:gd name="T106" fmla="*/ 66 w 126"/>
              <a:gd name="T107" fmla="*/ 93 h 117"/>
              <a:gd name="T108" fmla="*/ 73 w 126"/>
              <a:gd name="T109" fmla="*/ 117 h 117"/>
              <a:gd name="T110" fmla="*/ 101 w 126"/>
              <a:gd name="T111" fmla="*/ 110 h 117"/>
              <a:gd name="T112" fmla="*/ 98 w 126"/>
              <a:gd name="T113" fmla="*/ 66 h 117"/>
              <a:gd name="T114" fmla="*/ 97 w 126"/>
              <a:gd name="T115" fmla="*/ 61 h 117"/>
              <a:gd name="T116" fmla="*/ 89 w 126"/>
              <a:gd name="T117" fmla="*/ 63 h 117"/>
              <a:gd name="T118" fmla="*/ 83 w 126"/>
              <a:gd name="T119" fmla="*/ 58 h 117"/>
              <a:gd name="T120" fmla="*/ 3 w 126"/>
              <a:gd name="T121" fmla="*/ 31 h 117"/>
              <a:gd name="T122" fmla="*/ 6 w 126"/>
              <a:gd name="T123" fmla="*/ 53 h 117"/>
              <a:gd name="T124" fmla="*/ 3 w 126"/>
              <a:gd name="T1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17">
                <a:moveTo>
                  <a:pt x="8" y="0"/>
                </a:moveTo>
                <a:cubicBezTo>
                  <a:pt x="118" y="0"/>
                  <a:pt x="118" y="0"/>
                  <a:pt x="118" y="0"/>
                </a:cubicBezTo>
                <a:cubicBezTo>
                  <a:pt x="123" y="0"/>
                  <a:pt x="126" y="4"/>
                  <a:pt x="126" y="8"/>
                </a:cubicBezTo>
                <a:cubicBezTo>
                  <a:pt x="126" y="78"/>
                  <a:pt x="126" y="78"/>
                  <a:pt x="126" y="78"/>
                </a:cubicBezTo>
                <a:cubicBezTo>
                  <a:pt x="126" y="82"/>
                  <a:pt x="123" y="86"/>
                  <a:pt x="118" y="86"/>
                </a:cubicBezTo>
                <a:cubicBezTo>
                  <a:pt x="113" y="86"/>
                  <a:pt x="113" y="86"/>
                  <a:pt x="113" y="86"/>
                </a:cubicBezTo>
                <a:cubicBezTo>
                  <a:pt x="113" y="83"/>
                  <a:pt x="114" y="80"/>
                  <a:pt x="114" y="77"/>
                </a:cubicBezTo>
                <a:cubicBezTo>
                  <a:pt x="116" y="77"/>
                  <a:pt x="116" y="77"/>
                  <a:pt x="116" y="77"/>
                </a:cubicBezTo>
                <a:cubicBezTo>
                  <a:pt x="116" y="8"/>
                  <a:pt x="116" y="8"/>
                  <a:pt x="116" y="8"/>
                </a:cubicBezTo>
                <a:cubicBezTo>
                  <a:pt x="10" y="8"/>
                  <a:pt x="10" y="8"/>
                  <a:pt x="10" y="8"/>
                </a:cubicBezTo>
                <a:cubicBezTo>
                  <a:pt x="10" y="77"/>
                  <a:pt x="10" y="77"/>
                  <a:pt x="10" y="77"/>
                </a:cubicBezTo>
                <a:cubicBezTo>
                  <a:pt x="48" y="77"/>
                  <a:pt x="48" y="77"/>
                  <a:pt x="48" y="77"/>
                </a:cubicBezTo>
                <a:cubicBezTo>
                  <a:pt x="51" y="81"/>
                  <a:pt x="51" y="81"/>
                  <a:pt x="51" y="81"/>
                </a:cubicBezTo>
                <a:cubicBezTo>
                  <a:pt x="52" y="82"/>
                  <a:pt x="54" y="84"/>
                  <a:pt x="55" y="86"/>
                </a:cubicBezTo>
                <a:cubicBezTo>
                  <a:pt x="8" y="86"/>
                  <a:pt x="8" y="86"/>
                  <a:pt x="8" y="86"/>
                </a:cubicBezTo>
                <a:cubicBezTo>
                  <a:pt x="3" y="86"/>
                  <a:pt x="0" y="82"/>
                  <a:pt x="0" y="78"/>
                </a:cubicBezTo>
                <a:cubicBezTo>
                  <a:pt x="0" y="8"/>
                  <a:pt x="0" y="8"/>
                  <a:pt x="0" y="8"/>
                </a:cubicBezTo>
                <a:cubicBezTo>
                  <a:pt x="0" y="4"/>
                  <a:pt x="3" y="0"/>
                  <a:pt x="8" y="0"/>
                </a:cubicBezTo>
                <a:close/>
                <a:moveTo>
                  <a:pt x="86" y="46"/>
                </a:moveTo>
                <a:cubicBezTo>
                  <a:pt x="86" y="48"/>
                  <a:pt x="86" y="48"/>
                  <a:pt x="86" y="48"/>
                </a:cubicBezTo>
                <a:cubicBezTo>
                  <a:pt x="111" y="48"/>
                  <a:pt x="111" y="48"/>
                  <a:pt x="111" y="48"/>
                </a:cubicBezTo>
                <a:cubicBezTo>
                  <a:pt x="111" y="46"/>
                  <a:pt x="111" y="46"/>
                  <a:pt x="111" y="46"/>
                </a:cubicBezTo>
                <a:cubicBezTo>
                  <a:pt x="86" y="46"/>
                  <a:pt x="86" y="46"/>
                  <a:pt x="86" y="46"/>
                </a:cubicBezTo>
                <a:close/>
                <a:moveTo>
                  <a:pt x="86" y="39"/>
                </a:moveTo>
                <a:cubicBezTo>
                  <a:pt x="86" y="41"/>
                  <a:pt x="86" y="41"/>
                  <a:pt x="86" y="41"/>
                </a:cubicBezTo>
                <a:cubicBezTo>
                  <a:pt x="111" y="41"/>
                  <a:pt x="111" y="41"/>
                  <a:pt x="111" y="41"/>
                </a:cubicBezTo>
                <a:cubicBezTo>
                  <a:pt x="111" y="39"/>
                  <a:pt x="111" y="39"/>
                  <a:pt x="111" y="39"/>
                </a:cubicBezTo>
                <a:cubicBezTo>
                  <a:pt x="86" y="39"/>
                  <a:pt x="86" y="39"/>
                  <a:pt x="86" y="39"/>
                </a:cubicBezTo>
                <a:close/>
                <a:moveTo>
                  <a:pt x="99" y="30"/>
                </a:moveTo>
                <a:cubicBezTo>
                  <a:pt x="99" y="32"/>
                  <a:pt x="99" y="32"/>
                  <a:pt x="99" y="32"/>
                </a:cubicBezTo>
                <a:cubicBezTo>
                  <a:pt x="111" y="32"/>
                  <a:pt x="111" y="32"/>
                  <a:pt x="111" y="32"/>
                </a:cubicBezTo>
                <a:cubicBezTo>
                  <a:pt x="111" y="30"/>
                  <a:pt x="111" y="30"/>
                  <a:pt x="111" y="30"/>
                </a:cubicBezTo>
                <a:cubicBezTo>
                  <a:pt x="99" y="30"/>
                  <a:pt x="99" y="30"/>
                  <a:pt x="99" y="30"/>
                </a:cubicBezTo>
                <a:close/>
                <a:moveTo>
                  <a:pt x="99" y="23"/>
                </a:moveTo>
                <a:cubicBezTo>
                  <a:pt x="99" y="25"/>
                  <a:pt x="99" y="25"/>
                  <a:pt x="99" y="25"/>
                </a:cubicBezTo>
                <a:cubicBezTo>
                  <a:pt x="111" y="25"/>
                  <a:pt x="111" y="25"/>
                  <a:pt x="111" y="25"/>
                </a:cubicBezTo>
                <a:cubicBezTo>
                  <a:pt x="111" y="23"/>
                  <a:pt x="111" y="23"/>
                  <a:pt x="111" y="23"/>
                </a:cubicBezTo>
                <a:cubicBezTo>
                  <a:pt x="99" y="23"/>
                  <a:pt x="99" y="23"/>
                  <a:pt x="99" y="23"/>
                </a:cubicBezTo>
                <a:close/>
                <a:moveTo>
                  <a:pt x="99" y="16"/>
                </a:moveTo>
                <a:cubicBezTo>
                  <a:pt x="99" y="18"/>
                  <a:pt x="99" y="18"/>
                  <a:pt x="99" y="18"/>
                </a:cubicBezTo>
                <a:cubicBezTo>
                  <a:pt x="111" y="18"/>
                  <a:pt x="111" y="18"/>
                  <a:pt x="111" y="18"/>
                </a:cubicBezTo>
                <a:cubicBezTo>
                  <a:pt x="111" y="16"/>
                  <a:pt x="111" y="16"/>
                  <a:pt x="111" y="16"/>
                </a:cubicBezTo>
                <a:cubicBezTo>
                  <a:pt x="99" y="16"/>
                  <a:pt x="99" y="16"/>
                  <a:pt x="99" y="16"/>
                </a:cubicBezTo>
                <a:close/>
                <a:moveTo>
                  <a:pt x="73" y="16"/>
                </a:moveTo>
                <a:cubicBezTo>
                  <a:pt x="73" y="34"/>
                  <a:pt x="73" y="34"/>
                  <a:pt x="73" y="34"/>
                </a:cubicBezTo>
                <a:cubicBezTo>
                  <a:pt x="95" y="34"/>
                  <a:pt x="95" y="34"/>
                  <a:pt x="95" y="34"/>
                </a:cubicBezTo>
                <a:cubicBezTo>
                  <a:pt x="95" y="16"/>
                  <a:pt x="95" y="16"/>
                  <a:pt x="95" y="16"/>
                </a:cubicBezTo>
                <a:cubicBezTo>
                  <a:pt x="73" y="16"/>
                  <a:pt x="73" y="16"/>
                  <a:pt x="73" y="16"/>
                </a:cubicBezTo>
                <a:close/>
                <a:moveTo>
                  <a:pt x="31" y="57"/>
                </a:moveTo>
                <a:cubicBezTo>
                  <a:pt x="37" y="57"/>
                  <a:pt x="37" y="57"/>
                  <a:pt x="37" y="57"/>
                </a:cubicBezTo>
                <a:cubicBezTo>
                  <a:pt x="37" y="40"/>
                  <a:pt x="37" y="40"/>
                  <a:pt x="37" y="40"/>
                </a:cubicBezTo>
                <a:cubicBezTo>
                  <a:pt x="31" y="40"/>
                  <a:pt x="31" y="40"/>
                  <a:pt x="31" y="40"/>
                </a:cubicBezTo>
                <a:cubicBezTo>
                  <a:pt x="31" y="57"/>
                  <a:pt x="31" y="57"/>
                  <a:pt x="31" y="57"/>
                </a:cubicBezTo>
                <a:close/>
                <a:moveTo>
                  <a:pt x="17" y="39"/>
                </a:moveTo>
                <a:cubicBezTo>
                  <a:pt x="19" y="43"/>
                  <a:pt x="19" y="43"/>
                  <a:pt x="19" y="43"/>
                </a:cubicBezTo>
                <a:cubicBezTo>
                  <a:pt x="31" y="34"/>
                  <a:pt x="31" y="34"/>
                  <a:pt x="31" y="34"/>
                </a:cubicBezTo>
                <a:cubicBezTo>
                  <a:pt x="38" y="34"/>
                  <a:pt x="38" y="34"/>
                  <a:pt x="38" y="34"/>
                </a:cubicBezTo>
                <a:cubicBezTo>
                  <a:pt x="42" y="38"/>
                  <a:pt x="42" y="38"/>
                  <a:pt x="42" y="38"/>
                </a:cubicBezTo>
                <a:cubicBezTo>
                  <a:pt x="42" y="39"/>
                  <a:pt x="42" y="39"/>
                  <a:pt x="42" y="39"/>
                </a:cubicBezTo>
                <a:cubicBezTo>
                  <a:pt x="43" y="39"/>
                  <a:pt x="43" y="39"/>
                  <a:pt x="43" y="39"/>
                </a:cubicBezTo>
                <a:cubicBezTo>
                  <a:pt x="48" y="41"/>
                  <a:pt x="48" y="41"/>
                  <a:pt x="48" y="41"/>
                </a:cubicBezTo>
                <a:cubicBezTo>
                  <a:pt x="51" y="42"/>
                  <a:pt x="51" y="42"/>
                  <a:pt x="51" y="42"/>
                </a:cubicBezTo>
                <a:cubicBezTo>
                  <a:pt x="51" y="39"/>
                  <a:pt x="51" y="39"/>
                  <a:pt x="51" y="39"/>
                </a:cubicBezTo>
                <a:cubicBezTo>
                  <a:pt x="53" y="28"/>
                  <a:pt x="53" y="28"/>
                  <a:pt x="53" y="28"/>
                </a:cubicBezTo>
                <a:cubicBezTo>
                  <a:pt x="57" y="27"/>
                  <a:pt x="57" y="27"/>
                  <a:pt x="57" y="27"/>
                </a:cubicBezTo>
                <a:cubicBezTo>
                  <a:pt x="58" y="31"/>
                  <a:pt x="58" y="31"/>
                  <a:pt x="58" y="31"/>
                </a:cubicBezTo>
                <a:cubicBezTo>
                  <a:pt x="62" y="26"/>
                  <a:pt x="62" y="26"/>
                  <a:pt x="62" y="26"/>
                </a:cubicBezTo>
                <a:cubicBezTo>
                  <a:pt x="67" y="22"/>
                  <a:pt x="67" y="22"/>
                  <a:pt x="67" y="22"/>
                </a:cubicBezTo>
                <a:cubicBezTo>
                  <a:pt x="61" y="21"/>
                  <a:pt x="61" y="21"/>
                  <a:pt x="61" y="21"/>
                </a:cubicBezTo>
                <a:cubicBezTo>
                  <a:pt x="55" y="19"/>
                  <a:pt x="55" y="19"/>
                  <a:pt x="55" y="19"/>
                </a:cubicBezTo>
                <a:cubicBezTo>
                  <a:pt x="56" y="23"/>
                  <a:pt x="56" y="23"/>
                  <a:pt x="56" y="23"/>
                </a:cubicBezTo>
                <a:cubicBezTo>
                  <a:pt x="50" y="24"/>
                  <a:pt x="50" y="24"/>
                  <a:pt x="50" y="24"/>
                </a:cubicBezTo>
                <a:cubicBezTo>
                  <a:pt x="49" y="25"/>
                  <a:pt x="49" y="25"/>
                  <a:pt x="49" y="25"/>
                </a:cubicBezTo>
                <a:cubicBezTo>
                  <a:pt x="49" y="26"/>
                  <a:pt x="49" y="26"/>
                  <a:pt x="49" y="26"/>
                </a:cubicBezTo>
                <a:cubicBezTo>
                  <a:pt x="47" y="36"/>
                  <a:pt x="47" y="36"/>
                  <a:pt x="47" y="36"/>
                </a:cubicBezTo>
                <a:cubicBezTo>
                  <a:pt x="45" y="35"/>
                  <a:pt x="45" y="35"/>
                  <a:pt x="45" y="35"/>
                </a:cubicBezTo>
                <a:cubicBezTo>
                  <a:pt x="41" y="31"/>
                  <a:pt x="41" y="31"/>
                  <a:pt x="41" y="31"/>
                </a:cubicBezTo>
                <a:cubicBezTo>
                  <a:pt x="41" y="31"/>
                  <a:pt x="41" y="31"/>
                  <a:pt x="41" y="31"/>
                </a:cubicBezTo>
                <a:cubicBezTo>
                  <a:pt x="40" y="30"/>
                  <a:pt x="40" y="30"/>
                  <a:pt x="40" y="30"/>
                </a:cubicBezTo>
                <a:cubicBezTo>
                  <a:pt x="31" y="29"/>
                  <a:pt x="31" y="29"/>
                  <a:pt x="31" y="29"/>
                </a:cubicBezTo>
                <a:cubicBezTo>
                  <a:pt x="17" y="39"/>
                  <a:pt x="17" y="39"/>
                  <a:pt x="17" y="39"/>
                </a:cubicBezTo>
                <a:close/>
                <a:moveTo>
                  <a:pt x="22" y="57"/>
                </a:moveTo>
                <a:cubicBezTo>
                  <a:pt x="28" y="57"/>
                  <a:pt x="28" y="57"/>
                  <a:pt x="28" y="57"/>
                </a:cubicBezTo>
                <a:cubicBezTo>
                  <a:pt x="28" y="44"/>
                  <a:pt x="28" y="44"/>
                  <a:pt x="28" y="44"/>
                </a:cubicBezTo>
                <a:cubicBezTo>
                  <a:pt x="22" y="44"/>
                  <a:pt x="22" y="44"/>
                  <a:pt x="22" y="44"/>
                </a:cubicBezTo>
                <a:cubicBezTo>
                  <a:pt x="22" y="57"/>
                  <a:pt x="22" y="57"/>
                  <a:pt x="22" y="57"/>
                </a:cubicBezTo>
                <a:close/>
                <a:moveTo>
                  <a:pt x="57" y="57"/>
                </a:moveTo>
                <a:cubicBezTo>
                  <a:pt x="63" y="57"/>
                  <a:pt x="63" y="57"/>
                  <a:pt x="63" y="57"/>
                </a:cubicBezTo>
                <a:cubicBezTo>
                  <a:pt x="63" y="32"/>
                  <a:pt x="63" y="32"/>
                  <a:pt x="63" y="32"/>
                </a:cubicBezTo>
                <a:cubicBezTo>
                  <a:pt x="57" y="32"/>
                  <a:pt x="57" y="32"/>
                  <a:pt x="57" y="32"/>
                </a:cubicBezTo>
                <a:cubicBezTo>
                  <a:pt x="57" y="57"/>
                  <a:pt x="57" y="57"/>
                  <a:pt x="57" y="57"/>
                </a:cubicBezTo>
                <a:close/>
                <a:moveTo>
                  <a:pt x="48" y="57"/>
                </a:moveTo>
                <a:cubicBezTo>
                  <a:pt x="54" y="57"/>
                  <a:pt x="54" y="57"/>
                  <a:pt x="54" y="57"/>
                </a:cubicBezTo>
                <a:cubicBezTo>
                  <a:pt x="54" y="46"/>
                  <a:pt x="54" y="46"/>
                  <a:pt x="54" y="46"/>
                </a:cubicBezTo>
                <a:cubicBezTo>
                  <a:pt x="48" y="46"/>
                  <a:pt x="48" y="46"/>
                  <a:pt x="48" y="46"/>
                </a:cubicBezTo>
                <a:cubicBezTo>
                  <a:pt x="48" y="57"/>
                  <a:pt x="48" y="57"/>
                  <a:pt x="48" y="57"/>
                </a:cubicBezTo>
                <a:close/>
                <a:moveTo>
                  <a:pt x="39" y="57"/>
                </a:moveTo>
                <a:cubicBezTo>
                  <a:pt x="45" y="57"/>
                  <a:pt x="45" y="57"/>
                  <a:pt x="45" y="57"/>
                </a:cubicBezTo>
                <a:cubicBezTo>
                  <a:pt x="45" y="43"/>
                  <a:pt x="45" y="43"/>
                  <a:pt x="45" y="43"/>
                </a:cubicBezTo>
                <a:cubicBezTo>
                  <a:pt x="39" y="43"/>
                  <a:pt x="39" y="43"/>
                  <a:pt x="39" y="43"/>
                </a:cubicBezTo>
                <a:cubicBezTo>
                  <a:pt x="39" y="57"/>
                  <a:pt x="39" y="57"/>
                  <a:pt x="39" y="57"/>
                </a:cubicBezTo>
                <a:close/>
                <a:moveTo>
                  <a:pt x="82" y="67"/>
                </a:moveTo>
                <a:cubicBezTo>
                  <a:pt x="82" y="59"/>
                  <a:pt x="81" y="50"/>
                  <a:pt x="80" y="42"/>
                </a:cubicBezTo>
                <a:cubicBezTo>
                  <a:pt x="78" y="41"/>
                  <a:pt x="75" y="41"/>
                  <a:pt x="73" y="41"/>
                </a:cubicBezTo>
                <a:cubicBezTo>
                  <a:pt x="72" y="55"/>
                  <a:pt x="73" y="68"/>
                  <a:pt x="72" y="82"/>
                </a:cubicBezTo>
                <a:cubicBezTo>
                  <a:pt x="70" y="77"/>
                  <a:pt x="68" y="73"/>
                  <a:pt x="61" y="71"/>
                </a:cubicBezTo>
                <a:cubicBezTo>
                  <a:pt x="60" y="73"/>
                  <a:pt x="59" y="73"/>
                  <a:pt x="58" y="75"/>
                </a:cubicBezTo>
                <a:cubicBezTo>
                  <a:pt x="62" y="80"/>
                  <a:pt x="65" y="87"/>
                  <a:pt x="66" y="93"/>
                </a:cubicBezTo>
                <a:cubicBezTo>
                  <a:pt x="68" y="107"/>
                  <a:pt x="68" y="107"/>
                  <a:pt x="68" y="107"/>
                </a:cubicBezTo>
                <a:cubicBezTo>
                  <a:pt x="69" y="110"/>
                  <a:pt x="71" y="114"/>
                  <a:pt x="73" y="117"/>
                </a:cubicBezTo>
                <a:cubicBezTo>
                  <a:pt x="82" y="116"/>
                  <a:pt x="89" y="116"/>
                  <a:pt x="99" y="116"/>
                </a:cubicBezTo>
                <a:cubicBezTo>
                  <a:pt x="99" y="114"/>
                  <a:pt x="100" y="112"/>
                  <a:pt x="101" y="110"/>
                </a:cubicBezTo>
                <a:cubicBezTo>
                  <a:pt x="103" y="99"/>
                  <a:pt x="105" y="78"/>
                  <a:pt x="105" y="67"/>
                </a:cubicBezTo>
                <a:cubicBezTo>
                  <a:pt x="102" y="67"/>
                  <a:pt x="101" y="66"/>
                  <a:pt x="98" y="66"/>
                </a:cubicBezTo>
                <a:cubicBezTo>
                  <a:pt x="98" y="67"/>
                  <a:pt x="97" y="72"/>
                  <a:pt x="97" y="73"/>
                </a:cubicBezTo>
                <a:cubicBezTo>
                  <a:pt x="97" y="69"/>
                  <a:pt x="97" y="65"/>
                  <a:pt x="97" y="61"/>
                </a:cubicBezTo>
                <a:cubicBezTo>
                  <a:pt x="94" y="61"/>
                  <a:pt x="92" y="61"/>
                  <a:pt x="90" y="60"/>
                </a:cubicBezTo>
                <a:cubicBezTo>
                  <a:pt x="90" y="61"/>
                  <a:pt x="90" y="62"/>
                  <a:pt x="89" y="63"/>
                </a:cubicBezTo>
                <a:cubicBezTo>
                  <a:pt x="89" y="62"/>
                  <a:pt x="89" y="60"/>
                  <a:pt x="89" y="58"/>
                </a:cubicBezTo>
                <a:cubicBezTo>
                  <a:pt x="87" y="58"/>
                  <a:pt x="85" y="58"/>
                  <a:pt x="83" y="58"/>
                </a:cubicBezTo>
                <a:cubicBezTo>
                  <a:pt x="83" y="61"/>
                  <a:pt x="83" y="64"/>
                  <a:pt x="82" y="67"/>
                </a:cubicBezTo>
                <a:close/>
                <a:moveTo>
                  <a:pt x="3" y="31"/>
                </a:moveTo>
                <a:cubicBezTo>
                  <a:pt x="3" y="53"/>
                  <a:pt x="3" y="53"/>
                  <a:pt x="3" y="53"/>
                </a:cubicBezTo>
                <a:cubicBezTo>
                  <a:pt x="6" y="53"/>
                  <a:pt x="6" y="53"/>
                  <a:pt x="6" y="53"/>
                </a:cubicBezTo>
                <a:cubicBezTo>
                  <a:pt x="6" y="31"/>
                  <a:pt x="6" y="31"/>
                  <a:pt x="6" y="31"/>
                </a:cubicBezTo>
                <a:lnTo>
                  <a:pt x="3" y="31"/>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67"/>
          <p:cNvSpPr>
            <a:spLocks noEditPoints="1"/>
          </p:cNvSpPr>
          <p:nvPr/>
        </p:nvSpPr>
        <p:spPr bwMode="auto">
          <a:xfrm>
            <a:off x="2051719" y="2363542"/>
            <a:ext cx="360000" cy="360000"/>
          </a:xfrm>
          <a:custGeom>
            <a:avLst/>
            <a:gdLst>
              <a:gd name="T0" fmla="*/ 14 w 118"/>
              <a:gd name="T1" fmla="*/ 0 h 82"/>
              <a:gd name="T2" fmla="*/ 71 w 118"/>
              <a:gd name="T3" fmla="*/ 0 h 82"/>
              <a:gd name="T4" fmla="*/ 86 w 118"/>
              <a:gd name="T5" fmla="*/ 15 h 82"/>
              <a:gd name="T6" fmla="*/ 86 w 118"/>
              <a:gd name="T7" fmla="*/ 42 h 82"/>
              <a:gd name="T8" fmla="*/ 71 w 118"/>
              <a:gd name="T9" fmla="*/ 57 h 82"/>
              <a:gd name="T10" fmla="*/ 28 w 118"/>
              <a:gd name="T11" fmla="*/ 57 h 82"/>
              <a:gd name="T12" fmla="*/ 16 w 118"/>
              <a:gd name="T13" fmla="*/ 69 h 82"/>
              <a:gd name="T14" fmla="*/ 16 w 118"/>
              <a:gd name="T15" fmla="*/ 57 h 82"/>
              <a:gd name="T16" fmla="*/ 14 w 118"/>
              <a:gd name="T17" fmla="*/ 57 h 82"/>
              <a:gd name="T18" fmla="*/ 0 w 118"/>
              <a:gd name="T19" fmla="*/ 42 h 82"/>
              <a:gd name="T20" fmla="*/ 0 w 118"/>
              <a:gd name="T21" fmla="*/ 15 h 82"/>
              <a:gd name="T22" fmla="*/ 14 w 118"/>
              <a:gd name="T23" fmla="*/ 0 h 82"/>
              <a:gd name="T24" fmla="*/ 103 w 118"/>
              <a:gd name="T25" fmla="*/ 13 h 82"/>
              <a:gd name="T26" fmla="*/ 92 w 118"/>
              <a:gd name="T27" fmla="*/ 13 h 82"/>
              <a:gd name="T28" fmla="*/ 92 w 118"/>
              <a:gd name="T29" fmla="*/ 17 h 82"/>
              <a:gd name="T30" fmla="*/ 92 w 118"/>
              <a:gd name="T31" fmla="*/ 45 h 82"/>
              <a:gd name="T32" fmla="*/ 72 w 118"/>
              <a:gd name="T33" fmla="*/ 65 h 82"/>
              <a:gd name="T34" fmla="*/ 35 w 118"/>
              <a:gd name="T35" fmla="*/ 65 h 82"/>
              <a:gd name="T36" fmla="*/ 47 w 118"/>
              <a:gd name="T37" fmla="*/ 70 h 82"/>
              <a:gd name="T38" fmla="*/ 89 w 118"/>
              <a:gd name="T39" fmla="*/ 70 h 82"/>
              <a:gd name="T40" fmla="*/ 101 w 118"/>
              <a:gd name="T41" fmla="*/ 82 h 82"/>
              <a:gd name="T42" fmla="*/ 101 w 118"/>
              <a:gd name="T43" fmla="*/ 70 h 82"/>
              <a:gd name="T44" fmla="*/ 103 w 118"/>
              <a:gd name="T45" fmla="*/ 70 h 82"/>
              <a:gd name="T46" fmla="*/ 118 w 118"/>
              <a:gd name="T47" fmla="*/ 55 h 82"/>
              <a:gd name="T48" fmla="*/ 118 w 118"/>
              <a:gd name="T49" fmla="*/ 28 h 82"/>
              <a:gd name="T50" fmla="*/ 103 w 118"/>
              <a:gd name="T51"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82">
                <a:moveTo>
                  <a:pt x="14" y="0"/>
                </a:moveTo>
                <a:cubicBezTo>
                  <a:pt x="71" y="0"/>
                  <a:pt x="71" y="0"/>
                  <a:pt x="71" y="0"/>
                </a:cubicBezTo>
                <a:cubicBezTo>
                  <a:pt x="79" y="0"/>
                  <a:pt x="86" y="7"/>
                  <a:pt x="86" y="15"/>
                </a:cubicBezTo>
                <a:cubicBezTo>
                  <a:pt x="86" y="42"/>
                  <a:pt x="86" y="42"/>
                  <a:pt x="86" y="42"/>
                </a:cubicBezTo>
                <a:cubicBezTo>
                  <a:pt x="86" y="50"/>
                  <a:pt x="79" y="57"/>
                  <a:pt x="71" y="57"/>
                </a:cubicBezTo>
                <a:cubicBezTo>
                  <a:pt x="28" y="57"/>
                  <a:pt x="28" y="57"/>
                  <a:pt x="28" y="57"/>
                </a:cubicBezTo>
                <a:cubicBezTo>
                  <a:pt x="16" y="69"/>
                  <a:pt x="16" y="69"/>
                  <a:pt x="16" y="69"/>
                </a:cubicBezTo>
                <a:cubicBezTo>
                  <a:pt x="16" y="57"/>
                  <a:pt x="16" y="57"/>
                  <a:pt x="16" y="57"/>
                </a:cubicBezTo>
                <a:cubicBezTo>
                  <a:pt x="14" y="57"/>
                  <a:pt x="14" y="57"/>
                  <a:pt x="14" y="57"/>
                </a:cubicBezTo>
                <a:cubicBezTo>
                  <a:pt x="6" y="57"/>
                  <a:pt x="0" y="50"/>
                  <a:pt x="0" y="42"/>
                </a:cubicBezTo>
                <a:cubicBezTo>
                  <a:pt x="0" y="15"/>
                  <a:pt x="0" y="15"/>
                  <a:pt x="0" y="15"/>
                </a:cubicBezTo>
                <a:cubicBezTo>
                  <a:pt x="0" y="7"/>
                  <a:pt x="6" y="0"/>
                  <a:pt x="14" y="0"/>
                </a:cubicBezTo>
                <a:close/>
                <a:moveTo>
                  <a:pt x="103" y="13"/>
                </a:moveTo>
                <a:cubicBezTo>
                  <a:pt x="92" y="13"/>
                  <a:pt x="92" y="13"/>
                  <a:pt x="92" y="13"/>
                </a:cubicBezTo>
                <a:cubicBezTo>
                  <a:pt x="92" y="15"/>
                  <a:pt x="92" y="16"/>
                  <a:pt x="92" y="17"/>
                </a:cubicBezTo>
                <a:cubicBezTo>
                  <a:pt x="92" y="45"/>
                  <a:pt x="92" y="45"/>
                  <a:pt x="92" y="45"/>
                </a:cubicBezTo>
                <a:cubicBezTo>
                  <a:pt x="92" y="56"/>
                  <a:pt x="83" y="65"/>
                  <a:pt x="72" y="65"/>
                </a:cubicBezTo>
                <a:cubicBezTo>
                  <a:pt x="35" y="65"/>
                  <a:pt x="35" y="65"/>
                  <a:pt x="35" y="65"/>
                </a:cubicBezTo>
                <a:cubicBezTo>
                  <a:pt x="38" y="68"/>
                  <a:pt x="42" y="70"/>
                  <a:pt x="47" y="70"/>
                </a:cubicBezTo>
                <a:cubicBezTo>
                  <a:pt x="89" y="70"/>
                  <a:pt x="89" y="70"/>
                  <a:pt x="89" y="70"/>
                </a:cubicBezTo>
                <a:cubicBezTo>
                  <a:pt x="101" y="82"/>
                  <a:pt x="101" y="82"/>
                  <a:pt x="101" y="82"/>
                </a:cubicBezTo>
                <a:cubicBezTo>
                  <a:pt x="101" y="70"/>
                  <a:pt x="101" y="70"/>
                  <a:pt x="101" y="70"/>
                </a:cubicBezTo>
                <a:cubicBezTo>
                  <a:pt x="103" y="70"/>
                  <a:pt x="103" y="70"/>
                  <a:pt x="103" y="70"/>
                </a:cubicBezTo>
                <a:cubicBezTo>
                  <a:pt x="111" y="70"/>
                  <a:pt x="118" y="64"/>
                  <a:pt x="118" y="55"/>
                </a:cubicBezTo>
                <a:cubicBezTo>
                  <a:pt x="118" y="28"/>
                  <a:pt x="118" y="28"/>
                  <a:pt x="118" y="28"/>
                </a:cubicBezTo>
                <a:cubicBezTo>
                  <a:pt x="118" y="20"/>
                  <a:pt x="111" y="13"/>
                  <a:pt x="103" y="13"/>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16"/>
          <p:cNvSpPr>
            <a:spLocks noEditPoints="1"/>
          </p:cNvSpPr>
          <p:nvPr/>
        </p:nvSpPr>
        <p:spPr bwMode="auto">
          <a:xfrm>
            <a:off x="2051719" y="1463538"/>
            <a:ext cx="360000" cy="360000"/>
          </a:xfrm>
          <a:custGeom>
            <a:avLst/>
            <a:gdLst>
              <a:gd name="T0" fmla="*/ 377 w 377"/>
              <a:gd name="T1" fmla="*/ 188 h 377"/>
              <a:gd name="T2" fmla="*/ 188 w 377"/>
              <a:gd name="T3" fmla="*/ 0 h 377"/>
              <a:gd name="T4" fmla="*/ 0 w 377"/>
              <a:gd name="T5" fmla="*/ 188 h 377"/>
              <a:gd name="T6" fmla="*/ 165 w 377"/>
              <a:gd name="T7" fmla="*/ 375 h 377"/>
              <a:gd name="T8" fmla="*/ 183 w 377"/>
              <a:gd name="T9" fmla="*/ 377 h 377"/>
              <a:gd name="T10" fmla="*/ 190 w 377"/>
              <a:gd name="T11" fmla="*/ 377 h 377"/>
              <a:gd name="T12" fmla="*/ 377 w 377"/>
              <a:gd name="T13" fmla="*/ 188 h 377"/>
              <a:gd name="T14" fmla="*/ 350 w 377"/>
              <a:gd name="T15" fmla="*/ 191 h 377"/>
              <a:gd name="T16" fmla="*/ 347 w 377"/>
              <a:gd name="T17" fmla="*/ 163 h 377"/>
              <a:gd name="T18" fmla="*/ 347 w 377"/>
              <a:gd name="T19" fmla="*/ 154 h 377"/>
              <a:gd name="T20" fmla="*/ 350 w 377"/>
              <a:gd name="T21" fmla="*/ 188 h 377"/>
              <a:gd name="T22" fmla="*/ 350 w 377"/>
              <a:gd name="T23" fmla="*/ 191 h 377"/>
              <a:gd name="T24" fmla="*/ 26 w 377"/>
              <a:gd name="T25" fmla="*/ 188 h 377"/>
              <a:gd name="T26" fmla="*/ 30 w 377"/>
              <a:gd name="T27" fmla="*/ 154 h 377"/>
              <a:gd name="T28" fmla="*/ 58 w 377"/>
              <a:gd name="T29" fmla="*/ 151 h 377"/>
              <a:gd name="T30" fmla="*/ 74 w 377"/>
              <a:gd name="T31" fmla="*/ 164 h 377"/>
              <a:gd name="T32" fmla="*/ 101 w 377"/>
              <a:gd name="T33" fmla="*/ 223 h 377"/>
              <a:gd name="T34" fmla="*/ 122 w 377"/>
              <a:gd name="T35" fmla="*/ 245 h 377"/>
              <a:gd name="T36" fmla="*/ 143 w 377"/>
              <a:gd name="T37" fmla="*/ 245 h 377"/>
              <a:gd name="T38" fmla="*/ 143 w 377"/>
              <a:gd name="T39" fmla="*/ 271 h 377"/>
              <a:gd name="T40" fmla="*/ 181 w 377"/>
              <a:gd name="T41" fmla="*/ 315 h 377"/>
              <a:gd name="T42" fmla="*/ 182 w 377"/>
              <a:gd name="T43" fmla="*/ 344 h 377"/>
              <a:gd name="T44" fmla="*/ 161 w 377"/>
              <a:gd name="T45" fmla="*/ 346 h 377"/>
              <a:gd name="T46" fmla="*/ 26 w 377"/>
              <a:gd name="T47" fmla="*/ 188 h 377"/>
              <a:gd name="T48" fmla="*/ 229 w 377"/>
              <a:gd name="T49" fmla="*/ 344 h 377"/>
              <a:gd name="T50" fmla="*/ 217 w 377"/>
              <a:gd name="T51" fmla="*/ 339 h 377"/>
              <a:gd name="T52" fmla="*/ 236 w 377"/>
              <a:gd name="T53" fmla="*/ 294 h 377"/>
              <a:gd name="T54" fmla="*/ 226 w 377"/>
              <a:gd name="T55" fmla="*/ 266 h 377"/>
              <a:gd name="T56" fmla="*/ 214 w 377"/>
              <a:gd name="T57" fmla="*/ 253 h 377"/>
              <a:gd name="T58" fmla="*/ 181 w 377"/>
              <a:gd name="T59" fmla="*/ 230 h 377"/>
              <a:gd name="T60" fmla="*/ 158 w 377"/>
              <a:gd name="T61" fmla="*/ 218 h 377"/>
              <a:gd name="T62" fmla="*/ 136 w 377"/>
              <a:gd name="T63" fmla="*/ 220 h 377"/>
              <a:gd name="T64" fmla="*/ 133 w 377"/>
              <a:gd name="T65" fmla="*/ 181 h 377"/>
              <a:gd name="T66" fmla="*/ 142 w 377"/>
              <a:gd name="T67" fmla="*/ 179 h 377"/>
              <a:gd name="T68" fmla="*/ 152 w 377"/>
              <a:gd name="T69" fmla="*/ 166 h 377"/>
              <a:gd name="T70" fmla="*/ 177 w 377"/>
              <a:gd name="T71" fmla="*/ 169 h 377"/>
              <a:gd name="T72" fmla="*/ 204 w 377"/>
              <a:gd name="T73" fmla="*/ 179 h 377"/>
              <a:gd name="T74" fmla="*/ 204 w 377"/>
              <a:gd name="T75" fmla="*/ 158 h 377"/>
              <a:gd name="T76" fmla="*/ 226 w 377"/>
              <a:gd name="T77" fmla="*/ 115 h 377"/>
              <a:gd name="T78" fmla="*/ 205 w 377"/>
              <a:gd name="T79" fmla="*/ 115 h 377"/>
              <a:gd name="T80" fmla="*/ 201 w 377"/>
              <a:gd name="T81" fmla="*/ 123 h 377"/>
              <a:gd name="T82" fmla="*/ 173 w 377"/>
              <a:gd name="T83" fmla="*/ 110 h 377"/>
              <a:gd name="T84" fmla="*/ 200 w 377"/>
              <a:gd name="T85" fmla="*/ 90 h 377"/>
              <a:gd name="T86" fmla="*/ 202 w 377"/>
              <a:gd name="T87" fmla="*/ 61 h 377"/>
              <a:gd name="T88" fmla="*/ 188 w 377"/>
              <a:gd name="T89" fmla="*/ 27 h 377"/>
              <a:gd name="T90" fmla="*/ 339 w 377"/>
              <a:gd name="T91" fmla="*/ 135 h 377"/>
              <a:gd name="T92" fmla="*/ 335 w 377"/>
              <a:gd name="T93" fmla="*/ 134 h 377"/>
              <a:gd name="T94" fmla="*/ 308 w 377"/>
              <a:gd name="T95" fmla="*/ 151 h 377"/>
              <a:gd name="T96" fmla="*/ 289 w 377"/>
              <a:gd name="T97" fmla="*/ 225 h 377"/>
              <a:gd name="T98" fmla="*/ 309 w 377"/>
              <a:gd name="T99" fmla="*/ 251 h 377"/>
              <a:gd name="T100" fmla="*/ 342 w 377"/>
              <a:gd name="T101" fmla="*/ 233 h 377"/>
              <a:gd name="T102" fmla="*/ 229 w 377"/>
              <a:gd name="T103" fmla="*/ 344 h 377"/>
              <a:gd name="T104" fmla="*/ 229 w 377"/>
              <a:gd name="T105" fmla="*/ 344 h 377"/>
              <a:gd name="T106" fmla="*/ 229 w 377"/>
              <a:gd name="T107" fmla="*/ 344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7" h="377">
                <a:moveTo>
                  <a:pt x="377" y="188"/>
                </a:moveTo>
                <a:cubicBezTo>
                  <a:pt x="377" y="84"/>
                  <a:pt x="293" y="0"/>
                  <a:pt x="188" y="0"/>
                </a:cubicBezTo>
                <a:cubicBezTo>
                  <a:pt x="84" y="0"/>
                  <a:pt x="0" y="84"/>
                  <a:pt x="0" y="188"/>
                </a:cubicBezTo>
                <a:cubicBezTo>
                  <a:pt x="0" y="284"/>
                  <a:pt x="72" y="364"/>
                  <a:pt x="165" y="375"/>
                </a:cubicBezTo>
                <a:cubicBezTo>
                  <a:pt x="170" y="377"/>
                  <a:pt x="176" y="377"/>
                  <a:pt x="183" y="377"/>
                </a:cubicBezTo>
                <a:cubicBezTo>
                  <a:pt x="190" y="377"/>
                  <a:pt x="190" y="377"/>
                  <a:pt x="190" y="377"/>
                </a:cubicBezTo>
                <a:cubicBezTo>
                  <a:pt x="294" y="375"/>
                  <a:pt x="377" y="291"/>
                  <a:pt x="377" y="188"/>
                </a:cubicBezTo>
                <a:close/>
                <a:moveTo>
                  <a:pt x="350" y="191"/>
                </a:moveTo>
                <a:cubicBezTo>
                  <a:pt x="350" y="182"/>
                  <a:pt x="349" y="172"/>
                  <a:pt x="347" y="163"/>
                </a:cubicBezTo>
                <a:cubicBezTo>
                  <a:pt x="347" y="154"/>
                  <a:pt x="347" y="154"/>
                  <a:pt x="347" y="154"/>
                </a:cubicBezTo>
                <a:cubicBezTo>
                  <a:pt x="349" y="166"/>
                  <a:pt x="350" y="177"/>
                  <a:pt x="350" y="188"/>
                </a:cubicBezTo>
                <a:lnTo>
                  <a:pt x="350" y="191"/>
                </a:lnTo>
                <a:close/>
                <a:moveTo>
                  <a:pt x="26" y="188"/>
                </a:moveTo>
                <a:cubicBezTo>
                  <a:pt x="26" y="177"/>
                  <a:pt x="28" y="166"/>
                  <a:pt x="30" y="154"/>
                </a:cubicBezTo>
                <a:cubicBezTo>
                  <a:pt x="38" y="162"/>
                  <a:pt x="54" y="162"/>
                  <a:pt x="58" y="151"/>
                </a:cubicBezTo>
                <a:cubicBezTo>
                  <a:pt x="65" y="154"/>
                  <a:pt x="74" y="156"/>
                  <a:pt x="74" y="164"/>
                </a:cubicBezTo>
                <a:cubicBezTo>
                  <a:pt x="74" y="192"/>
                  <a:pt x="75" y="223"/>
                  <a:pt x="101" y="223"/>
                </a:cubicBezTo>
                <a:cubicBezTo>
                  <a:pt x="102" y="223"/>
                  <a:pt x="114" y="228"/>
                  <a:pt x="122" y="245"/>
                </a:cubicBezTo>
                <a:cubicBezTo>
                  <a:pt x="124" y="251"/>
                  <a:pt x="133" y="245"/>
                  <a:pt x="143" y="245"/>
                </a:cubicBezTo>
                <a:cubicBezTo>
                  <a:pt x="148" y="245"/>
                  <a:pt x="143" y="252"/>
                  <a:pt x="143" y="271"/>
                </a:cubicBezTo>
                <a:cubicBezTo>
                  <a:pt x="143" y="289"/>
                  <a:pt x="181" y="315"/>
                  <a:pt x="181" y="315"/>
                </a:cubicBezTo>
                <a:cubicBezTo>
                  <a:pt x="181" y="326"/>
                  <a:pt x="181" y="336"/>
                  <a:pt x="182" y="344"/>
                </a:cubicBezTo>
                <a:cubicBezTo>
                  <a:pt x="173" y="344"/>
                  <a:pt x="166" y="345"/>
                  <a:pt x="161" y="346"/>
                </a:cubicBezTo>
                <a:cubicBezTo>
                  <a:pt x="84" y="334"/>
                  <a:pt x="26" y="267"/>
                  <a:pt x="26" y="188"/>
                </a:cubicBezTo>
                <a:close/>
                <a:moveTo>
                  <a:pt x="229" y="344"/>
                </a:moveTo>
                <a:cubicBezTo>
                  <a:pt x="227" y="340"/>
                  <a:pt x="224" y="338"/>
                  <a:pt x="217" y="339"/>
                </a:cubicBezTo>
                <a:cubicBezTo>
                  <a:pt x="222" y="316"/>
                  <a:pt x="225" y="304"/>
                  <a:pt x="236" y="294"/>
                </a:cubicBezTo>
                <a:cubicBezTo>
                  <a:pt x="252" y="280"/>
                  <a:pt x="239" y="265"/>
                  <a:pt x="226" y="266"/>
                </a:cubicBezTo>
                <a:cubicBezTo>
                  <a:pt x="216" y="267"/>
                  <a:pt x="222" y="253"/>
                  <a:pt x="214" y="253"/>
                </a:cubicBezTo>
                <a:cubicBezTo>
                  <a:pt x="205" y="252"/>
                  <a:pt x="193" y="236"/>
                  <a:pt x="181" y="230"/>
                </a:cubicBezTo>
                <a:cubicBezTo>
                  <a:pt x="175" y="227"/>
                  <a:pt x="168" y="218"/>
                  <a:pt x="158" y="218"/>
                </a:cubicBezTo>
                <a:cubicBezTo>
                  <a:pt x="150" y="218"/>
                  <a:pt x="136" y="226"/>
                  <a:pt x="136" y="220"/>
                </a:cubicBezTo>
                <a:cubicBezTo>
                  <a:pt x="136" y="199"/>
                  <a:pt x="133" y="186"/>
                  <a:pt x="133" y="181"/>
                </a:cubicBezTo>
                <a:cubicBezTo>
                  <a:pt x="133" y="176"/>
                  <a:pt x="131" y="179"/>
                  <a:pt x="142" y="179"/>
                </a:cubicBezTo>
                <a:cubicBezTo>
                  <a:pt x="148" y="179"/>
                  <a:pt x="146" y="166"/>
                  <a:pt x="152" y="166"/>
                </a:cubicBezTo>
                <a:cubicBezTo>
                  <a:pt x="158" y="166"/>
                  <a:pt x="173" y="172"/>
                  <a:pt x="177" y="169"/>
                </a:cubicBezTo>
                <a:cubicBezTo>
                  <a:pt x="181" y="167"/>
                  <a:pt x="204" y="230"/>
                  <a:pt x="204" y="179"/>
                </a:cubicBezTo>
                <a:cubicBezTo>
                  <a:pt x="204" y="173"/>
                  <a:pt x="201" y="163"/>
                  <a:pt x="204" y="158"/>
                </a:cubicBezTo>
                <a:cubicBezTo>
                  <a:pt x="216" y="135"/>
                  <a:pt x="227" y="118"/>
                  <a:pt x="226" y="115"/>
                </a:cubicBezTo>
                <a:cubicBezTo>
                  <a:pt x="226" y="114"/>
                  <a:pt x="214" y="113"/>
                  <a:pt x="205" y="115"/>
                </a:cubicBezTo>
                <a:cubicBezTo>
                  <a:pt x="201" y="117"/>
                  <a:pt x="206" y="122"/>
                  <a:pt x="201" y="123"/>
                </a:cubicBezTo>
                <a:cubicBezTo>
                  <a:pt x="183" y="127"/>
                  <a:pt x="168" y="118"/>
                  <a:pt x="173" y="110"/>
                </a:cubicBezTo>
                <a:cubicBezTo>
                  <a:pt x="178" y="102"/>
                  <a:pt x="199" y="107"/>
                  <a:pt x="200" y="90"/>
                </a:cubicBezTo>
                <a:cubicBezTo>
                  <a:pt x="201" y="80"/>
                  <a:pt x="201" y="70"/>
                  <a:pt x="202" y="61"/>
                </a:cubicBezTo>
                <a:cubicBezTo>
                  <a:pt x="225" y="65"/>
                  <a:pt x="222" y="31"/>
                  <a:pt x="188" y="27"/>
                </a:cubicBezTo>
                <a:cubicBezTo>
                  <a:pt x="259" y="29"/>
                  <a:pt x="318" y="74"/>
                  <a:pt x="339" y="135"/>
                </a:cubicBezTo>
                <a:cubicBezTo>
                  <a:pt x="338" y="134"/>
                  <a:pt x="337" y="134"/>
                  <a:pt x="335" y="134"/>
                </a:cubicBezTo>
                <a:cubicBezTo>
                  <a:pt x="325" y="108"/>
                  <a:pt x="300" y="127"/>
                  <a:pt x="308" y="151"/>
                </a:cubicBezTo>
                <a:cubicBezTo>
                  <a:pt x="261" y="186"/>
                  <a:pt x="274" y="211"/>
                  <a:pt x="289" y="225"/>
                </a:cubicBezTo>
                <a:cubicBezTo>
                  <a:pt x="296" y="232"/>
                  <a:pt x="304" y="243"/>
                  <a:pt x="309" y="251"/>
                </a:cubicBezTo>
                <a:cubicBezTo>
                  <a:pt x="304" y="266"/>
                  <a:pt x="329" y="260"/>
                  <a:pt x="342" y="233"/>
                </a:cubicBezTo>
                <a:cubicBezTo>
                  <a:pt x="328" y="287"/>
                  <a:pt x="284" y="330"/>
                  <a:pt x="229" y="344"/>
                </a:cubicBezTo>
                <a:close/>
                <a:moveTo>
                  <a:pt x="229" y="344"/>
                </a:moveTo>
                <a:cubicBezTo>
                  <a:pt x="229" y="344"/>
                  <a:pt x="229" y="344"/>
                  <a:pt x="229" y="344"/>
                </a:cubicBezTo>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470353" y="883867"/>
            <a:ext cx="4132798" cy="369332"/>
          </a:xfrm>
          <a:prstGeom prst="rect">
            <a:avLst/>
          </a:prstGeom>
        </p:spPr>
        <p:txBody>
          <a:bodyPr wrap="none">
            <a:spAutoFit/>
          </a:bodyPr>
          <a:lstStyle/>
          <a:p>
            <a:r>
              <a:rPr lang="zh-CN" altLang="en-US" spc="11">
                <a:solidFill>
                  <a:srgbClr val="E3721D"/>
                </a:solidFill>
                <a:latin typeface="+mj-ea"/>
                <a:ea typeface="+mj-ea"/>
                <a:cs typeface="宋体"/>
              </a:rPr>
              <a:t>企业舆情与公司股价（绩效）关联分析</a:t>
            </a:r>
            <a:endParaRPr lang="zh-CN" altLang="en-US">
              <a:latin typeface="+mj-ea"/>
              <a:ea typeface="+mj-ea"/>
            </a:endParaRPr>
          </a:p>
        </p:txBody>
      </p:sp>
    </p:spTree>
    <p:extLst>
      <p:ext uri="{BB962C8B-B14F-4D97-AF65-F5344CB8AC3E}">
        <p14:creationId xmlns:p14="http://schemas.microsoft.com/office/powerpoint/2010/main" val="20987023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496" y="1"/>
            <a:ext cx="7633097" cy="371364"/>
          </a:xfrm>
        </p:spPr>
        <p:txBody>
          <a:bodyPr/>
          <a:lstStyle/>
          <a:p>
            <a:r>
              <a:rPr lang="en-US" altLang="zh-CN" smtClean="0"/>
              <a:t>1.4 </a:t>
            </a:r>
            <a:r>
              <a:rPr lang="zh-CN" altLang="en-US" smtClean="0">
                <a:solidFill>
                  <a:srgbClr val="C00000"/>
                </a:solidFill>
              </a:rPr>
              <a:t>文本情绪分析</a:t>
            </a:r>
            <a:r>
              <a:rPr lang="en-US" altLang="zh-CN" smtClean="0"/>
              <a:t>-</a:t>
            </a:r>
            <a:r>
              <a:rPr lang="zh-CN" altLang="en-US" smtClean="0"/>
              <a:t>研报股价相关性</a:t>
            </a:r>
            <a:endParaRPr lang="zh-CN" altLang="en-US"/>
          </a:p>
        </p:txBody>
      </p:sp>
      <p:sp>
        <p:nvSpPr>
          <p:cNvPr id="14" name="矩形 13">
            <a:hlinkClick r:id="rId2"/>
          </p:cNvPr>
          <p:cNvSpPr/>
          <p:nvPr/>
        </p:nvSpPr>
        <p:spPr>
          <a:xfrm>
            <a:off x="827585" y="371364"/>
            <a:ext cx="1407478" cy="276999"/>
          </a:xfrm>
          <a:prstGeom prst="rect">
            <a:avLst/>
          </a:prstGeom>
        </p:spPr>
        <p:txBody>
          <a:bodyPr wrap="square">
            <a:spAutoFit/>
          </a:bodyPr>
          <a:lstStyle/>
          <a:p>
            <a:r>
              <a:rPr lang="zh-CN" altLang="zh-CN" sz="1200" smtClean="0">
                <a:solidFill>
                  <a:srgbClr val="E3721D"/>
                </a:solidFill>
                <a:ea typeface="Microsoft YaHei" panose="020B0503020204020204" pitchFamily="34" charset="-122"/>
              </a:rPr>
              <a:t>个股</a:t>
            </a:r>
            <a:r>
              <a:rPr lang="zh-CN" altLang="en-US" sz="1200" smtClean="0">
                <a:solidFill>
                  <a:srgbClr val="E3721D"/>
                </a:solidFill>
                <a:ea typeface="Microsoft YaHei" panose="020B0503020204020204" pitchFamily="34" charset="-122"/>
              </a:rPr>
              <a:t>交易</a:t>
            </a:r>
            <a:r>
              <a:rPr lang="zh-CN" altLang="zh-CN" sz="1200" smtClean="0">
                <a:solidFill>
                  <a:srgbClr val="E3721D"/>
                </a:solidFill>
                <a:ea typeface="Microsoft YaHei" panose="020B0503020204020204" pitchFamily="34" charset="-122"/>
              </a:rPr>
              <a:t>数据</a:t>
            </a:r>
            <a:r>
              <a:rPr lang="zh-CN" altLang="zh-CN" sz="1200">
                <a:solidFill>
                  <a:srgbClr val="E3721D"/>
                </a:solidFill>
                <a:ea typeface="Microsoft YaHei" panose="020B0503020204020204" pitchFamily="34" charset="-122"/>
              </a:rPr>
              <a:t>下载</a:t>
            </a:r>
            <a:endParaRPr lang="zh-CN" altLang="en-US" sz="1200">
              <a:solidFill>
                <a:srgbClr val="E3721D"/>
              </a:solidFill>
            </a:endParaRPr>
          </a:p>
        </p:txBody>
      </p:sp>
      <p:sp>
        <p:nvSpPr>
          <p:cNvPr id="15" name="矩形 14">
            <a:hlinkClick r:id="rId3"/>
          </p:cNvPr>
          <p:cNvSpPr/>
          <p:nvPr/>
        </p:nvSpPr>
        <p:spPr>
          <a:xfrm>
            <a:off x="2235062" y="367771"/>
            <a:ext cx="1138877" cy="276999"/>
          </a:xfrm>
          <a:prstGeom prst="rect">
            <a:avLst/>
          </a:prstGeom>
        </p:spPr>
        <p:txBody>
          <a:bodyPr wrap="square">
            <a:spAutoFit/>
          </a:bodyPr>
          <a:lstStyle/>
          <a:p>
            <a:r>
              <a:rPr lang="zh-CN" altLang="zh-CN" sz="1200">
                <a:solidFill>
                  <a:srgbClr val="E3721D"/>
                </a:solidFill>
                <a:ea typeface="Microsoft YaHei" panose="020B0503020204020204" pitchFamily="34" charset="-122"/>
              </a:rPr>
              <a:t>个</a:t>
            </a:r>
            <a:r>
              <a:rPr lang="zh-CN" altLang="zh-CN" sz="1200" smtClean="0">
                <a:solidFill>
                  <a:srgbClr val="E3721D"/>
                </a:solidFill>
                <a:ea typeface="Microsoft YaHei" panose="020B0503020204020204" pitchFamily="34" charset="-122"/>
              </a:rPr>
              <a:t>股</a:t>
            </a:r>
            <a:r>
              <a:rPr lang="zh-CN" altLang="en-US" sz="1200" smtClean="0">
                <a:solidFill>
                  <a:srgbClr val="E3721D"/>
                </a:solidFill>
                <a:ea typeface="Microsoft YaHei" panose="020B0503020204020204" pitchFamily="34" charset="-122"/>
              </a:rPr>
              <a:t>研报</a:t>
            </a:r>
            <a:r>
              <a:rPr lang="zh-CN" altLang="zh-CN" sz="1200" smtClean="0">
                <a:solidFill>
                  <a:srgbClr val="E3721D"/>
                </a:solidFill>
                <a:ea typeface="Microsoft YaHei" panose="020B0503020204020204" pitchFamily="34" charset="-122"/>
              </a:rPr>
              <a:t>数据</a:t>
            </a:r>
            <a:endParaRPr lang="zh-CN" altLang="en-US" sz="1200">
              <a:solidFill>
                <a:srgbClr val="E3721D"/>
              </a:solidFill>
            </a:endParaRPr>
          </a:p>
        </p:txBody>
      </p:sp>
      <p:sp>
        <p:nvSpPr>
          <p:cNvPr id="16" name="矩形 15"/>
          <p:cNvSpPr/>
          <p:nvPr/>
        </p:nvSpPr>
        <p:spPr>
          <a:xfrm>
            <a:off x="64768" y="374957"/>
            <a:ext cx="1138877" cy="276999"/>
          </a:xfrm>
          <a:prstGeom prst="rect">
            <a:avLst/>
          </a:prstGeom>
        </p:spPr>
        <p:txBody>
          <a:bodyPr wrap="square">
            <a:spAutoFit/>
          </a:bodyPr>
          <a:lstStyle/>
          <a:p>
            <a:r>
              <a:rPr lang="zh-CN" altLang="en-US" sz="1200" smtClean="0">
                <a:solidFill>
                  <a:schemeClr val="accent2">
                    <a:lumMod val="60000"/>
                    <a:lumOff val="40000"/>
                  </a:schemeClr>
                </a:solidFill>
                <a:ea typeface="Microsoft YaHei" panose="020B0503020204020204" pitchFamily="34" charset="-122"/>
              </a:rPr>
              <a:t>数据来源</a:t>
            </a:r>
            <a:r>
              <a:rPr lang="en-US" altLang="zh-CN" sz="1200" smtClean="0">
                <a:solidFill>
                  <a:schemeClr val="accent2">
                    <a:lumMod val="60000"/>
                    <a:lumOff val="40000"/>
                  </a:schemeClr>
                </a:solidFill>
                <a:ea typeface="Microsoft YaHei" panose="020B0503020204020204" pitchFamily="34" charset="-122"/>
              </a:rPr>
              <a:t>:</a:t>
            </a:r>
            <a:endParaRPr lang="zh-CN" altLang="en-US" sz="1200">
              <a:solidFill>
                <a:schemeClr val="accent2">
                  <a:lumMod val="60000"/>
                  <a:lumOff val="40000"/>
                </a:schemeClr>
              </a:solidFill>
            </a:endParaRPr>
          </a:p>
        </p:txBody>
      </p:sp>
      <p:pic>
        <p:nvPicPr>
          <p:cNvPr id="3" name="图片 2"/>
          <p:cNvPicPr>
            <a:picLocks noChangeAspect="1"/>
          </p:cNvPicPr>
          <p:nvPr/>
        </p:nvPicPr>
        <p:blipFill>
          <a:blip r:embed="rId4"/>
          <a:stretch>
            <a:fillRect/>
          </a:stretch>
        </p:blipFill>
        <p:spPr>
          <a:xfrm>
            <a:off x="64768" y="644770"/>
            <a:ext cx="3109229" cy="3817951"/>
          </a:xfrm>
          <a:prstGeom prst="rect">
            <a:avLst/>
          </a:prstGeom>
          <a:ln>
            <a:solidFill>
              <a:srgbClr val="FFC000"/>
            </a:solidFill>
          </a:ln>
        </p:spPr>
      </p:pic>
      <p:pic>
        <p:nvPicPr>
          <p:cNvPr id="7" name="图片 6"/>
          <p:cNvPicPr>
            <a:picLocks noChangeAspect="1"/>
          </p:cNvPicPr>
          <p:nvPr/>
        </p:nvPicPr>
        <p:blipFill rotWithShape="1">
          <a:blip r:embed="rId5"/>
          <a:srcRect b="1357"/>
          <a:stretch/>
        </p:blipFill>
        <p:spPr>
          <a:xfrm>
            <a:off x="3266478" y="278818"/>
            <a:ext cx="5819547" cy="4864682"/>
          </a:xfrm>
          <a:prstGeom prst="rect">
            <a:avLst/>
          </a:prstGeom>
        </p:spPr>
      </p:pic>
      <p:pic>
        <p:nvPicPr>
          <p:cNvPr id="8" name="图片 7"/>
          <p:cNvPicPr>
            <a:picLocks noChangeAspect="1"/>
          </p:cNvPicPr>
          <p:nvPr/>
        </p:nvPicPr>
        <p:blipFill>
          <a:blip r:embed="rId6"/>
          <a:stretch>
            <a:fillRect/>
          </a:stretch>
        </p:blipFill>
        <p:spPr>
          <a:xfrm>
            <a:off x="3266478" y="536740"/>
            <a:ext cx="5819547" cy="4243295"/>
          </a:xfrm>
          <a:prstGeom prst="rect">
            <a:avLst/>
          </a:prstGeom>
        </p:spPr>
      </p:pic>
    </p:spTree>
    <p:extLst>
      <p:ext uri="{BB962C8B-B14F-4D97-AF65-F5344CB8AC3E}">
        <p14:creationId xmlns:p14="http://schemas.microsoft.com/office/powerpoint/2010/main" val="4254763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496" y="1"/>
            <a:ext cx="7633097" cy="371364"/>
          </a:xfrm>
        </p:spPr>
        <p:txBody>
          <a:bodyPr/>
          <a:lstStyle/>
          <a:p>
            <a:r>
              <a:rPr lang="zh-CN" altLang="en-US" smtClean="0">
                <a:solidFill>
                  <a:srgbClr val="C00000"/>
                </a:solidFill>
              </a:rPr>
              <a:t>文本</a:t>
            </a:r>
            <a:r>
              <a:rPr lang="zh-CN" altLang="en-US">
                <a:solidFill>
                  <a:srgbClr val="C00000"/>
                </a:solidFill>
              </a:rPr>
              <a:t>情绪分析</a:t>
            </a:r>
            <a:r>
              <a:rPr lang="en-US" altLang="zh-CN" smtClean="0"/>
              <a:t>-</a:t>
            </a:r>
            <a:r>
              <a:rPr lang="zh-CN" altLang="en-US" smtClean="0"/>
              <a:t>研报股价相关性</a:t>
            </a:r>
            <a:endParaRPr lang="zh-CN" altLang="en-US"/>
          </a:p>
        </p:txBody>
      </p:sp>
      <p:sp>
        <p:nvSpPr>
          <p:cNvPr id="14" name="矩形 13">
            <a:hlinkClick r:id="rId2"/>
          </p:cNvPr>
          <p:cNvSpPr/>
          <p:nvPr/>
        </p:nvSpPr>
        <p:spPr>
          <a:xfrm>
            <a:off x="827585" y="371364"/>
            <a:ext cx="1407478" cy="276999"/>
          </a:xfrm>
          <a:prstGeom prst="rect">
            <a:avLst/>
          </a:prstGeom>
        </p:spPr>
        <p:txBody>
          <a:bodyPr wrap="square">
            <a:spAutoFit/>
          </a:bodyPr>
          <a:lstStyle/>
          <a:p>
            <a:r>
              <a:rPr lang="zh-CN" altLang="zh-CN" sz="1200" smtClean="0">
                <a:solidFill>
                  <a:srgbClr val="E3721D"/>
                </a:solidFill>
                <a:ea typeface="Microsoft YaHei" panose="020B0503020204020204" pitchFamily="34" charset="-122"/>
              </a:rPr>
              <a:t>个股</a:t>
            </a:r>
            <a:r>
              <a:rPr lang="zh-CN" altLang="en-US" sz="1200" smtClean="0">
                <a:solidFill>
                  <a:srgbClr val="E3721D"/>
                </a:solidFill>
                <a:ea typeface="Microsoft YaHei" panose="020B0503020204020204" pitchFamily="34" charset="-122"/>
              </a:rPr>
              <a:t>交易</a:t>
            </a:r>
            <a:r>
              <a:rPr lang="zh-CN" altLang="zh-CN" sz="1200" smtClean="0">
                <a:solidFill>
                  <a:srgbClr val="E3721D"/>
                </a:solidFill>
                <a:ea typeface="Microsoft YaHei" panose="020B0503020204020204" pitchFamily="34" charset="-122"/>
              </a:rPr>
              <a:t>数据</a:t>
            </a:r>
            <a:r>
              <a:rPr lang="zh-CN" altLang="zh-CN" sz="1200">
                <a:solidFill>
                  <a:srgbClr val="E3721D"/>
                </a:solidFill>
                <a:ea typeface="Microsoft YaHei" panose="020B0503020204020204" pitchFamily="34" charset="-122"/>
              </a:rPr>
              <a:t>下载</a:t>
            </a:r>
            <a:endParaRPr lang="zh-CN" altLang="en-US" sz="1200">
              <a:solidFill>
                <a:srgbClr val="E3721D"/>
              </a:solidFill>
            </a:endParaRPr>
          </a:p>
        </p:txBody>
      </p:sp>
      <p:sp>
        <p:nvSpPr>
          <p:cNvPr id="15" name="矩形 14">
            <a:hlinkClick r:id="rId3"/>
          </p:cNvPr>
          <p:cNvSpPr/>
          <p:nvPr/>
        </p:nvSpPr>
        <p:spPr>
          <a:xfrm>
            <a:off x="2235062" y="367771"/>
            <a:ext cx="1138877" cy="276999"/>
          </a:xfrm>
          <a:prstGeom prst="rect">
            <a:avLst/>
          </a:prstGeom>
        </p:spPr>
        <p:txBody>
          <a:bodyPr wrap="square">
            <a:spAutoFit/>
          </a:bodyPr>
          <a:lstStyle/>
          <a:p>
            <a:r>
              <a:rPr lang="zh-CN" altLang="zh-CN" sz="1200">
                <a:solidFill>
                  <a:srgbClr val="E3721D"/>
                </a:solidFill>
                <a:ea typeface="Microsoft YaHei" panose="020B0503020204020204" pitchFamily="34" charset="-122"/>
              </a:rPr>
              <a:t>个</a:t>
            </a:r>
            <a:r>
              <a:rPr lang="zh-CN" altLang="zh-CN" sz="1200" smtClean="0">
                <a:solidFill>
                  <a:srgbClr val="E3721D"/>
                </a:solidFill>
                <a:ea typeface="Microsoft YaHei" panose="020B0503020204020204" pitchFamily="34" charset="-122"/>
              </a:rPr>
              <a:t>股</a:t>
            </a:r>
            <a:r>
              <a:rPr lang="zh-CN" altLang="en-US" sz="1200" smtClean="0">
                <a:solidFill>
                  <a:srgbClr val="E3721D"/>
                </a:solidFill>
                <a:ea typeface="Microsoft YaHei" panose="020B0503020204020204" pitchFamily="34" charset="-122"/>
              </a:rPr>
              <a:t>研报</a:t>
            </a:r>
            <a:r>
              <a:rPr lang="zh-CN" altLang="zh-CN" sz="1200" smtClean="0">
                <a:solidFill>
                  <a:srgbClr val="E3721D"/>
                </a:solidFill>
                <a:ea typeface="Microsoft YaHei" panose="020B0503020204020204" pitchFamily="34" charset="-122"/>
              </a:rPr>
              <a:t>数据</a:t>
            </a:r>
            <a:endParaRPr lang="zh-CN" altLang="en-US" sz="1200">
              <a:solidFill>
                <a:srgbClr val="E3721D"/>
              </a:solidFill>
            </a:endParaRPr>
          </a:p>
        </p:txBody>
      </p:sp>
      <p:sp>
        <p:nvSpPr>
          <p:cNvPr id="16" name="矩形 15"/>
          <p:cNvSpPr/>
          <p:nvPr/>
        </p:nvSpPr>
        <p:spPr>
          <a:xfrm>
            <a:off x="64768" y="374957"/>
            <a:ext cx="1138877" cy="276999"/>
          </a:xfrm>
          <a:prstGeom prst="rect">
            <a:avLst/>
          </a:prstGeom>
        </p:spPr>
        <p:txBody>
          <a:bodyPr wrap="square">
            <a:spAutoFit/>
          </a:bodyPr>
          <a:lstStyle/>
          <a:p>
            <a:r>
              <a:rPr lang="zh-CN" altLang="en-US" sz="1200" smtClean="0">
                <a:solidFill>
                  <a:schemeClr val="accent2">
                    <a:lumMod val="60000"/>
                    <a:lumOff val="40000"/>
                  </a:schemeClr>
                </a:solidFill>
                <a:ea typeface="Microsoft YaHei" panose="020B0503020204020204" pitchFamily="34" charset="-122"/>
              </a:rPr>
              <a:t>数据来源</a:t>
            </a:r>
            <a:r>
              <a:rPr lang="en-US" altLang="zh-CN" sz="1200" smtClean="0">
                <a:solidFill>
                  <a:schemeClr val="accent2">
                    <a:lumMod val="60000"/>
                    <a:lumOff val="40000"/>
                  </a:schemeClr>
                </a:solidFill>
                <a:ea typeface="Microsoft YaHei" panose="020B0503020204020204" pitchFamily="34" charset="-122"/>
              </a:rPr>
              <a:t>:</a:t>
            </a:r>
            <a:endParaRPr lang="zh-CN" altLang="en-US" sz="1200">
              <a:solidFill>
                <a:schemeClr val="accent2">
                  <a:lumMod val="60000"/>
                  <a:lumOff val="40000"/>
                </a:schemeClr>
              </a:solidFill>
            </a:endParaRPr>
          </a:p>
        </p:txBody>
      </p:sp>
      <p:pic>
        <p:nvPicPr>
          <p:cNvPr id="10" name="内容占位符 4"/>
          <p:cNvPicPr>
            <a:picLocks noChangeAspect="1"/>
          </p:cNvPicPr>
          <p:nvPr/>
        </p:nvPicPr>
        <p:blipFill>
          <a:blip r:embed="rId4"/>
          <a:stretch>
            <a:fillRect/>
          </a:stretch>
        </p:blipFill>
        <p:spPr bwMode="auto">
          <a:xfrm>
            <a:off x="264307" y="770738"/>
            <a:ext cx="8662150" cy="166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5"/>
          <a:srcRect b="4352"/>
          <a:stretch/>
        </p:blipFill>
        <p:spPr>
          <a:xfrm>
            <a:off x="147139" y="3089080"/>
            <a:ext cx="4176464" cy="1928202"/>
          </a:xfrm>
          <a:prstGeom prst="rect">
            <a:avLst/>
          </a:prstGeom>
        </p:spPr>
      </p:pic>
      <p:sp>
        <p:nvSpPr>
          <p:cNvPr id="3" name="文本框 2"/>
          <p:cNvSpPr txBox="1"/>
          <p:nvPr/>
        </p:nvSpPr>
        <p:spPr>
          <a:xfrm>
            <a:off x="264307" y="2523728"/>
            <a:ext cx="4824536" cy="369332"/>
          </a:xfrm>
          <a:prstGeom prst="rect">
            <a:avLst/>
          </a:prstGeom>
          <a:noFill/>
        </p:spPr>
        <p:txBody>
          <a:bodyPr wrap="square" rtlCol="0">
            <a:spAutoFit/>
          </a:bodyPr>
          <a:lstStyle/>
          <a:p>
            <a:r>
              <a:rPr lang="zh-CN" altLang="en-US" smtClean="0">
                <a:latin typeface="+mn-ea"/>
                <a:ea typeface="+mn-ea"/>
              </a:rPr>
              <a:t>公司研报情绪分值与公司股价</a:t>
            </a:r>
            <a:r>
              <a:rPr lang="zh-CN" altLang="en-US" smtClean="0">
                <a:solidFill>
                  <a:srgbClr val="FF0000"/>
                </a:solidFill>
                <a:latin typeface="+mn-ea"/>
                <a:ea typeface="+mn-ea"/>
              </a:rPr>
              <a:t>呈正相关关系</a:t>
            </a:r>
            <a:endParaRPr lang="zh-CN" altLang="en-US">
              <a:solidFill>
                <a:srgbClr val="FF0000"/>
              </a:solidFill>
              <a:latin typeface="+mn-ea"/>
              <a:ea typeface="+mn-ea"/>
            </a:endParaRPr>
          </a:p>
        </p:txBody>
      </p:sp>
      <p:pic>
        <p:nvPicPr>
          <p:cNvPr id="9" name="图片 8"/>
          <p:cNvPicPr>
            <a:picLocks noChangeAspect="1"/>
          </p:cNvPicPr>
          <p:nvPr/>
        </p:nvPicPr>
        <p:blipFill rotWithShape="1">
          <a:blip r:embed="rId6"/>
          <a:srcRect b="14921"/>
          <a:stretch/>
        </p:blipFill>
        <p:spPr>
          <a:xfrm>
            <a:off x="4072296" y="3089080"/>
            <a:ext cx="5071704" cy="1796175"/>
          </a:xfrm>
          <a:prstGeom prst="rect">
            <a:avLst/>
          </a:prstGeom>
        </p:spPr>
      </p:pic>
      <p:sp>
        <p:nvSpPr>
          <p:cNvPr id="11" name="文本框 10"/>
          <p:cNvSpPr txBox="1"/>
          <p:nvPr/>
        </p:nvSpPr>
        <p:spPr>
          <a:xfrm>
            <a:off x="4788024" y="2523728"/>
            <a:ext cx="4138433" cy="369332"/>
          </a:xfrm>
          <a:prstGeom prst="rect">
            <a:avLst/>
          </a:prstGeom>
          <a:noFill/>
        </p:spPr>
        <p:txBody>
          <a:bodyPr wrap="square" rtlCol="0">
            <a:spAutoFit/>
          </a:bodyPr>
          <a:lstStyle/>
          <a:p>
            <a:r>
              <a:rPr lang="zh-CN" altLang="en-US" smtClean="0">
                <a:latin typeface="+mn-ea"/>
                <a:ea typeface="+mn-ea"/>
              </a:rPr>
              <a:t>股评情绪分值与公司股价</a:t>
            </a:r>
            <a:r>
              <a:rPr lang="zh-CN" altLang="en-US" smtClean="0">
                <a:solidFill>
                  <a:srgbClr val="FF0000"/>
                </a:solidFill>
                <a:latin typeface="+mn-ea"/>
                <a:ea typeface="+mn-ea"/>
              </a:rPr>
              <a:t>呈负相关关系</a:t>
            </a:r>
            <a:endParaRPr lang="zh-CN" altLang="en-US">
              <a:solidFill>
                <a:srgbClr val="FF0000"/>
              </a:solidFill>
              <a:latin typeface="+mn-ea"/>
              <a:ea typeface="+mn-ea"/>
            </a:endParaRPr>
          </a:p>
        </p:txBody>
      </p:sp>
    </p:spTree>
    <p:extLst>
      <p:ext uri="{BB962C8B-B14F-4D97-AF65-F5344CB8AC3E}">
        <p14:creationId xmlns:p14="http://schemas.microsoft.com/office/powerpoint/2010/main" val="223219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1+#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人工智能</a:t>
            </a:r>
            <a:r>
              <a:rPr lang="en-US" altLang="zh-CN" dirty="0" smtClean="0"/>
              <a:t>-</a:t>
            </a:r>
            <a:r>
              <a:rPr lang="zh-CN" altLang="en-US" dirty="0" smtClean="0"/>
              <a:t>应用循环神经网络</a:t>
            </a:r>
            <a:r>
              <a:rPr lang="en-US" altLang="zh-CN" dirty="0" smtClean="0"/>
              <a:t>RNN</a:t>
            </a:r>
            <a:r>
              <a:rPr lang="zh-CN" altLang="en-US" dirty="0" smtClean="0"/>
              <a:t>进行预测</a:t>
            </a:r>
            <a:endParaRPr lang="zh-CN" altLang="en-US" dirty="0"/>
          </a:p>
        </p:txBody>
      </p:sp>
      <p:sp>
        <p:nvSpPr>
          <p:cNvPr id="3" name="内容占位符 2"/>
          <p:cNvSpPr>
            <a:spLocks noGrp="1"/>
          </p:cNvSpPr>
          <p:nvPr>
            <p:ph idx="1"/>
          </p:nvPr>
        </p:nvSpPr>
        <p:spPr>
          <a:xfrm>
            <a:off x="182712" y="647219"/>
            <a:ext cx="8712000" cy="3928500"/>
          </a:xfrm>
        </p:spPr>
        <p:txBody>
          <a:bodyPr/>
          <a:lstStyle/>
          <a:p>
            <a:r>
              <a:rPr lang="zh-CN" altLang="en-US" dirty="0" smtClean="0"/>
              <a:t>神经网络</a:t>
            </a:r>
            <a:r>
              <a:rPr lang="zh-CN" altLang="en-US" dirty="0"/>
              <a:t>是近年来迅猛发展的人工智能的核心技术</a:t>
            </a:r>
            <a:r>
              <a:rPr lang="zh-CN" altLang="en-US" dirty="0" smtClean="0"/>
              <a:t>，选取</a:t>
            </a:r>
            <a:r>
              <a:rPr lang="zh-CN" altLang="en-US" dirty="0"/>
              <a:t>具有时间序列预测能力的循环神经网络作为研究对象，对传统</a:t>
            </a:r>
            <a:r>
              <a:rPr lang="en-US" altLang="zh-CN" dirty="0"/>
              <a:t>RNN</a:t>
            </a:r>
            <a:r>
              <a:rPr lang="zh-CN" altLang="en-US" dirty="0"/>
              <a:t>、</a:t>
            </a:r>
            <a:r>
              <a:rPr lang="en-US" altLang="zh-CN" dirty="0"/>
              <a:t>LSTM</a:t>
            </a:r>
            <a:r>
              <a:rPr lang="zh-CN" altLang="en-US" dirty="0"/>
              <a:t>、</a:t>
            </a:r>
            <a:r>
              <a:rPr lang="en-US" altLang="zh-CN" dirty="0"/>
              <a:t>GRU</a:t>
            </a:r>
            <a:r>
              <a:rPr lang="zh-CN" altLang="en-US" dirty="0"/>
              <a:t>三种循环神经网络模型进行系统性的</a:t>
            </a:r>
            <a:r>
              <a:rPr lang="zh-CN" altLang="en-US" dirty="0" smtClean="0"/>
              <a:t>测试。</a:t>
            </a:r>
            <a:endParaRPr lang="en-US" altLang="zh-CN" dirty="0" smtClean="0"/>
          </a:p>
          <a:p>
            <a:r>
              <a:rPr lang="zh-CN" altLang="en-US" dirty="0"/>
              <a:t>基于</a:t>
            </a:r>
            <a:r>
              <a:rPr lang="en-US" altLang="zh-CN" dirty="0" err="1"/>
              <a:t>TensorFlow</a:t>
            </a:r>
            <a:r>
              <a:rPr lang="zh-CN" altLang="en-US" dirty="0"/>
              <a:t>框架使用</a:t>
            </a:r>
            <a:r>
              <a:rPr lang="zh-CN" altLang="en-US" dirty="0">
                <a:solidFill>
                  <a:srgbClr val="FF0000"/>
                </a:solidFill>
              </a:rPr>
              <a:t>循环神经网络</a:t>
            </a:r>
            <a:r>
              <a:rPr lang="en-US" altLang="zh-CN" dirty="0">
                <a:solidFill>
                  <a:srgbClr val="FF0000"/>
                </a:solidFill>
              </a:rPr>
              <a:t>RNN</a:t>
            </a:r>
            <a:r>
              <a:rPr lang="zh-CN" altLang="en-US" dirty="0"/>
              <a:t>对上市</a:t>
            </a:r>
            <a:r>
              <a:rPr lang="zh-CN" altLang="en-US" dirty="0" smtClean="0"/>
              <a:t>公司（</a:t>
            </a:r>
            <a:r>
              <a:rPr lang="zh-CN" altLang="en-US" dirty="0" smtClean="0">
                <a:solidFill>
                  <a:srgbClr val="FF0000"/>
                </a:solidFill>
              </a:rPr>
              <a:t>科大讯飞</a:t>
            </a:r>
            <a:r>
              <a:rPr lang="zh-CN" altLang="en-US" dirty="0" smtClean="0"/>
              <a:t>）股价</a:t>
            </a:r>
            <a:r>
              <a:rPr lang="zh-CN" altLang="en-US" dirty="0"/>
              <a:t>进行预测。</a:t>
            </a:r>
            <a:endParaRPr lang="en-US" altLang="zh-CN" dirty="0"/>
          </a:p>
          <a:p>
            <a:endParaRPr lang="zh-CN" altLang="en-US" dirty="0"/>
          </a:p>
          <a:p>
            <a:endParaRPr lang="zh-CN" altLang="en-US" dirty="0"/>
          </a:p>
        </p:txBody>
      </p:sp>
      <p:pic>
        <p:nvPicPr>
          <p:cNvPr id="5" name="图片 4"/>
          <p:cNvPicPr>
            <a:picLocks noChangeAspect="1"/>
          </p:cNvPicPr>
          <p:nvPr/>
        </p:nvPicPr>
        <p:blipFill>
          <a:blip r:embed="rId3"/>
          <a:stretch>
            <a:fillRect/>
          </a:stretch>
        </p:blipFill>
        <p:spPr>
          <a:xfrm>
            <a:off x="52248" y="3597591"/>
            <a:ext cx="4122426" cy="1545910"/>
          </a:xfrm>
          <a:prstGeom prst="rect">
            <a:avLst/>
          </a:prstGeom>
        </p:spPr>
      </p:pic>
      <p:pic>
        <p:nvPicPr>
          <p:cNvPr id="6" name="图片 5"/>
          <p:cNvPicPr>
            <a:picLocks noChangeAspect="1"/>
          </p:cNvPicPr>
          <p:nvPr/>
        </p:nvPicPr>
        <p:blipFill>
          <a:blip r:embed="rId4"/>
          <a:stretch>
            <a:fillRect/>
          </a:stretch>
        </p:blipFill>
        <p:spPr>
          <a:xfrm>
            <a:off x="4731189" y="3497304"/>
            <a:ext cx="4412811" cy="1640030"/>
          </a:xfrm>
          <a:prstGeom prst="rect">
            <a:avLst/>
          </a:prstGeom>
        </p:spPr>
      </p:pic>
      <p:pic>
        <p:nvPicPr>
          <p:cNvPr id="8" name="图片 7"/>
          <p:cNvPicPr>
            <a:picLocks noChangeAspect="1"/>
          </p:cNvPicPr>
          <p:nvPr/>
        </p:nvPicPr>
        <p:blipFill>
          <a:blip r:embed="rId5"/>
          <a:stretch>
            <a:fillRect/>
          </a:stretch>
        </p:blipFill>
        <p:spPr>
          <a:xfrm>
            <a:off x="940381" y="1522522"/>
            <a:ext cx="2886140" cy="2075069"/>
          </a:xfrm>
          <a:prstGeom prst="rect">
            <a:avLst/>
          </a:prstGeom>
        </p:spPr>
      </p:pic>
      <p:pic>
        <p:nvPicPr>
          <p:cNvPr id="9"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1189" y="1627809"/>
            <a:ext cx="3464513" cy="1301714"/>
          </a:xfrm>
          <a:prstGeom prst="rect">
            <a:avLst/>
          </a:prstGeom>
        </p:spPr>
      </p:pic>
    </p:spTree>
    <p:extLst>
      <p:ext uri="{BB962C8B-B14F-4D97-AF65-F5344CB8AC3E}">
        <p14:creationId xmlns:p14="http://schemas.microsoft.com/office/powerpoint/2010/main" val="2928323581"/>
      </p:ext>
    </p:extLst>
  </p:cSld>
  <p:clrMapOvr>
    <a:masterClrMapping/>
  </p:clrMapOvr>
  <p:transition spd="med">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9512" y="687496"/>
            <a:ext cx="8784976" cy="1493520"/>
          </a:xfrm>
          <a:prstGeom prst="rect">
            <a:avLst/>
          </a:prstGeom>
        </p:spPr>
        <p:txBody>
          <a:bodyPr vert="horz" wrap="square" lIns="0" tIns="0" rIns="0" bIns="0" rtlCol="0">
            <a:noAutofit/>
          </a:bodyPr>
          <a:lstStyle/>
          <a:p>
            <a:pPr marL="266700" marR="13811" indent="-257175">
              <a:lnSpc>
                <a:spcPct val="150000"/>
              </a:lnSpc>
              <a:tabLst>
                <a:tab pos="266224" algn="l"/>
              </a:tabLst>
            </a:pPr>
            <a:r>
              <a:rPr sz="1425" spc="8" smtClean="0">
                <a:solidFill>
                  <a:srgbClr val="21A085"/>
                </a:solidFill>
                <a:latin typeface="+mj-ea"/>
                <a:ea typeface="+mj-ea"/>
                <a:cs typeface="Wingdings"/>
              </a:rPr>
              <a:t></a:t>
            </a:r>
            <a:r>
              <a:rPr sz="1425" spc="8" smtClean="0">
                <a:solidFill>
                  <a:srgbClr val="21A085"/>
                </a:solidFill>
                <a:latin typeface="+mj-ea"/>
                <a:ea typeface="+mj-ea"/>
                <a:cs typeface="Times New Roman"/>
              </a:rPr>
              <a:t>	</a:t>
            </a:r>
            <a:r>
              <a:rPr spc="26" smtClean="0">
                <a:latin typeface="+mj-ea"/>
                <a:ea typeface="+mj-ea"/>
                <a:cs typeface="Microsoft YaHei UI"/>
              </a:rPr>
              <a:t>知识</a:t>
            </a:r>
            <a:r>
              <a:rPr spc="34" smtClean="0">
                <a:latin typeface="+mj-ea"/>
                <a:ea typeface="+mj-ea"/>
                <a:cs typeface="Microsoft YaHei UI"/>
              </a:rPr>
              <a:t>图</a:t>
            </a:r>
            <a:r>
              <a:rPr spc="26" smtClean="0">
                <a:latin typeface="+mj-ea"/>
                <a:ea typeface="+mj-ea"/>
                <a:cs typeface="Microsoft YaHei UI"/>
              </a:rPr>
              <a:t>谱</a:t>
            </a:r>
            <a:r>
              <a:rPr spc="34" smtClean="0">
                <a:latin typeface="+mj-ea"/>
                <a:ea typeface="+mj-ea"/>
                <a:cs typeface="Microsoft YaHei UI"/>
              </a:rPr>
              <a:t>旨</a:t>
            </a:r>
            <a:r>
              <a:rPr spc="26" smtClean="0">
                <a:latin typeface="+mj-ea"/>
                <a:ea typeface="+mj-ea"/>
                <a:cs typeface="Microsoft YaHei UI"/>
              </a:rPr>
              <a:t>在描</a:t>
            </a:r>
            <a:r>
              <a:rPr spc="34" smtClean="0">
                <a:latin typeface="+mj-ea"/>
                <a:ea typeface="+mj-ea"/>
                <a:cs typeface="Microsoft YaHei UI"/>
              </a:rPr>
              <a:t>述</a:t>
            </a:r>
            <a:r>
              <a:rPr spc="26" smtClean="0">
                <a:latin typeface="+mj-ea"/>
                <a:ea typeface="+mj-ea"/>
                <a:cs typeface="Microsoft YaHei UI"/>
              </a:rPr>
              <a:t>真</a:t>
            </a:r>
            <a:r>
              <a:rPr spc="34" smtClean="0">
                <a:latin typeface="+mj-ea"/>
                <a:ea typeface="+mj-ea"/>
                <a:cs typeface="Microsoft YaHei UI"/>
              </a:rPr>
              <a:t>实</a:t>
            </a:r>
            <a:r>
              <a:rPr spc="26" smtClean="0">
                <a:latin typeface="+mj-ea"/>
                <a:ea typeface="+mj-ea"/>
                <a:cs typeface="Microsoft YaHei UI"/>
              </a:rPr>
              <a:t>世界中</a:t>
            </a:r>
            <a:r>
              <a:rPr spc="34" smtClean="0">
                <a:latin typeface="+mj-ea"/>
                <a:ea typeface="+mj-ea"/>
                <a:cs typeface="Microsoft YaHei UI"/>
              </a:rPr>
              <a:t>存在</a:t>
            </a:r>
            <a:r>
              <a:rPr spc="26" smtClean="0">
                <a:latin typeface="+mj-ea"/>
                <a:ea typeface="+mj-ea"/>
                <a:cs typeface="Microsoft YaHei UI"/>
              </a:rPr>
              <a:t>的各种</a:t>
            </a:r>
            <a:r>
              <a:rPr spc="34" smtClean="0">
                <a:solidFill>
                  <a:srgbClr val="23AB8C"/>
                </a:solidFill>
                <a:latin typeface="+mj-ea"/>
                <a:ea typeface="+mj-ea"/>
                <a:cs typeface="Microsoft YaHei UI"/>
              </a:rPr>
              <a:t>实体</a:t>
            </a:r>
            <a:r>
              <a:rPr spc="26" smtClean="0">
                <a:solidFill>
                  <a:srgbClr val="23AB8C"/>
                </a:solidFill>
                <a:latin typeface="+mj-ea"/>
                <a:ea typeface="+mj-ea"/>
                <a:cs typeface="Microsoft YaHei UI"/>
              </a:rPr>
              <a:t>或概念</a:t>
            </a:r>
            <a:r>
              <a:rPr spc="26" smtClean="0">
                <a:latin typeface="+mj-ea"/>
                <a:ea typeface="+mj-ea"/>
                <a:cs typeface="Microsoft YaHei UI"/>
              </a:rPr>
              <a:t>，</a:t>
            </a:r>
            <a:r>
              <a:rPr smtClean="0">
                <a:latin typeface="+mj-ea"/>
                <a:ea typeface="+mj-ea"/>
                <a:cs typeface="Microsoft YaHei UI"/>
              </a:rPr>
              <a:t>以 及它们之间的关联关系。</a:t>
            </a:r>
            <a:endParaRPr lang="en-US" smtClean="0">
              <a:latin typeface="+mj-ea"/>
              <a:ea typeface="+mj-ea"/>
              <a:cs typeface="Microsoft YaHei UI"/>
            </a:endParaRPr>
          </a:p>
          <a:p>
            <a:pPr marL="266700" marR="13811" indent="-257175">
              <a:lnSpc>
                <a:spcPct val="150000"/>
              </a:lnSpc>
              <a:tabLst>
                <a:tab pos="266224" algn="l"/>
              </a:tabLst>
            </a:pPr>
            <a:endParaRPr sz="1050" smtClean="0">
              <a:latin typeface="+mj-ea"/>
              <a:ea typeface="+mj-ea"/>
            </a:endParaRPr>
          </a:p>
          <a:p>
            <a:pPr marL="9525">
              <a:lnSpc>
                <a:spcPct val="150000"/>
              </a:lnSpc>
              <a:tabLst>
                <a:tab pos="266224" algn="l"/>
              </a:tabLst>
            </a:pPr>
            <a:r>
              <a:rPr sz="1500" smtClean="0">
                <a:solidFill>
                  <a:srgbClr val="21A085"/>
                </a:solidFill>
                <a:latin typeface="+mj-ea"/>
                <a:ea typeface="+mj-ea"/>
                <a:cs typeface="Arial"/>
              </a:rPr>
              <a:t>•	</a:t>
            </a:r>
            <a:r>
              <a:rPr sz="1500" smtClean="0">
                <a:solidFill>
                  <a:srgbClr val="808080"/>
                </a:solidFill>
                <a:latin typeface="+mj-ea"/>
                <a:ea typeface="+mj-ea"/>
                <a:cs typeface="Microsoft YaHei UI"/>
              </a:rPr>
              <a:t>每个实体或概念用一个</a:t>
            </a:r>
            <a:r>
              <a:rPr sz="1500" spc="-11" smtClean="0">
                <a:solidFill>
                  <a:srgbClr val="23AB8C"/>
                </a:solidFill>
                <a:latin typeface="+mj-ea"/>
                <a:ea typeface="+mj-ea"/>
                <a:cs typeface="Microsoft YaHei UI"/>
              </a:rPr>
              <a:t>全</a:t>
            </a:r>
            <a:r>
              <a:rPr sz="1500" smtClean="0">
                <a:solidFill>
                  <a:srgbClr val="23AB8C"/>
                </a:solidFill>
                <a:latin typeface="+mj-ea"/>
                <a:ea typeface="+mj-ea"/>
                <a:cs typeface="Microsoft YaHei UI"/>
              </a:rPr>
              <a:t>局唯</a:t>
            </a:r>
            <a:r>
              <a:rPr sz="1500" spc="-11" smtClean="0">
                <a:solidFill>
                  <a:srgbClr val="23AB8C"/>
                </a:solidFill>
                <a:latin typeface="+mj-ea"/>
                <a:ea typeface="+mj-ea"/>
                <a:cs typeface="Microsoft YaHei UI"/>
              </a:rPr>
              <a:t>一</a:t>
            </a:r>
            <a:r>
              <a:rPr sz="1500" smtClean="0">
                <a:solidFill>
                  <a:srgbClr val="23AB8C"/>
                </a:solidFill>
                <a:latin typeface="+mj-ea"/>
                <a:ea typeface="+mj-ea"/>
                <a:cs typeface="Microsoft YaHei UI"/>
              </a:rPr>
              <a:t>确定</a:t>
            </a:r>
            <a:r>
              <a:rPr sz="1500" spc="-11" smtClean="0">
                <a:solidFill>
                  <a:srgbClr val="23AB8C"/>
                </a:solidFill>
                <a:latin typeface="+mj-ea"/>
                <a:ea typeface="+mj-ea"/>
                <a:cs typeface="Microsoft YaHei UI"/>
              </a:rPr>
              <a:t>的</a:t>
            </a:r>
            <a:r>
              <a:rPr sz="1500" spc="-4" smtClean="0">
                <a:solidFill>
                  <a:srgbClr val="23AB8C"/>
                </a:solidFill>
                <a:latin typeface="+mj-ea"/>
                <a:ea typeface="+mj-ea"/>
                <a:cs typeface="Microsoft YaHei UI"/>
              </a:rPr>
              <a:t>ID</a:t>
            </a:r>
            <a:r>
              <a:rPr sz="1500" smtClean="0">
                <a:solidFill>
                  <a:srgbClr val="808080"/>
                </a:solidFill>
                <a:latin typeface="+mj-ea"/>
                <a:ea typeface="+mj-ea"/>
                <a:cs typeface="Microsoft YaHei UI"/>
              </a:rPr>
              <a:t>来标</a:t>
            </a:r>
            <a:r>
              <a:rPr sz="1500" spc="-11" smtClean="0">
                <a:solidFill>
                  <a:srgbClr val="808080"/>
                </a:solidFill>
                <a:latin typeface="+mj-ea"/>
                <a:ea typeface="+mj-ea"/>
                <a:cs typeface="Microsoft YaHei UI"/>
              </a:rPr>
              <a:t>识</a:t>
            </a:r>
            <a:r>
              <a:rPr sz="1500" smtClean="0">
                <a:solidFill>
                  <a:srgbClr val="808080"/>
                </a:solidFill>
                <a:latin typeface="+mj-ea"/>
                <a:ea typeface="+mj-ea"/>
                <a:cs typeface="Microsoft YaHei UI"/>
              </a:rPr>
              <a:t>，称</a:t>
            </a:r>
            <a:r>
              <a:rPr sz="1500" spc="-11" smtClean="0">
                <a:solidFill>
                  <a:srgbClr val="808080"/>
                </a:solidFill>
                <a:latin typeface="+mj-ea"/>
                <a:ea typeface="+mj-ea"/>
                <a:cs typeface="Microsoft YaHei UI"/>
              </a:rPr>
              <a:t>为</a:t>
            </a:r>
            <a:r>
              <a:rPr sz="1500" smtClean="0">
                <a:solidFill>
                  <a:srgbClr val="808080"/>
                </a:solidFill>
                <a:latin typeface="+mj-ea"/>
                <a:ea typeface="+mj-ea"/>
                <a:cs typeface="Microsoft YaHei UI"/>
              </a:rPr>
              <a:t>标识</a:t>
            </a:r>
            <a:r>
              <a:rPr sz="1500" spc="-11" smtClean="0">
                <a:solidFill>
                  <a:srgbClr val="808080"/>
                </a:solidFill>
                <a:latin typeface="+mj-ea"/>
                <a:ea typeface="+mj-ea"/>
                <a:cs typeface="Microsoft YaHei UI"/>
              </a:rPr>
              <a:t>符</a:t>
            </a:r>
            <a:r>
              <a:rPr sz="1500" smtClean="0">
                <a:solidFill>
                  <a:srgbClr val="808080"/>
                </a:solidFill>
                <a:latin typeface="+mj-ea"/>
                <a:ea typeface="+mj-ea"/>
                <a:cs typeface="Microsoft YaHei UI"/>
              </a:rPr>
              <a:t>；</a:t>
            </a:r>
            <a:endParaRPr sz="1500" smtClean="0">
              <a:latin typeface="+mj-ea"/>
              <a:ea typeface="+mj-ea"/>
              <a:cs typeface="Microsoft YaHei UI"/>
            </a:endParaRPr>
          </a:p>
          <a:p>
            <a:pPr>
              <a:lnSpc>
                <a:spcPct val="150000"/>
              </a:lnSpc>
              <a:spcBef>
                <a:spcPts val="20"/>
              </a:spcBef>
            </a:pPr>
            <a:endParaRPr sz="825" smtClean="0">
              <a:latin typeface="+mj-ea"/>
              <a:ea typeface="+mj-ea"/>
            </a:endParaRPr>
          </a:p>
          <a:p>
            <a:pPr marL="9525">
              <a:lnSpc>
                <a:spcPct val="150000"/>
              </a:lnSpc>
              <a:tabLst>
                <a:tab pos="266224" algn="l"/>
              </a:tabLst>
            </a:pPr>
            <a:r>
              <a:rPr sz="1500" smtClean="0">
                <a:solidFill>
                  <a:srgbClr val="21A085"/>
                </a:solidFill>
                <a:latin typeface="+mj-ea"/>
                <a:ea typeface="+mj-ea"/>
                <a:cs typeface="Arial"/>
              </a:rPr>
              <a:t>•	</a:t>
            </a:r>
            <a:r>
              <a:rPr sz="1500" spc="15" smtClean="0">
                <a:solidFill>
                  <a:srgbClr val="808080"/>
                </a:solidFill>
                <a:latin typeface="+mj-ea"/>
                <a:ea typeface="+mj-ea"/>
                <a:cs typeface="Microsoft YaHei UI"/>
              </a:rPr>
              <a:t>每个</a:t>
            </a:r>
            <a:r>
              <a:rPr sz="1500" spc="15" smtClean="0">
                <a:solidFill>
                  <a:srgbClr val="23AB8C"/>
                </a:solidFill>
                <a:latin typeface="+mj-ea"/>
                <a:ea typeface="+mj-ea"/>
                <a:cs typeface="Microsoft YaHei UI"/>
              </a:rPr>
              <a:t>属性</a:t>
            </a:r>
            <a:r>
              <a:rPr sz="1500" spc="23" smtClean="0">
                <a:solidFill>
                  <a:srgbClr val="23AB8C"/>
                </a:solidFill>
                <a:latin typeface="+mj-ea"/>
                <a:ea typeface="+mj-ea"/>
                <a:cs typeface="Microsoft YaHei UI"/>
              </a:rPr>
              <a:t>—</a:t>
            </a:r>
            <a:r>
              <a:rPr sz="1500" spc="15" smtClean="0">
                <a:solidFill>
                  <a:srgbClr val="23AB8C"/>
                </a:solidFill>
                <a:latin typeface="+mj-ea"/>
                <a:ea typeface="+mj-ea"/>
                <a:cs typeface="Microsoft YaHei UI"/>
              </a:rPr>
              <a:t>值对</a:t>
            </a:r>
            <a:r>
              <a:rPr sz="1500" spc="15" smtClean="0">
                <a:solidFill>
                  <a:srgbClr val="808080"/>
                </a:solidFill>
                <a:latin typeface="+mj-ea"/>
                <a:ea typeface="+mj-ea"/>
                <a:cs typeface="Microsoft YaHei UI"/>
              </a:rPr>
              <a:t>用来刻画实体的内在特性，而</a:t>
            </a:r>
            <a:r>
              <a:rPr sz="1500" spc="15" smtClean="0">
                <a:solidFill>
                  <a:srgbClr val="23AB8C"/>
                </a:solidFill>
                <a:latin typeface="+mj-ea"/>
                <a:ea typeface="+mj-ea"/>
                <a:cs typeface="Microsoft YaHei UI"/>
              </a:rPr>
              <a:t>关系</a:t>
            </a:r>
            <a:r>
              <a:rPr sz="1500" spc="15" smtClean="0">
                <a:solidFill>
                  <a:srgbClr val="808080"/>
                </a:solidFill>
                <a:latin typeface="+mj-ea"/>
                <a:ea typeface="+mj-ea"/>
                <a:cs typeface="Microsoft YaHei UI"/>
              </a:rPr>
              <a:t>用来连接</a:t>
            </a:r>
            <a:r>
              <a:rPr sz="1500" spc="15" smtClean="0">
                <a:solidFill>
                  <a:srgbClr val="23AB8C"/>
                </a:solidFill>
                <a:latin typeface="+mj-ea"/>
                <a:ea typeface="+mj-ea"/>
                <a:cs typeface="Microsoft YaHei UI"/>
              </a:rPr>
              <a:t>两个实体</a:t>
            </a:r>
            <a:r>
              <a:rPr sz="1500" smtClean="0">
                <a:solidFill>
                  <a:srgbClr val="808080"/>
                </a:solidFill>
                <a:latin typeface="+mj-ea"/>
                <a:ea typeface="+mj-ea"/>
                <a:cs typeface="Microsoft YaHei UI"/>
              </a:rPr>
              <a:t>，刻画它们之间的关联。</a:t>
            </a:r>
            <a:endParaRPr sz="1500">
              <a:latin typeface="+mj-ea"/>
              <a:ea typeface="+mj-ea"/>
              <a:cs typeface="Microsoft YaHei UI"/>
            </a:endParaRPr>
          </a:p>
        </p:txBody>
      </p:sp>
      <p:sp>
        <p:nvSpPr>
          <p:cNvPr id="7" name="object 7"/>
          <p:cNvSpPr txBox="1"/>
          <p:nvPr/>
        </p:nvSpPr>
        <p:spPr>
          <a:xfrm>
            <a:off x="5086947" y="4709889"/>
            <a:ext cx="2308860" cy="238125"/>
          </a:xfrm>
          <a:prstGeom prst="rect">
            <a:avLst/>
          </a:prstGeom>
        </p:spPr>
        <p:txBody>
          <a:bodyPr vert="horz" wrap="square" lIns="0" tIns="0" rIns="0" bIns="0" rtlCol="0">
            <a:noAutofit/>
          </a:bodyPr>
          <a:lstStyle/>
          <a:p>
            <a:pPr marL="9525"/>
            <a:endParaRPr sz="1500">
              <a:latin typeface="Microsoft YaHei UI"/>
              <a:cs typeface="Microsoft YaHei UI"/>
            </a:endParaRPr>
          </a:p>
        </p:txBody>
      </p:sp>
      <p:grpSp>
        <p:nvGrpSpPr>
          <p:cNvPr id="38" name="组合 37"/>
          <p:cNvGrpSpPr/>
          <p:nvPr/>
        </p:nvGrpSpPr>
        <p:grpSpPr>
          <a:xfrm>
            <a:off x="1043608" y="2492531"/>
            <a:ext cx="6768752" cy="2336420"/>
            <a:chOff x="179512" y="2179546"/>
            <a:chExt cx="6768752" cy="2336420"/>
          </a:xfrm>
        </p:grpSpPr>
        <p:sp>
          <p:nvSpPr>
            <p:cNvPr id="10" name="object 2"/>
            <p:cNvSpPr/>
            <p:nvPr/>
          </p:nvSpPr>
          <p:spPr>
            <a:xfrm>
              <a:off x="1252167" y="3003063"/>
              <a:ext cx="316745" cy="316745"/>
            </a:xfrm>
            <a:custGeom>
              <a:avLst/>
              <a:gdLst/>
              <a:ahLst/>
              <a:cxnLst/>
              <a:rect l="l" t="t" r="r" b="b"/>
              <a:pathLst>
                <a:path w="432168" h="432168">
                  <a:moveTo>
                    <a:pt x="0" y="216084"/>
                  </a:moveTo>
                  <a:lnTo>
                    <a:pt x="716" y="198361"/>
                  </a:lnTo>
                  <a:lnTo>
                    <a:pt x="2828" y="181034"/>
                  </a:lnTo>
                  <a:lnTo>
                    <a:pt x="16980" y="131974"/>
                  </a:lnTo>
                  <a:lnTo>
                    <a:pt x="41691" y="88467"/>
                  </a:lnTo>
                  <a:lnTo>
                    <a:pt x="75459" y="52015"/>
                  </a:lnTo>
                  <a:lnTo>
                    <a:pt x="116781" y="24118"/>
                  </a:lnTo>
                  <a:lnTo>
                    <a:pt x="164156" y="6279"/>
                  </a:lnTo>
                  <a:lnTo>
                    <a:pt x="216084" y="0"/>
                  </a:lnTo>
                  <a:lnTo>
                    <a:pt x="255170" y="3563"/>
                  </a:lnTo>
                  <a:lnTo>
                    <a:pt x="292621" y="14008"/>
                  </a:lnTo>
                  <a:lnTo>
                    <a:pt x="327552" y="30968"/>
                  </a:lnTo>
                  <a:lnTo>
                    <a:pt x="359073" y="54076"/>
                  </a:lnTo>
                  <a:lnTo>
                    <a:pt x="386122" y="82778"/>
                  </a:lnTo>
                  <a:lnTo>
                    <a:pt x="407321" y="115525"/>
                  </a:lnTo>
                  <a:lnTo>
                    <a:pt x="422234" y="151343"/>
                  </a:lnTo>
                  <a:lnTo>
                    <a:pt x="430510" y="189364"/>
                  </a:lnTo>
                  <a:lnTo>
                    <a:pt x="432168" y="216084"/>
                  </a:lnTo>
                  <a:lnTo>
                    <a:pt x="431452" y="233806"/>
                  </a:lnTo>
                  <a:lnTo>
                    <a:pt x="421152" y="284383"/>
                  </a:lnTo>
                  <a:lnTo>
                    <a:pt x="399794" y="329908"/>
                  </a:lnTo>
                  <a:lnTo>
                    <a:pt x="368879" y="368879"/>
                  </a:lnTo>
                  <a:lnTo>
                    <a:pt x="329908" y="399794"/>
                  </a:lnTo>
                  <a:lnTo>
                    <a:pt x="284383" y="421152"/>
                  </a:lnTo>
                  <a:lnTo>
                    <a:pt x="233806" y="431452"/>
                  </a:lnTo>
                  <a:lnTo>
                    <a:pt x="216084" y="432168"/>
                  </a:lnTo>
                  <a:lnTo>
                    <a:pt x="164156" y="425888"/>
                  </a:lnTo>
                  <a:lnTo>
                    <a:pt x="116781" y="408049"/>
                  </a:lnTo>
                  <a:lnTo>
                    <a:pt x="75459" y="380153"/>
                  </a:lnTo>
                  <a:lnTo>
                    <a:pt x="41691" y="343700"/>
                  </a:lnTo>
                  <a:lnTo>
                    <a:pt x="16980" y="300194"/>
                  </a:lnTo>
                  <a:lnTo>
                    <a:pt x="2828" y="251134"/>
                  </a:lnTo>
                  <a:lnTo>
                    <a:pt x="716" y="233806"/>
                  </a:lnTo>
                  <a:lnTo>
                    <a:pt x="0" y="216084"/>
                  </a:lnTo>
                  <a:close/>
                </a:path>
              </a:pathLst>
            </a:custGeom>
            <a:ln w="25399">
              <a:solidFill>
                <a:srgbClr val="000000"/>
              </a:solidFill>
            </a:ln>
          </p:spPr>
          <p:txBody>
            <a:bodyPr wrap="square" lIns="0" tIns="0" rIns="0" bIns="0" rtlCol="0">
              <a:noAutofit/>
            </a:bodyPr>
            <a:lstStyle/>
            <a:p>
              <a:endParaRPr/>
            </a:p>
          </p:txBody>
        </p:sp>
        <p:sp>
          <p:nvSpPr>
            <p:cNvPr id="11" name="object 4"/>
            <p:cNvSpPr/>
            <p:nvPr/>
          </p:nvSpPr>
          <p:spPr>
            <a:xfrm>
              <a:off x="1312256" y="3051116"/>
              <a:ext cx="207532" cy="207532"/>
            </a:xfrm>
            <a:prstGeom prst="rect">
              <a:avLst/>
            </a:prstGeom>
            <a:blipFill>
              <a:blip r:embed="rId3" cstate="print"/>
              <a:stretch>
                <a:fillRect/>
              </a:stretch>
            </a:blipFill>
          </p:spPr>
          <p:txBody>
            <a:bodyPr wrap="square" lIns="0" tIns="0" rIns="0" bIns="0" rtlCol="0">
              <a:noAutofit/>
            </a:bodyPr>
            <a:lstStyle/>
            <a:p>
              <a:endParaRPr/>
            </a:p>
          </p:txBody>
        </p:sp>
        <p:sp>
          <p:nvSpPr>
            <p:cNvPr id="12" name="object 5"/>
            <p:cNvSpPr/>
            <p:nvPr/>
          </p:nvSpPr>
          <p:spPr>
            <a:xfrm>
              <a:off x="1010514" y="2320526"/>
              <a:ext cx="316745" cy="316745"/>
            </a:xfrm>
            <a:custGeom>
              <a:avLst/>
              <a:gdLst/>
              <a:ahLst/>
              <a:cxnLst/>
              <a:rect l="l" t="t" r="r" b="b"/>
              <a:pathLst>
                <a:path w="432168" h="432168">
                  <a:moveTo>
                    <a:pt x="0" y="216084"/>
                  </a:moveTo>
                  <a:lnTo>
                    <a:pt x="716" y="198362"/>
                  </a:lnTo>
                  <a:lnTo>
                    <a:pt x="2828" y="181034"/>
                  </a:lnTo>
                  <a:lnTo>
                    <a:pt x="16980" y="131974"/>
                  </a:lnTo>
                  <a:lnTo>
                    <a:pt x="41691" y="88467"/>
                  </a:lnTo>
                  <a:lnTo>
                    <a:pt x="75458" y="52015"/>
                  </a:lnTo>
                  <a:lnTo>
                    <a:pt x="116781" y="24118"/>
                  </a:lnTo>
                  <a:lnTo>
                    <a:pt x="164156" y="6279"/>
                  </a:lnTo>
                  <a:lnTo>
                    <a:pt x="216084" y="0"/>
                  </a:lnTo>
                  <a:lnTo>
                    <a:pt x="255170" y="3563"/>
                  </a:lnTo>
                  <a:lnTo>
                    <a:pt x="292621" y="14008"/>
                  </a:lnTo>
                  <a:lnTo>
                    <a:pt x="327551" y="30968"/>
                  </a:lnTo>
                  <a:lnTo>
                    <a:pt x="359073" y="54076"/>
                  </a:lnTo>
                  <a:lnTo>
                    <a:pt x="386122" y="82778"/>
                  </a:lnTo>
                  <a:lnTo>
                    <a:pt x="407321" y="115525"/>
                  </a:lnTo>
                  <a:lnTo>
                    <a:pt x="422234" y="151342"/>
                  </a:lnTo>
                  <a:lnTo>
                    <a:pt x="430510" y="189363"/>
                  </a:lnTo>
                  <a:lnTo>
                    <a:pt x="432168" y="216084"/>
                  </a:lnTo>
                  <a:lnTo>
                    <a:pt x="431452" y="233806"/>
                  </a:lnTo>
                  <a:lnTo>
                    <a:pt x="421152" y="284383"/>
                  </a:lnTo>
                  <a:lnTo>
                    <a:pt x="399794" y="329908"/>
                  </a:lnTo>
                  <a:lnTo>
                    <a:pt x="368878" y="368879"/>
                  </a:lnTo>
                  <a:lnTo>
                    <a:pt x="329908" y="399794"/>
                  </a:lnTo>
                  <a:lnTo>
                    <a:pt x="284383" y="421152"/>
                  </a:lnTo>
                  <a:lnTo>
                    <a:pt x="233806" y="431452"/>
                  </a:lnTo>
                  <a:lnTo>
                    <a:pt x="216084" y="432168"/>
                  </a:lnTo>
                  <a:lnTo>
                    <a:pt x="164156" y="425888"/>
                  </a:lnTo>
                  <a:lnTo>
                    <a:pt x="116781" y="408049"/>
                  </a:lnTo>
                  <a:lnTo>
                    <a:pt x="75458" y="380153"/>
                  </a:lnTo>
                  <a:lnTo>
                    <a:pt x="41691" y="343701"/>
                  </a:lnTo>
                  <a:lnTo>
                    <a:pt x="16980" y="300194"/>
                  </a:lnTo>
                  <a:lnTo>
                    <a:pt x="2828" y="251134"/>
                  </a:lnTo>
                  <a:lnTo>
                    <a:pt x="716" y="233806"/>
                  </a:lnTo>
                  <a:lnTo>
                    <a:pt x="0" y="216084"/>
                  </a:lnTo>
                  <a:close/>
                </a:path>
              </a:pathLst>
            </a:custGeom>
            <a:ln w="25399">
              <a:solidFill>
                <a:srgbClr val="000000"/>
              </a:solidFill>
            </a:ln>
          </p:spPr>
          <p:txBody>
            <a:bodyPr wrap="square" lIns="0" tIns="0" rIns="0" bIns="0" rtlCol="0">
              <a:noAutofit/>
            </a:bodyPr>
            <a:lstStyle/>
            <a:p>
              <a:endParaRPr/>
            </a:p>
          </p:txBody>
        </p:sp>
        <p:sp>
          <p:nvSpPr>
            <p:cNvPr id="13" name="object 7"/>
            <p:cNvSpPr/>
            <p:nvPr/>
          </p:nvSpPr>
          <p:spPr>
            <a:xfrm>
              <a:off x="1070534" y="2362114"/>
              <a:ext cx="207532" cy="207532"/>
            </a:xfrm>
            <a:prstGeom prst="rect">
              <a:avLst/>
            </a:prstGeom>
            <a:blipFill>
              <a:blip r:embed="rId3" cstate="print"/>
              <a:stretch>
                <a:fillRect/>
              </a:stretch>
            </a:blipFill>
          </p:spPr>
          <p:txBody>
            <a:bodyPr wrap="square" lIns="0" tIns="0" rIns="0" bIns="0" rtlCol="0">
              <a:noAutofit/>
            </a:bodyPr>
            <a:lstStyle/>
            <a:p>
              <a:endParaRPr/>
            </a:p>
          </p:txBody>
        </p:sp>
        <p:sp>
          <p:nvSpPr>
            <p:cNvPr id="14" name="object 8"/>
            <p:cNvSpPr/>
            <p:nvPr/>
          </p:nvSpPr>
          <p:spPr>
            <a:xfrm>
              <a:off x="404755" y="3090167"/>
              <a:ext cx="316745" cy="316745"/>
            </a:xfrm>
            <a:custGeom>
              <a:avLst/>
              <a:gdLst/>
              <a:ahLst/>
              <a:cxnLst/>
              <a:rect l="l" t="t" r="r" b="b"/>
              <a:pathLst>
                <a:path w="432168" h="432168">
                  <a:moveTo>
                    <a:pt x="0" y="216084"/>
                  </a:moveTo>
                  <a:lnTo>
                    <a:pt x="716" y="198362"/>
                  </a:lnTo>
                  <a:lnTo>
                    <a:pt x="2828" y="181034"/>
                  </a:lnTo>
                  <a:lnTo>
                    <a:pt x="16980" y="131974"/>
                  </a:lnTo>
                  <a:lnTo>
                    <a:pt x="41691" y="88467"/>
                  </a:lnTo>
                  <a:lnTo>
                    <a:pt x="75458" y="52015"/>
                  </a:lnTo>
                  <a:lnTo>
                    <a:pt x="116781" y="24118"/>
                  </a:lnTo>
                  <a:lnTo>
                    <a:pt x="164156" y="6279"/>
                  </a:lnTo>
                  <a:lnTo>
                    <a:pt x="216084" y="0"/>
                  </a:lnTo>
                  <a:lnTo>
                    <a:pt x="255170" y="3563"/>
                  </a:lnTo>
                  <a:lnTo>
                    <a:pt x="292621" y="14008"/>
                  </a:lnTo>
                  <a:lnTo>
                    <a:pt x="327551" y="30968"/>
                  </a:lnTo>
                  <a:lnTo>
                    <a:pt x="359073" y="54076"/>
                  </a:lnTo>
                  <a:lnTo>
                    <a:pt x="386122" y="82778"/>
                  </a:lnTo>
                  <a:lnTo>
                    <a:pt x="407321" y="115525"/>
                  </a:lnTo>
                  <a:lnTo>
                    <a:pt x="422234" y="151343"/>
                  </a:lnTo>
                  <a:lnTo>
                    <a:pt x="430510" y="189364"/>
                  </a:lnTo>
                  <a:lnTo>
                    <a:pt x="432168" y="216084"/>
                  </a:lnTo>
                  <a:lnTo>
                    <a:pt x="431452" y="233806"/>
                  </a:lnTo>
                  <a:lnTo>
                    <a:pt x="421152" y="284383"/>
                  </a:lnTo>
                  <a:lnTo>
                    <a:pt x="399794" y="329908"/>
                  </a:lnTo>
                  <a:lnTo>
                    <a:pt x="368879" y="368879"/>
                  </a:lnTo>
                  <a:lnTo>
                    <a:pt x="329908" y="399794"/>
                  </a:lnTo>
                  <a:lnTo>
                    <a:pt x="284383" y="421152"/>
                  </a:lnTo>
                  <a:lnTo>
                    <a:pt x="233806" y="431452"/>
                  </a:lnTo>
                  <a:lnTo>
                    <a:pt x="216084" y="432168"/>
                  </a:lnTo>
                  <a:lnTo>
                    <a:pt x="164156" y="425888"/>
                  </a:lnTo>
                  <a:lnTo>
                    <a:pt x="116781" y="408049"/>
                  </a:lnTo>
                  <a:lnTo>
                    <a:pt x="75458" y="380153"/>
                  </a:lnTo>
                  <a:lnTo>
                    <a:pt x="41691" y="343701"/>
                  </a:lnTo>
                  <a:lnTo>
                    <a:pt x="16980" y="300194"/>
                  </a:lnTo>
                  <a:lnTo>
                    <a:pt x="2828" y="251134"/>
                  </a:lnTo>
                  <a:lnTo>
                    <a:pt x="716" y="233806"/>
                  </a:lnTo>
                  <a:lnTo>
                    <a:pt x="0" y="216084"/>
                  </a:lnTo>
                  <a:close/>
                </a:path>
              </a:pathLst>
            </a:custGeom>
            <a:ln w="25399">
              <a:solidFill>
                <a:srgbClr val="000000"/>
              </a:solidFill>
            </a:ln>
          </p:spPr>
          <p:txBody>
            <a:bodyPr wrap="square" lIns="0" tIns="0" rIns="0" bIns="0" rtlCol="0">
              <a:noAutofit/>
            </a:bodyPr>
            <a:lstStyle/>
            <a:p>
              <a:endParaRPr/>
            </a:p>
          </p:txBody>
        </p:sp>
        <p:sp>
          <p:nvSpPr>
            <p:cNvPr id="15" name="object 10"/>
            <p:cNvSpPr/>
            <p:nvPr/>
          </p:nvSpPr>
          <p:spPr>
            <a:xfrm>
              <a:off x="456900" y="3126939"/>
              <a:ext cx="207532" cy="207532"/>
            </a:xfrm>
            <a:prstGeom prst="rect">
              <a:avLst/>
            </a:prstGeom>
            <a:blipFill>
              <a:blip r:embed="rId3" cstate="print"/>
              <a:stretch>
                <a:fillRect/>
              </a:stretch>
            </a:blipFill>
          </p:spPr>
          <p:txBody>
            <a:bodyPr wrap="square" lIns="0" tIns="0" rIns="0" bIns="0" rtlCol="0">
              <a:noAutofit/>
            </a:bodyPr>
            <a:lstStyle/>
            <a:p>
              <a:endParaRPr/>
            </a:p>
          </p:txBody>
        </p:sp>
        <p:sp>
          <p:nvSpPr>
            <p:cNvPr id="16" name="object 11"/>
            <p:cNvSpPr/>
            <p:nvPr/>
          </p:nvSpPr>
          <p:spPr>
            <a:xfrm>
              <a:off x="179512" y="2516805"/>
              <a:ext cx="316745" cy="316745"/>
            </a:xfrm>
            <a:custGeom>
              <a:avLst/>
              <a:gdLst/>
              <a:ahLst/>
              <a:cxnLst/>
              <a:rect l="l" t="t" r="r" b="b"/>
              <a:pathLst>
                <a:path w="432168" h="432168">
                  <a:moveTo>
                    <a:pt x="0" y="216084"/>
                  </a:moveTo>
                  <a:lnTo>
                    <a:pt x="716" y="198361"/>
                  </a:lnTo>
                  <a:lnTo>
                    <a:pt x="2828" y="181034"/>
                  </a:lnTo>
                  <a:lnTo>
                    <a:pt x="16980" y="131974"/>
                  </a:lnTo>
                  <a:lnTo>
                    <a:pt x="41691" y="88467"/>
                  </a:lnTo>
                  <a:lnTo>
                    <a:pt x="75458" y="52015"/>
                  </a:lnTo>
                  <a:lnTo>
                    <a:pt x="116781" y="24118"/>
                  </a:lnTo>
                  <a:lnTo>
                    <a:pt x="164156" y="6279"/>
                  </a:lnTo>
                  <a:lnTo>
                    <a:pt x="216084" y="0"/>
                  </a:lnTo>
                  <a:lnTo>
                    <a:pt x="255170" y="3563"/>
                  </a:lnTo>
                  <a:lnTo>
                    <a:pt x="292621" y="14008"/>
                  </a:lnTo>
                  <a:lnTo>
                    <a:pt x="327551" y="30968"/>
                  </a:lnTo>
                  <a:lnTo>
                    <a:pt x="359073" y="54076"/>
                  </a:lnTo>
                  <a:lnTo>
                    <a:pt x="386122" y="82778"/>
                  </a:lnTo>
                  <a:lnTo>
                    <a:pt x="407321" y="115525"/>
                  </a:lnTo>
                  <a:lnTo>
                    <a:pt x="422234" y="151343"/>
                  </a:lnTo>
                  <a:lnTo>
                    <a:pt x="430510" y="189363"/>
                  </a:lnTo>
                  <a:lnTo>
                    <a:pt x="432168" y="216084"/>
                  </a:lnTo>
                  <a:lnTo>
                    <a:pt x="431452" y="233806"/>
                  </a:lnTo>
                  <a:lnTo>
                    <a:pt x="421152" y="284383"/>
                  </a:lnTo>
                  <a:lnTo>
                    <a:pt x="399794" y="329908"/>
                  </a:lnTo>
                  <a:lnTo>
                    <a:pt x="368879" y="368879"/>
                  </a:lnTo>
                  <a:lnTo>
                    <a:pt x="329908" y="399794"/>
                  </a:lnTo>
                  <a:lnTo>
                    <a:pt x="284383" y="421152"/>
                  </a:lnTo>
                  <a:lnTo>
                    <a:pt x="233806" y="431452"/>
                  </a:lnTo>
                  <a:lnTo>
                    <a:pt x="216084" y="432168"/>
                  </a:lnTo>
                  <a:lnTo>
                    <a:pt x="164156" y="425888"/>
                  </a:lnTo>
                  <a:lnTo>
                    <a:pt x="116781" y="408049"/>
                  </a:lnTo>
                  <a:lnTo>
                    <a:pt x="75458" y="380153"/>
                  </a:lnTo>
                  <a:lnTo>
                    <a:pt x="41691" y="343700"/>
                  </a:lnTo>
                  <a:lnTo>
                    <a:pt x="16980" y="300194"/>
                  </a:lnTo>
                  <a:lnTo>
                    <a:pt x="2828" y="251134"/>
                  </a:lnTo>
                  <a:lnTo>
                    <a:pt x="716" y="233806"/>
                  </a:lnTo>
                  <a:lnTo>
                    <a:pt x="0" y="216084"/>
                  </a:lnTo>
                  <a:close/>
                </a:path>
              </a:pathLst>
            </a:custGeom>
            <a:ln w="25399">
              <a:solidFill>
                <a:srgbClr val="000000"/>
              </a:solidFill>
            </a:ln>
          </p:spPr>
          <p:txBody>
            <a:bodyPr wrap="square" lIns="0" tIns="0" rIns="0" bIns="0" rtlCol="0">
              <a:noAutofit/>
            </a:bodyPr>
            <a:lstStyle/>
            <a:p>
              <a:endParaRPr/>
            </a:p>
          </p:txBody>
        </p:sp>
        <p:sp>
          <p:nvSpPr>
            <p:cNvPr id="17" name="object 13"/>
            <p:cNvSpPr/>
            <p:nvPr/>
          </p:nvSpPr>
          <p:spPr>
            <a:xfrm>
              <a:off x="240407" y="2584447"/>
              <a:ext cx="207532" cy="207532"/>
            </a:xfrm>
            <a:prstGeom prst="rect">
              <a:avLst/>
            </a:prstGeom>
            <a:blipFill>
              <a:blip r:embed="rId3" cstate="print"/>
              <a:stretch>
                <a:fillRect/>
              </a:stretch>
            </a:blipFill>
          </p:spPr>
          <p:txBody>
            <a:bodyPr wrap="square" lIns="0" tIns="0" rIns="0" bIns="0" rtlCol="0">
              <a:noAutofit/>
            </a:bodyPr>
            <a:lstStyle/>
            <a:p>
              <a:endParaRPr/>
            </a:p>
          </p:txBody>
        </p:sp>
        <p:sp>
          <p:nvSpPr>
            <p:cNvPr id="18" name="object 14"/>
            <p:cNvSpPr/>
            <p:nvPr/>
          </p:nvSpPr>
          <p:spPr>
            <a:xfrm>
              <a:off x="698845" y="2607459"/>
              <a:ext cx="368785" cy="468642"/>
            </a:xfrm>
            <a:custGeom>
              <a:avLst/>
              <a:gdLst/>
              <a:ahLst/>
              <a:cxnLst/>
              <a:rect l="l" t="t" r="r" b="b"/>
              <a:pathLst>
                <a:path w="503171" h="639417">
                  <a:moveTo>
                    <a:pt x="0" y="639417"/>
                  </a:moveTo>
                  <a:lnTo>
                    <a:pt x="503171" y="0"/>
                  </a:lnTo>
                </a:path>
              </a:pathLst>
            </a:custGeom>
            <a:ln w="12699">
              <a:solidFill>
                <a:srgbClr val="000000"/>
              </a:solidFill>
            </a:ln>
          </p:spPr>
          <p:txBody>
            <a:bodyPr wrap="square" lIns="0" tIns="0" rIns="0" bIns="0" rtlCol="0">
              <a:noAutofit/>
            </a:bodyPr>
            <a:lstStyle/>
            <a:p>
              <a:endParaRPr/>
            </a:p>
          </p:txBody>
        </p:sp>
        <p:sp>
          <p:nvSpPr>
            <p:cNvPr id="19" name="object 15"/>
            <p:cNvSpPr/>
            <p:nvPr/>
          </p:nvSpPr>
          <p:spPr>
            <a:xfrm>
              <a:off x="672723" y="3066594"/>
              <a:ext cx="38204" cy="42703"/>
            </a:xfrm>
            <a:custGeom>
              <a:avLst/>
              <a:gdLst/>
              <a:ahLst/>
              <a:cxnLst/>
              <a:rect l="l" t="t" r="r" b="b"/>
              <a:pathLst>
                <a:path w="52126" h="58264">
                  <a:moveTo>
                    <a:pt x="0" y="58264"/>
                  </a:moveTo>
                  <a:lnTo>
                    <a:pt x="19156" y="0"/>
                  </a:lnTo>
                  <a:lnTo>
                    <a:pt x="52126" y="25944"/>
                  </a:lnTo>
                  <a:lnTo>
                    <a:pt x="0" y="58264"/>
                  </a:lnTo>
                  <a:close/>
                </a:path>
              </a:pathLst>
            </a:custGeom>
            <a:solidFill>
              <a:srgbClr val="000000"/>
            </a:solidFill>
          </p:spPr>
          <p:txBody>
            <a:bodyPr wrap="square" lIns="0" tIns="0" rIns="0" bIns="0" rtlCol="0">
              <a:noAutofit/>
            </a:bodyPr>
            <a:lstStyle/>
            <a:p>
              <a:endParaRPr/>
            </a:p>
          </p:txBody>
        </p:sp>
        <p:sp>
          <p:nvSpPr>
            <p:cNvPr id="20" name="object 16"/>
            <p:cNvSpPr/>
            <p:nvPr/>
          </p:nvSpPr>
          <p:spPr>
            <a:xfrm>
              <a:off x="672723" y="3066594"/>
              <a:ext cx="38204" cy="42703"/>
            </a:xfrm>
            <a:custGeom>
              <a:avLst/>
              <a:gdLst/>
              <a:ahLst/>
              <a:cxnLst/>
              <a:rect l="l" t="t" r="r" b="b"/>
              <a:pathLst>
                <a:path w="52126" h="58264">
                  <a:moveTo>
                    <a:pt x="19156" y="0"/>
                  </a:moveTo>
                  <a:lnTo>
                    <a:pt x="0" y="58264"/>
                  </a:lnTo>
                  <a:lnTo>
                    <a:pt x="52126" y="25944"/>
                  </a:lnTo>
                  <a:lnTo>
                    <a:pt x="19156" y="0"/>
                  </a:lnTo>
                  <a:close/>
                </a:path>
              </a:pathLst>
            </a:custGeom>
            <a:ln w="12699">
              <a:solidFill>
                <a:srgbClr val="000000"/>
              </a:solidFill>
            </a:ln>
          </p:spPr>
          <p:txBody>
            <a:bodyPr wrap="square" lIns="0" tIns="0" rIns="0" bIns="0" rtlCol="0">
              <a:noAutofit/>
            </a:bodyPr>
            <a:lstStyle/>
            <a:p>
              <a:endParaRPr/>
            </a:p>
          </p:txBody>
        </p:sp>
        <p:sp>
          <p:nvSpPr>
            <p:cNvPr id="21" name="object 17"/>
            <p:cNvSpPr/>
            <p:nvPr/>
          </p:nvSpPr>
          <p:spPr>
            <a:xfrm>
              <a:off x="1223502" y="2633171"/>
              <a:ext cx="113817" cy="321365"/>
            </a:xfrm>
            <a:custGeom>
              <a:avLst/>
              <a:gdLst/>
              <a:ahLst/>
              <a:cxnLst/>
              <a:rect l="l" t="t" r="r" b="b"/>
              <a:pathLst>
                <a:path w="155292" h="438471">
                  <a:moveTo>
                    <a:pt x="155292" y="438471"/>
                  </a:moveTo>
                  <a:lnTo>
                    <a:pt x="0" y="0"/>
                  </a:lnTo>
                </a:path>
              </a:pathLst>
            </a:custGeom>
            <a:ln w="12699">
              <a:solidFill>
                <a:srgbClr val="000000"/>
              </a:solidFill>
            </a:ln>
          </p:spPr>
          <p:txBody>
            <a:bodyPr wrap="square" lIns="0" tIns="0" rIns="0" bIns="0" rtlCol="0">
              <a:noAutofit/>
            </a:bodyPr>
            <a:lstStyle/>
            <a:p>
              <a:endParaRPr/>
            </a:p>
          </p:txBody>
        </p:sp>
        <p:sp>
          <p:nvSpPr>
            <p:cNvPr id="22" name="object 18"/>
            <p:cNvSpPr/>
            <p:nvPr/>
          </p:nvSpPr>
          <p:spPr>
            <a:xfrm>
              <a:off x="1322827" y="2949403"/>
              <a:ext cx="28984" cy="44950"/>
            </a:xfrm>
            <a:custGeom>
              <a:avLst/>
              <a:gdLst/>
              <a:ahLst/>
              <a:cxnLst/>
              <a:rect l="l" t="t" r="r" b="b"/>
              <a:pathLst>
                <a:path w="39546" h="61330">
                  <a:moveTo>
                    <a:pt x="39014" y="61330"/>
                  </a:moveTo>
                  <a:lnTo>
                    <a:pt x="0" y="14006"/>
                  </a:lnTo>
                  <a:lnTo>
                    <a:pt x="39546" y="0"/>
                  </a:lnTo>
                  <a:lnTo>
                    <a:pt x="39014" y="61330"/>
                  </a:lnTo>
                  <a:close/>
                </a:path>
              </a:pathLst>
            </a:custGeom>
            <a:solidFill>
              <a:srgbClr val="000000"/>
            </a:solidFill>
          </p:spPr>
          <p:txBody>
            <a:bodyPr wrap="square" lIns="0" tIns="0" rIns="0" bIns="0" rtlCol="0">
              <a:noAutofit/>
            </a:bodyPr>
            <a:lstStyle/>
            <a:p>
              <a:endParaRPr/>
            </a:p>
          </p:txBody>
        </p:sp>
        <p:sp>
          <p:nvSpPr>
            <p:cNvPr id="23" name="object 19"/>
            <p:cNvSpPr/>
            <p:nvPr/>
          </p:nvSpPr>
          <p:spPr>
            <a:xfrm>
              <a:off x="1322827" y="2949403"/>
              <a:ext cx="28984" cy="44950"/>
            </a:xfrm>
            <a:custGeom>
              <a:avLst/>
              <a:gdLst/>
              <a:ahLst/>
              <a:cxnLst/>
              <a:rect l="l" t="t" r="r" b="b"/>
              <a:pathLst>
                <a:path w="39546" h="61330">
                  <a:moveTo>
                    <a:pt x="0" y="14006"/>
                  </a:moveTo>
                  <a:lnTo>
                    <a:pt x="39014" y="61330"/>
                  </a:lnTo>
                  <a:lnTo>
                    <a:pt x="39546" y="0"/>
                  </a:lnTo>
                  <a:lnTo>
                    <a:pt x="0" y="14006"/>
                  </a:lnTo>
                  <a:close/>
                </a:path>
              </a:pathLst>
            </a:custGeom>
            <a:ln w="12699">
              <a:solidFill>
                <a:srgbClr val="000000"/>
              </a:solidFill>
            </a:ln>
          </p:spPr>
          <p:txBody>
            <a:bodyPr wrap="square" lIns="0" tIns="0" rIns="0" bIns="0" rtlCol="0">
              <a:noAutofit/>
            </a:bodyPr>
            <a:lstStyle/>
            <a:p>
              <a:endParaRPr/>
            </a:p>
          </p:txBody>
        </p:sp>
        <p:sp>
          <p:nvSpPr>
            <p:cNvPr id="24" name="object 20"/>
            <p:cNvSpPr/>
            <p:nvPr/>
          </p:nvSpPr>
          <p:spPr>
            <a:xfrm>
              <a:off x="551492" y="2516503"/>
              <a:ext cx="458179" cy="108242"/>
            </a:xfrm>
            <a:custGeom>
              <a:avLst/>
              <a:gdLst/>
              <a:ahLst/>
              <a:cxnLst/>
              <a:rect l="l" t="t" r="r" b="b"/>
              <a:pathLst>
                <a:path w="625141" h="147686">
                  <a:moveTo>
                    <a:pt x="0" y="147686"/>
                  </a:moveTo>
                  <a:lnTo>
                    <a:pt x="625141" y="0"/>
                  </a:lnTo>
                </a:path>
              </a:pathLst>
            </a:custGeom>
            <a:ln w="12699">
              <a:solidFill>
                <a:srgbClr val="000000"/>
              </a:solidFill>
            </a:ln>
          </p:spPr>
          <p:txBody>
            <a:bodyPr wrap="square" lIns="0" tIns="0" rIns="0" bIns="0" rtlCol="0">
              <a:noAutofit/>
            </a:bodyPr>
            <a:lstStyle/>
            <a:p>
              <a:endParaRPr/>
            </a:p>
          </p:txBody>
        </p:sp>
        <p:sp>
          <p:nvSpPr>
            <p:cNvPr id="25" name="object 21"/>
            <p:cNvSpPr/>
            <p:nvPr/>
          </p:nvSpPr>
          <p:spPr>
            <a:xfrm>
              <a:off x="510383" y="2609784"/>
              <a:ext cx="44644" cy="29925"/>
            </a:xfrm>
            <a:custGeom>
              <a:avLst/>
              <a:gdLst/>
              <a:ahLst/>
              <a:cxnLst/>
              <a:rect l="l" t="t" r="r" b="b"/>
              <a:pathLst>
                <a:path w="60912" h="40830">
                  <a:moveTo>
                    <a:pt x="60912" y="40830"/>
                  </a:moveTo>
                  <a:lnTo>
                    <a:pt x="0" y="33665"/>
                  </a:lnTo>
                  <a:lnTo>
                    <a:pt x="51266" y="0"/>
                  </a:lnTo>
                  <a:lnTo>
                    <a:pt x="60912" y="40830"/>
                  </a:lnTo>
                  <a:close/>
                </a:path>
              </a:pathLst>
            </a:custGeom>
            <a:solidFill>
              <a:srgbClr val="000000"/>
            </a:solidFill>
          </p:spPr>
          <p:txBody>
            <a:bodyPr wrap="square" lIns="0" tIns="0" rIns="0" bIns="0" rtlCol="0">
              <a:noAutofit/>
            </a:bodyPr>
            <a:lstStyle/>
            <a:p>
              <a:endParaRPr/>
            </a:p>
          </p:txBody>
        </p:sp>
        <p:sp>
          <p:nvSpPr>
            <p:cNvPr id="26" name="object 22"/>
            <p:cNvSpPr/>
            <p:nvPr/>
          </p:nvSpPr>
          <p:spPr>
            <a:xfrm>
              <a:off x="510383" y="2609784"/>
              <a:ext cx="44644" cy="29925"/>
            </a:xfrm>
            <a:custGeom>
              <a:avLst/>
              <a:gdLst/>
              <a:ahLst/>
              <a:cxnLst/>
              <a:rect l="l" t="t" r="r" b="b"/>
              <a:pathLst>
                <a:path w="60912" h="40830">
                  <a:moveTo>
                    <a:pt x="51266" y="0"/>
                  </a:moveTo>
                  <a:lnTo>
                    <a:pt x="0" y="33665"/>
                  </a:lnTo>
                  <a:lnTo>
                    <a:pt x="60912" y="40830"/>
                  </a:lnTo>
                  <a:lnTo>
                    <a:pt x="51266" y="0"/>
                  </a:lnTo>
                  <a:close/>
                </a:path>
              </a:pathLst>
            </a:custGeom>
            <a:ln w="12699">
              <a:solidFill>
                <a:srgbClr val="000000"/>
              </a:solidFill>
            </a:ln>
          </p:spPr>
          <p:txBody>
            <a:bodyPr wrap="square" lIns="0" tIns="0" rIns="0" bIns="0" rtlCol="0">
              <a:noAutofit/>
            </a:bodyPr>
            <a:lstStyle/>
            <a:p>
              <a:endParaRPr/>
            </a:p>
          </p:txBody>
        </p:sp>
        <p:sp>
          <p:nvSpPr>
            <p:cNvPr id="27" name="object 23"/>
            <p:cNvSpPr/>
            <p:nvPr/>
          </p:nvSpPr>
          <p:spPr>
            <a:xfrm>
              <a:off x="781456" y="3178158"/>
              <a:ext cx="466375" cy="47963"/>
            </a:xfrm>
            <a:custGeom>
              <a:avLst/>
              <a:gdLst/>
              <a:ahLst/>
              <a:cxnLst/>
              <a:rect l="l" t="t" r="r" b="b"/>
              <a:pathLst>
                <a:path w="636324" h="65441">
                  <a:moveTo>
                    <a:pt x="0" y="65441"/>
                  </a:moveTo>
                  <a:lnTo>
                    <a:pt x="636324" y="0"/>
                  </a:lnTo>
                </a:path>
              </a:pathLst>
            </a:custGeom>
            <a:ln w="12699">
              <a:solidFill>
                <a:srgbClr val="000000"/>
              </a:solidFill>
            </a:ln>
          </p:spPr>
          <p:txBody>
            <a:bodyPr wrap="square" lIns="0" tIns="0" rIns="0" bIns="0" rtlCol="0">
              <a:noAutofit/>
            </a:bodyPr>
            <a:lstStyle/>
            <a:p>
              <a:endParaRPr/>
            </a:p>
          </p:txBody>
        </p:sp>
        <p:sp>
          <p:nvSpPr>
            <p:cNvPr id="28" name="object 24"/>
            <p:cNvSpPr/>
            <p:nvPr/>
          </p:nvSpPr>
          <p:spPr>
            <a:xfrm>
              <a:off x="739437" y="3210828"/>
              <a:ext cx="43592" cy="30587"/>
            </a:xfrm>
            <a:custGeom>
              <a:avLst/>
              <a:gdLst/>
              <a:ahLst/>
              <a:cxnLst/>
              <a:rect l="l" t="t" r="r" b="b"/>
              <a:pathLst>
                <a:path w="59477" h="41733">
                  <a:moveTo>
                    <a:pt x="59477" y="41733"/>
                  </a:moveTo>
                  <a:lnTo>
                    <a:pt x="0" y="26763"/>
                  </a:lnTo>
                  <a:lnTo>
                    <a:pt x="55185" y="0"/>
                  </a:lnTo>
                  <a:lnTo>
                    <a:pt x="59477" y="41733"/>
                  </a:lnTo>
                  <a:close/>
                </a:path>
              </a:pathLst>
            </a:custGeom>
            <a:solidFill>
              <a:srgbClr val="000000"/>
            </a:solidFill>
          </p:spPr>
          <p:txBody>
            <a:bodyPr wrap="square" lIns="0" tIns="0" rIns="0" bIns="0" rtlCol="0">
              <a:noAutofit/>
            </a:bodyPr>
            <a:lstStyle/>
            <a:p>
              <a:endParaRPr/>
            </a:p>
          </p:txBody>
        </p:sp>
        <p:sp>
          <p:nvSpPr>
            <p:cNvPr id="29" name="object 25"/>
            <p:cNvSpPr/>
            <p:nvPr/>
          </p:nvSpPr>
          <p:spPr>
            <a:xfrm>
              <a:off x="739437" y="3210828"/>
              <a:ext cx="43592" cy="30587"/>
            </a:xfrm>
            <a:custGeom>
              <a:avLst/>
              <a:gdLst/>
              <a:ahLst/>
              <a:cxnLst/>
              <a:rect l="l" t="t" r="r" b="b"/>
              <a:pathLst>
                <a:path w="59477" h="41733">
                  <a:moveTo>
                    <a:pt x="55185" y="0"/>
                  </a:moveTo>
                  <a:lnTo>
                    <a:pt x="0" y="26763"/>
                  </a:lnTo>
                  <a:lnTo>
                    <a:pt x="59477" y="41733"/>
                  </a:lnTo>
                  <a:lnTo>
                    <a:pt x="55185" y="0"/>
                  </a:lnTo>
                  <a:close/>
                </a:path>
              </a:pathLst>
            </a:custGeom>
            <a:ln w="12699">
              <a:solidFill>
                <a:srgbClr val="000000"/>
              </a:solidFill>
            </a:ln>
          </p:spPr>
          <p:txBody>
            <a:bodyPr wrap="square" lIns="0" tIns="0" rIns="0" bIns="0" rtlCol="0">
              <a:noAutofit/>
            </a:bodyPr>
            <a:lstStyle/>
            <a:p>
              <a:endParaRPr/>
            </a:p>
          </p:txBody>
        </p:sp>
        <p:sp>
          <p:nvSpPr>
            <p:cNvPr id="30" name="object 26"/>
            <p:cNvSpPr/>
            <p:nvPr/>
          </p:nvSpPr>
          <p:spPr>
            <a:xfrm>
              <a:off x="769648" y="2749437"/>
              <a:ext cx="199249" cy="216316"/>
            </a:xfrm>
            <a:custGeom>
              <a:avLst/>
              <a:gdLst/>
              <a:ahLst/>
              <a:cxnLst/>
              <a:rect l="l" t="t" r="r" b="b"/>
              <a:pathLst>
                <a:path w="271856" h="295143">
                  <a:moveTo>
                    <a:pt x="96356" y="295143"/>
                  </a:moveTo>
                  <a:lnTo>
                    <a:pt x="0" y="217349"/>
                  </a:lnTo>
                  <a:lnTo>
                    <a:pt x="175499" y="0"/>
                  </a:lnTo>
                  <a:lnTo>
                    <a:pt x="271856" y="77793"/>
                  </a:lnTo>
                  <a:lnTo>
                    <a:pt x="96356" y="295143"/>
                  </a:lnTo>
                  <a:close/>
                </a:path>
              </a:pathLst>
            </a:custGeom>
            <a:solidFill>
              <a:srgbClr val="FFFFFF"/>
            </a:solidFill>
          </p:spPr>
          <p:txBody>
            <a:bodyPr wrap="square" lIns="0" tIns="0" rIns="0" bIns="0" rtlCol="0">
              <a:noAutofit/>
            </a:bodyPr>
            <a:lstStyle/>
            <a:p>
              <a:endParaRPr/>
            </a:p>
          </p:txBody>
        </p:sp>
        <p:sp>
          <p:nvSpPr>
            <p:cNvPr id="31" name="object 27"/>
            <p:cNvSpPr txBox="1"/>
            <p:nvPr/>
          </p:nvSpPr>
          <p:spPr>
            <a:xfrm rot="18540000">
              <a:off x="756141" y="2806162"/>
              <a:ext cx="167898" cy="55849"/>
            </a:xfrm>
            <a:prstGeom prst="rect">
              <a:avLst/>
            </a:prstGeom>
          </p:spPr>
          <p:txBody>
            <a:bodyPr vert="horz" wrap="square" lIns="0" tIns="0" rIns="0" bIns="0" rtlCol="0">
              <a:noAutofit/>
            </a:bodyPr>
            <a:lstStyle/>
            <a:p>
              <a:pPr>
                <a:lnSpc>
                  <a:spcPct val="100000"/>
                </a:lnSpc>
              </a:pPr>
              <a:r>
                <a:rPr lang="zh-CN" altLang="en-US" sz="600" b="1" smtClean="0">
                  <a:latin typeface="Arial"/>
                  <a:cs typeface="Arial"/>
                </a:rPr>
                <a:t>认识</a:t>
              </a:r>
              <a:endParaRPr sz="600">
                <a:latin typeface="Arial"/>
                <a:cs typeface="Arial"/>
              </a:endParaRPr>
            </a:p>
          </p:txBody>
        </p:sp>
        <p:sp>
          <p:nvSpPr>
            <p:cNvPr id="32" name="object 28"/>
            <p:cNvSpPr txBox="1"/>
            <p:nvPr/>
          </p:nvSpPr>
          <p:spPr>
            <a:xfrm rot="18540000">
              <a:off x="856771" y="2849903"/>
              <a:ext cx="75230" cy="55849"/>
            </a:xfrm>
            <a:prstGeom prst="rect">
              <a:avLst/>
            </a:prstGeom>
          </p:spPr>
          <p:txBody>
            <a:bodyPr vert="horz" wrap="square" lIns="0" tIns="0" rIns="0" bIns="0" rtlCol="0">
              <a:noAutofit/>
            </a:bodyPr>
            <a:lstStyle/>
            <a:p>
              <a:pPr>
                <a:lnSpc>
                  <a:spcPct val="100000"/>
                </a:lnSpc>
              </a:pPr>
              <a:endParaRPr sz="600">
                <a:latin typeface="Arial"/>
                <a:cs typeface="Arial"/>
              </a:endParaRPr>
            </a:p>
          </p:txBody>
        </p:sp>
        <p:sp>
          <p:nvSpPr>
            <p:cNvPr id="33" name="object 29"/>
            <p:cNvSpPr/>
            <p:nvPr/>
          </p:nvSpPr>
          <p:spPr>
            <a:xfrm>
              <a:off x="650499" y="2504467"/>
              <a:ext cx="220027" cy="135058"/>
            </a:xfrm>
            <a:custGeom>
              <a:avLst/>
              <a:gdLst/>
              <a:ahLst/>
              <a:cxnLst/>
              <a:rect l="l" t="t" r="r" b="b"/>
              <a:pathLst>
                <a:path w="300206" h="184274">
                  <a:moveTo>
                    <a:pt x="28181" y="184274"/>
                  </a:moveTo>
                  <a:lnTo>
                    <a:pt x="0" y="63618"/>
                  </a:lnTo>
                  <a:lnTo>
                    <a:pt x="272024" y="0"/>
                  </a:lnTo>
                  <a:lnTo>
                    <a:pt x="300206" y="120656"/>
                  </a:lnTo>
                  <a:lnTo>
                    <a:pt x="28181" y="184274"/>
                  </a:lnTo>
                  <a:close/>
                </a:path>
              </a:pathLst>
            </a:custGeom>
            <a:solidFill>
              <a:srgbClr val="FFFFFF"/>
            </a:solidFill>
          </p:spPr>
          <p:txBody>
            <a:bodyPr wrap="square" lIns="0" tIns="0" rIns="0" bIns="0" rtlCol="0">
              <a:noAutofit/>
            </a:bodyPr>
            <a:lstStyle/>
            <a:p>
              <a:endParaRPr/>
            </a:p>
          </p:txBody>
        </p:sp>
        <p:sp>
          <p:nvSpPr>
            <p:cNvPr id="34" name="object 30"/>
            <p:cNvSpPr txBox="1"/>
            <p:nvPr/>
          </p:nvSpPr>
          <p:spPr>
            <a:xfrm rot="20820000">
              <a:off x="681989" y="2496941"/>
              <a:ext cx="248222" cy="189152"/>
            </a:xfrm>
            <a:prstGeom prst="rect">
              <a:avLst/>
            </a:prstGeom>
          </p:spPr>
          <p:txBody>
            <a:bodyPr vert="horz" wrap="square" lIns="0" tIns="0" rIns="0" bIns="0" rtlCol="0">
              <a:noAutofit/>
            </a:bodyPr>
            <a:lstStyle/>
            <a:p>
              <a:pPr>
                <a:lnSpc>
                  <a:spcPct val="100000"/>
                </a:lnSpc>
              </a:pPr>
              <a:r>
                <a:rPr lang="zh-CN" altLang="en-US" sz="600" smtClean="0">
                  <a:latin typeface="Arial"/>
                  <a:cs typeface="Arial"/>
                </a:rPr>
                <a:t>认识</a:t>
              </a:r>
              <a:endParaRPr sz="600">
                <a:latin typeface="Arial"/>
                <a:cs typeface="Arial"/>
              </a:endParaRPr>
            </a:p>
          </p:txBody>
        </p:sp>
        <p:sp>
          <p:nvSpPr>
            <p:cNvPr id="36" name="object 32"/>
            <p:cNvSpPr/>
            <p:nvPr/>
          </p:nvSpPr>
          <p:spPr>
            <a:xfrm>
              <a:off x="895939" y="3149301"/>
              <a:ext cx="211617" cy="107354"/>
            </a:xfrm>
            <a:custGeom>
              <a:avLst/>
              <a:gdLst/>
              <a:ahLst/>
              <a:cxnLst/>
              <a:rect l="l" t="t" r="r" b="b"/>
              <a:pathLst>
                <a:path w="288731" h="146474">
                  <a:moveTo>
                    <a:pt x="10293" y="146474"/>
                  </a:moveTo>
                  <a:lnTo>
                    <a:pt x="0" y="23118"/>
                  </a:lnTo>
                  <a:lnTo>
                    <a:pt x="278437" y="0"/>
                  </a:lnTo>
                  <a:lnTo>
                    <a:pt x="288731" y="123356"/>
                  </a:lnTo>
                  <a:lnTo>
                    <a:pt x="10293" y="146474"/>
                  </a:lnTo>
                  <a:close/>
                </a:path>
              </a:pathLst>
            </a:custGeom>
            <a:solidFill>
              <a:srgbClr val="FFFFFF"/>
            </a:solidFill>
          </p:spPr>
          <p:txBody>
            <a:bodyPr wrap="square" lIns="0" tIns="0" rIns="0" bIns="0" rtlCol="0">
              <a:noAutofit/>
            </a:bodyPr>
            <a:lstStyle/>
            <a:p>
              <a:endParaRPr/>
            </a:p>
          </p:txBody>
        </p:sp>
        <p:sp>
          <p:nvSpPr>
            <p:cNvPr id="37" name="object 33"/>
            <p:cNvSpPr txBox="1"/>
            <p:nvPr/>
          </p:nvSpPr>
          <p:spPr>
            <a:xfrm rot="21360000">
              <a:off x="914539" y="3138572"/>
              <a:ext cx="168746" cy="55849"/>
            </a:xfrm>
            <a:prstGeom prst="rect">
              <a:avLst/>
            </a:prstGeom>
          </p:spPr>
          <p:txBody>
            <a:bodyPr vert="horz" wrap="square" lIns="0" tIns="0" rIns="0" bIns="0" rtlCol="0">
              <a:noAutofit/>
            </a:bodyPr>
            <a:lstStyle/>
            <a:p>
              <a:pPr>
                <a:lnSpc>
                  <a:spcPct val="100000"/>
                </a:lnSpc>
              </a:pPr>
              <a:r>
                <a:rPr lang="zh-CN" altLang="en-US" sz="600" b="1" smtClean="0">
                  <a:latin typeface="Arial"/>
                  <a:cs typeface="Arial"/>
                </a:rPr>
                <a:t>认识</a:t>
              </a:r>
              <a:endParaRPr sz="600">
                <a:latin typeface="Arial"/>
                <a:cs typeface="Arial"/>
              </a:endParaRPr>
            </a:p>
          </p:txBody>
        </p:sp>
        <p:sp>
          <p:nvSpPr>
            <p:cNvPr id="39" name="object 35"/>
            <p:cNvSpPr/>
            <p:nvPr/>
          </p:nvSpPr>
          <p:spPr>
            <a:xfrm>
              <a:off x="1208587" y="2693459"/>
              <a:ext cx="153611" cy="223366"/>
            </a:xfrm>
            <a:custGeom>
              <a:avLst/>
              <a:gdLst/>
              <a:ahLst/>
              <a:cxnLst/>
              <a:rect l="l" t="t" r="r" b="b"/>
              <a:pathLst>
                <a:path w="209587" h="304762">
                  <a:moveTo>
                    <a:pt x="92812" y="304762"/>
                  </a:moveTo>
                  <a:lnTo>
                    <a:pt x="0" y="41174"/>
                  </a:lnTo>
                  <a:lnTo>
                    <a:pt x="116774" y="0"/>
                  </a:lnTo>
                  <a:lnTo>
                    <a:pt x="209587" y="263587"/>
                  </a:lnTo>
                  <a:lnTo>
                    <a:pt x="92812" y="304762"/>
                  </a:lnTo>
                  <a:close/>
                </a:path>
              </a:pathLst>
            </a:custGeom>
            <a:solidFill>
              <a:srgbClr val="FFFFFF"/>
            </a:solidFill>
          </p:spPr>
          <p:txBody>
            <a:bodyPr wrap="square" lIns="0" tIns="0" rIns="0" bIns="0" rtlCol="0">
              <a:noAutofit/>
            </a:bodyPr>
            <a:lstStyle/>
            <a:p>
              <a:endParaRPr/>
            </a:p>
          </p:txBody>
        </p:sp>
        <p:sp>
          <p:nvSpPr>
            <p:cNvPr id="40" name="object 36"/>
            <p:cNvSpPr txBox="1"/>
            <p:nvPr/>
          </p:nvSpPr>
          <p:spPr>
            <a:xfrm rot="4200000">
              <a:off x="1236556" y="2764615"/>
              <a:ext cx="168898" cy="55849"/>
            </a:xfrm>
            <a:prstGeom prst="rect">
              <a:avLst/>
            </a:prstGeom>
          </p:spPr>
          <p:txBody>
            <a:bodyPr vert="horz" wrap="square" lIns="0" tIns="0" rIns="0" bIns="0" rtlCol="0">
              <a:noAutofit/>
            </a:bodyPr>
            <a:lstStyle/>
            <a:p>
              <a:pPr>
                <a:lnSpc>
                  <a:spcPct val="100000"/>
                </a:lnSpc>
              </a:pPr>
              <a:r>
                <a:rPr lang="zh-CN" altLang="en-US" sz="600" b="1" smtClean="0">
                  <a:latin typeface="Arial"/>
                  <a:cs typeface="Arial"/>
                </a:rPr>
                <a:t>认识</a:t>
              </a:r>
              <a:endParaRPr sz="600">
                <a:latin typeface="Arial"/>
                <a:cs typeface="Arial"/>
              </a:endParaRPr>
            </a:p>
          </p:txBody>
        </p:sp>
        <p:sp>
          <p:nvSpPr>
            <p:cNvPr id="41" name="object 37"/>
            <p:cNvSpPr txBox="1"/>
            <p:nvPr/>
          </p:nvSpPr>
          <p:spPr>
            <a:xfrm rot="4200000">
              <a:off x="1217429" y="2787895"/>
              <a:ext cx="75418" cy="55849"/>
            </a:xfrm>
            <a:prstGeom prst="rect">
              <a:avLst/>
            </a:prstGeom>
          </p:spPr>
          <p:txBody>
            <a:bodyPr vert="horz" wrap="square" lIns="0" tIns="0" rIns="0" bIns="0" rtlCol="0">
              <a:noAutofit/>
            </a:bodyPr>
            <a:lstStyle/>
            <a:p>
              <a:pPr>
                <a:lnSpc>
                  <a:spcPct val="100000"/>
                </a:lnSpc>
              </a:pPr>
              <a:endParaRPr sz="600">
                <a:latin typeface="Arial"/>
                <a:cs typeface="Arial"/>
              </a:endParaRPr>
            </a:p>
          </p:txBody>
        </p:sp>
        <p:sp>
          <p:nvSpPr>
            <p:cNvPr id="42" name="object 39"/>
            <p:cNvSpPr txBox="1"/>
            <p:nvPr/>
          </p:nvSpPr>
          <p:spPr>
            <a:xfrm>
              <a:off x="488966" y="3614968"/>
              <a:ext cx="1019891" cy="235947"/>
            </a:xfrm>
            <a:prstGeom prst="rect">
              <a:avLst/>
            </a:prstGeom>
          </p:spPr>
          <p:txBody>
            <a:bodyPr vert="horz" wrap="square" lIns="0" tIns="0" rIns="0" bIns="0" rtlCol="0">
              <a:noAutofit/>
            </a:bodyPr>
            <a:lstStyle/>
            <a:p>
              <a:pPr marL="12700">
                <a:lnSpc>
                  <a:spcPct val="100000"/>
                </a:lnSpc>
              </a:pPr>
              <a:r>
                <a:rPr sz="1200" b="1" spc="-10" smtClean="0">
                  <a:solidFill>
                    <a:srgbClr val="53585F"/>
                  </a:solidFill>
                  <a:latin typeface="Arial"/>
                  <a:cs typeface="Arial"/>
                </a:rPr>
                <a:t>Social</a:t>
              </a:r>
              <a:r>
                <a:rPr sz="1200" b="1" spc="-5" smtClean="0">
                  <a:solidFill>
                    <a:srgbClr val="53585F"/>
                  </a:solidFill>
                  <a:latin typeface="Arial"/>
                  <a:cs typeface="Arial"/>
                </a:rPr>
                <a:t> </a:t>
              </a:r>
              <a:r>
                <a:rPr sz="1200" b="1" spc="-10" smtClean="0">
                  <a:solidFill>
                    <a:srgbClr val="53585F"/>
                  </a:solidFill>
                  <a:latin typeface="Arial"/>
                  <a:cs typeface="Arial"/>
                </a:rPr>
                <a:t>Graph</a:t>
              </a:r>
              <a:endParaRPr sz="1200">
                <a:latin typeface="Arial"/>
                <a:cs typeface="Arial"/>
              </a:endParaRPr>
            </a:p>
          </p:txBody>
        </p:sp>
        <p:sp>
          <p:nvSpPr>
            <p:cNvPr id="43" name="object 41"/>
            <p:cNvSpPr txBox="1"/>
            <p:nvPr/>
          </p:nvSpPr>
          <p:spPr>
            <a:xfrm>
              <a:off x="201135" y="4380897"/>
              <a:ext cx="1532856" cy="128531"/>
            </a:xfrm>
            <a:prstGeom prst="rect">
              <a:avLst/>
            </a:prstGeom>
          </p:spPr>
          <p:txBody>
            <a:bodyPr vert="horz" wrap="square" lIns="0" tIns="0" rIns="0" bIns="0" rtlCol="0">
              <a:noAutofit/>
            </a:bodyPr>
            <a:lstStyle/>
            <a:p>
              <a:pPr marL="12700" algn="ctr">
                <a:lnSpc>
                  <a:spcPct val="100000"/>
                </a:lnSpc>
              </a:pPr>
              <a:r>
                <a:rPr lang="zh-CN" altLang="en-US" sz="1200" smtClean="0">
                  <a:solidFill>
                    <a:srgbClr val="53585F"/>
                  </a:solidFill>
                  <a:latin typeface="+mj-ea"/>
                  <a:ea typeface="+mj-ea"/>
                  <a:cs typeface="Arial"/>
                </a:rPr>
                <a:t>社会网络</a:t>
              </a:r>
              <a:endParaRPr sz="1200">
                <a:latin typeface="+mj-ea"/>
                <a:ea typeface="+mj-ea"/>
                <a:cs typeface="Arial"/>
              </a:endParaRPr>
            </a:p>
          </p:txBody>
        </p:sp>
        <p:sp>
          <p:nvSpPr>
            <p:cNvPr id="45" name="object 46"/>
            <p:cNvSpPr/>
            <p:nvPr/>
          </p:nvSpPr>
          <p:spPr>
            <a:xfrm>
              <a:off x="2950240" y="2179546"/>
              <a:ext cx="378091" cy="378090"/>
            </a:xfrm>
            <a:custGeom>
              <a:avLst/>
              <a:gdLst/>
              <a:ahLst/>
              <a:cxnLst/>
              <a:rect l="l" t="t" r="r" b="b"/>
              <a:pathLst>
                <a:path w="515868" h="515868">
                  <a:moveTo>
                    <a:pt x="0" y="257934"/>
                  </a:moveTo>
                  <a:lnTo>
                    <a:pt x="855" y="236779"/>
                  </a:lnTo>
                  <a:lnTo>
                    <a:pt x="3375" y="216096"/>
                  </a:lnTo>
                  <a:lnTo>
                    <a:pt x="13149" y="176407"/>
                  </a:lnTo>
                  <a:lnTo>
                    <a:pt x="28790" y="139398"/>
                  </a:lnTo>
                  <a:lnTo>
                    <a:pt x="49766" y="105601"/>
                  </a:lnTo>
                  <a:lnTo>
                    <a:pt x="75547" y="75547"/>
                  </a:lnTo>
                  <a:lnTo>
                    <a:pt x="105601" y="49766"/>
                  </a:lnTo>
                  <a:lnTo>
                    <a:pt x="139398" y="28790"/>
                  </a:lnTo>
                  <a:lnTo>
                    <a:pt x="176407" y="13149"/>
                  </a:lnTo>
                  <a:lnTo>
                    <a:pt x="216096" y="3375"/>
                  </a:lnTo>
                  <a:lnTo>
                    <a:pt x="257934" y="0"/>
                  </a:lnTo>
                  <a:lnTo>
                    <a:pt x="297125" y="2993"/>
                  </a:lnTo>
                  <a:lnTo>
                    <a:pt x="335067" y="11802"/>
                  </a:lnTo>
                  <a:lnTo>
                    <a:pt x="371138" y="26168"/>
                  </a:lnTo>
                  <a:lnTo>
                    <a:pt x="404715" y="45835"/>
                  </a:lnTo>
                  <a:lnTo>
                    <a:pt x="435176" y="70542"/>
                  </a:lnTo>
                  <a:lnTo>
                    <a:pt x="462396" y="101663"/>
                  </a:lnTo>
                  <a:lnTo>
                    <a:pt x="484072" y="134974"/>
                  </a:lnTo>
                  <a:lnTo>
                    <a:pt x="500172" y="170108"/>
                  </a:lnTo>
                  <a:lnTo>
                    <a:pt x="512907" y="219150"/>
                  </a:lnTo>
                  <a:lnTo>
                    <a:pt x="515868" y="257934"/>
                  </a:lnTo>
                  <a:lnTo>
                    <a:pt x="515013" y="279089"/>
                  </a:lnTo>
                  <a:lnTo>
                    <a:pt x="508372" y="319919"/>
                  </a:lnTo>
                  <a:lnTo>
                    <a:pt x="495599" y="358334"/>
                  </a:lnTo>
                  <a:lnTo>
                    <a:pt x="477224" y="393803"/>
                  </a:lnTo>
                  <a:lnTo>
                    <a:pt x="453779" y="425795"/>
                  </a:lnTo>
                  <a:lnTo>
                    <a:pt x="425795" y="453779"/>
                  </a:lnTo>
                  <a:lnTo>
                    <a:pt x="393803" y="477224"/>
                  </a:lnTo>
                  <a:lnTo>
                    <a:pt x="358334" y="495599"/>
                  </a:lnTo>
                  <a:lnTo>
                    <a:pt x="319919" y="508372"/>
                  </a:lnTo>
                  <a:lnTo>
                    <a:pt x="279089" y="515013"/>
                  </a:lnTo>
                  <a:lnTo>
                    <a:pt x="257934" y="515868"/>
                  </a:lnTo>
                  <a:lnTo>
                    <a:pt x="216096" y="512492"/>
                  </a:lnTo>
                  <a:lnTo>
                    <a:pt x="176407" y="502719"/>
                  </a:lnTo>
                  <a:lnTo>
                    <a:pt x="139398" y="487078"/>
                  </a:lnTo>
                  <a:lnTo>
                    <a:pt x="105601" y="466102"/>
                  </a:lnTo>
                  <a:lnTo>
                    <a:pt x="75547" y="440321"/>
                  </a:lnTo>
                  <a:lnTo>
                    <a:pt x="49766" y="410267"/>
                  </a:lnTo>
                  <a:lnTo>
                    <a:pt x="28790" y="376470"/>
                  </a:lnTo>
                  <a:lnTo>
                    <a:pt x="13149" y="339461"/>
                  </a:lnTo>
                  <a:lnTo>
                    <a:pt x="3375" y="299772"/>
                  </a:lnTo>
                  <a:lnTo>
                    <a:pt x="855" y="279089"/>
                  </a:lnTo>
                  <a:lnTo>
                    <a:pt x="0" y="257934"/>
                  </a:lnTo>
                  <a:close/>
                </a:path>
              </a:pathLst>
            </a:custGeom>
            <a:ln w="25399">
              <a:solidFill>
                <a:srgbClr val="000000"/>
              </a:solidFill>
            </a:ln>
          </p:spPr>
          <p:txBody>
            <a:bodyPr wrap="square" lIns="0" tIns="0" rIns="0" bIns="0" rtlCol="0">
              <a:noAutofit/>
            </a:bodyPr>
            <a:lstStyle/>
            <a:p>
              <a:endParaRPr/>
            </a:p>
          </p:txBody>
        </p:sp>
        <p:sp>
          <p:nvSpPr>
            <p:cNvPr id="46" name="object 48"/>
            <p:cNvSpPr/>
            <p:nvPr/>
          </p:nvSpPr>
          <p:spPr>
            <a:xfrm>
              <a:off x="3040711" y="2248199"/>
              <a:ext cx="248577" cy="248577"/>
            </a:xfrm>
            <a:prstGeom prst="rect">
              <a:avLst/>
            </a:prstGeom>
            <a:blipFill>
              <a:blip r:embed="rId4" cstate="print"/>
              <a:stretch>
                <a:fillRect/>
              </a:stretch>
            </a:blipFill>
          </p:spPr>
          <p:txBody>
            <a:bodyPr wrap="square" lIns="0" tIns="0" rIns="0" bIns="0" rtlCol="0">
              <a:noAutofit/>
            </a:bodyPr>
            <a:lstStyle/>
            <a:p>
              <a:endParaRPr/>
            </a:p>
          </p:txBody>
        </p:sp>
        <p:sp>
          <p:nvSpPr>
            <p:cNvPr id="47" name="object 49"/>
            <p:cNvSpPr/>
            <p:nvPr/>
          </p:nvSpPr>
          <p:spPr>
            <a:xfrm>
              <a:off x="2387745" y="2928267"/>
              <a:ext cx="378091" cy="378090"/>
            </a:xfrm>
            <a:custGeom>
              <a:avLst/>
              <a:gdLst/>
              <a:ahLst/>
              <a:cxnLst/>
              <a:rect l="l" t="t" r="r" b="b"/>
              <a:pathLst>
                <a:path w="515868" h="515868">
                  <a:moveTo>
                    <a:pt x="0" y="257934"/>
                  </a:moveTo>
                  <a:lnTo>
                    <a:pt x="855" y="236779"/>
                  </a:lnTo>
                  <a:lnTo>
                    <a:pt x="3375" y="216096"/>
                  </a:lnTo>
                  <a:lnTo>
                    <a:pt x="13149" y="176407"/>
                  </a:lnTo>
                  <a:lnTo>
                    <a:pt x="28790" y="139398"/>
                  </a:lnTo>
                  <a:lnTo>
                    <a:pt x="49766" y="105601"/>
                  </a:lnTo>
                  <a:lnTo>
                    <a:pt x="75547" y="75547"/>
                  </a:lnTo>
                  <a:lnTo>
                    <a:pt x="105601" y="49766"/>
                  </a:lnTo>
                  <a:lnTo>
                    <a:pt x="139398" y="28790"/>
                  </a:lnTo>
                  <a:lnTo>
                    <a:pt x="176407" y="13149"/>
                  </a:lnTo>
                  <a:lnTo>
                    <a:pt x="216096" y="3375"/>
                  </a:lnTo>
                  <a:lnTo>
                    <a:pt x="257934" y="0"/>
                  </a:lnTo>
                  <a:lnTo>
                    <a:pt x="297125" y="2993"/>
                  </a:lnTo>
                  <a:lnTo>
                    <a:pt x="335067" y="11802"/>
                  </a:lnTo>
                  <a:lnTo>
                    <a:pt x="371137" y="26168"/>
                  </a:lnTo>
                  <a:lnTo>
                    <a:pt x="404715" y="45834"/>
                  </a:lnTo>
                  <a:lnTo>
                    <a:pt x="435176" y="70542"/>
                  </a:lnTo>
                  <a:lnTo>
                    <a:pt x="462396" y="101663"/>
                  </a:lnTo>
                  <a:lnTo>
                    <a:pt x="484072" y="134974"/>
                  </a:lnTo>
                  <a:lnTo>
                    <a:pt x="500172" y="170107"/>
                  </a:lnTo>
                  <a:lnTo>
                    <a:pt x="512906" y="219150"/>
                  </a:lnTo>
                  <a:lnTo>
                    <a:pt x="515868" y="257934"/>
                  </a:lnTo>
                  <a:lnTo>
                    <a:pt x="515013" y="279088"/>
                  </a:lnTo>
                  <a:lnTo>
                    <a:pt x="508372" y="319918"/>
                  </a:lnTo>
                  <a:lnTo>
                    <a:pt x="495599" y="358334"/>
                  </a:lnTo>
                  <a:lnTo>
                    <a:pt x="477224" y="393803"/>
                  </a:lnTo>
                  <a:lnTo>
                    <a:pt x="453779" y="425795"/>
                  </a:lnTo>
                  <a:lnTo>
                    <a:pt x="425795" y="453779"/>
                  </a:lnTo>
                  <a:lnTo>
                    <a:pt x="393803" y="477224"/>
                  </a:lnTo>
                  <a:lnTo>
                    <a:pt x="358334" y="495598"/>
                  </a:lnTo>
                  <a:lnTo>
                    <a:pt x="319918" y="508372"/>
                  </a:lnTo>
                  <a:lnTo>
                    <a:pt x="279088" y="515013"/>
                  </a:lnTo>
                  <a:lnTo>
                    <a:pt x="257934" y="515868"/>
                  </a:lnTo>
                  <a:lnTo>
                    <a:pt x="216096" y="512492"/>
                  </a:lnTo>
                  <a:lnTo>
                    <a:pt x="176407" y="502719"/>
                  </a:lnTo>
                  <a:lnTo>
                    <a:pt x="139398" y="487078"/>
                  </a:lnTo>
                  <a:lnTo>
                    <a:pt x="105601" y="466102"/>
                  </a:lnTo>
                  <a:lnTo>
                    <a:pt x="75547" y="440321"/>
                  </a:lnTo>
                  <a:lnTo>
                    <a:pt x="49766" y="410267"/>
                  </a:lnTo>
                  <a:lnTo>
                    <a:pt x="28790" y="376470"/>
                  </a:lnTo>
                  <a:lnTo>
                    <a:pt x="13149" y="339461"/>
                  </a:lnTo>
                  <a:lnTo>
                    <a:pt x="3375" y="299772"/>
                  </a:lnTo>
                  <a:lnTo>
                    <a:pt x="855" y="279088"/>
                  </a:lnTo>
                  <a:lnTo>
                    <a:pt x="0" y="257934"/>
                  </a:lnTo>
                  <a:close/>
                </a:path>
              </a:pathLst>
            </a:custGeom>
            <a:ln w="25399">
              <a:solidFill>
                <a:srgbClr val="000000"/>
              </a:solidFill>
            </a:ln>
          </p:spPr>
          <p:txBody>
            <a:bodyPr wrap="square" lIns="0" tIns="0" rIns="0" bIns="0" rtlCol="0">
              <a:noAutofit/>
            </a:bodyPr>
            <a:lstStyle/>
            <a:p>
              <a:endParaRPr/>
            </a:p>
          </p:txBody>
        </p:sp>
        <p:sp>
          <p:nvSpPr>
            <p:cNvPr id="48" name="object 51"/>
            <p:cNvSpPr/>
            <p:nvPr/>
          </p:nvSpPr>
          <p:spPr>
            <a:xfrm>
              <a:off x="2436755" y="3001545"/>
              <a:ext cx="264471" cy="264471"/>
            </a:xfrm>
            <a:prstGeom prst="rect">
              <a:avLst/>
            </a:prstGeom>
            <a:blipFill>
              <a:blip r:embed="rId5" cstate="print"/>
              <a:stretch>
                <a:fillRect/>
              </a:stretch>
            </a:blipFill>
          </p:spPr>
          <p:txBody>
            <a:bodyPr wrap="square" lIns="0" tIns="0" rIns="0" bIns="0" rtlCol="0">
              <a:noAutofit/>
            </a:bodyPr>
            <a:lstStyle/>
            <a:p>
              <a:endParaRPr/>
            </a:p>
          </p:txBody>
        </p:sp>
        <p:sp>
          <p:nvSpPr>
            <p:cNvPr id="49" name="object 52"/>
            <p:cNvSpPr/>
            <p:nvPr/>
          </p:nvSpPr>
          <p:spPr>
            <a:xfrm>
              <a:off x="2115444" y="2359587"/>
              <a:ext cx="316745" cy="316745"/>
            </a:xfrm>
            <a:custGeom>
              <a:avLst/>
              <a:gdLst/>
              <a:ahLst/>
              <a:cxnLst/>
              <a:rect l="l" t="t" r="r" b="b"/>
              <a:pathLst>
                <a:path w="432168" h="432168">
                  <a:moveTo>
                    <a:pt x="0" y="216084"/>
                  </a:moveTo>
                  <a:lnTo>
                    <a:pt x="716" y="198362"/>
                  </a:lnTo>
                  <a:lnTo>
                    <a:pt x="2828" y="181034"/>
                  </a:lnTo>
                  <a:lnTo>
                    <a:pt x="16980" y="131974"/>
                  </a:lnTo>
                  <a:lnTo>
                    <a:pt x="41691" y="88467"/>
                  </a:lnTo>
                  <a:lnTo>
                    <a:pt x="75458" y="52015"/>
                  </a:lnTo>
                  <a:lnTo>
                    <a:pt x="116781" y="24118"/>
                  </a:lnTo>
                  <a:lnTo>
                    <a:pt x="164156" y="6279"/>
                  </a:lnTo>
                  <a:lnTo>
                    <a:pt x="216084" y="0"/>
                  </a:lnTo>
                  <a:lnTo>
                    <a:pt x="255170" y="3563"/>
                  </a:lnTo>
                  <a:lnTo>
                    <a:pt x="292621" y="14008"/>
                  </a:lnTo>
                  <a:lnTo>
                    <a:pt x="327552" y="30969"/>
                  </a:lnTo>
                  <a:lnTo>
                    <a:pt x="359073" y="54076"/>
                  </a:lnTo>
                  <a:lnTo>
                    <a:pt x="386122" y="82778"/>
                  </a:lnTo>
                  <a:lnTo>
                    <a:pt x="407321" y="115525"/>
                  </a:lnTo>
                  <a:lnTo>
                    <a:pt x="422234" y="151343"/>
                  </a:lnTo>
                  <a:lnTo>
                    <a:pt x="430510" y="189364"/>
                  </a:lnTo>
                  <a:lnTo>
                    <a:pt x="432168" y="216084"/>
                  </a:lnTo>
                  <a:lnTo>
                    <a:pt x="431452" y="233806"/>
                  </a:lnTo>
                  <a:lnTo>
                    <a:pt x="421152" y="284383"/>
                  </a:lnTo>
                  <a:lnTo>
                    <a:pt x="399794" y="329908"/>
                  </a:lnTo>
                  <a:lnTo>
                    <a:pt x="368879" y="368879"/>
                  </a:lnTo>
                  <a:lnTo>
                    <a:pt x="329908" y="399794"/>
                  </a:lnTo>
                  <a:lnTo>
                    <a:pt x="284383" y="421152"/>
                  </a:lnTo>
                  <a:lnTo>
                    <a:pt x="233806" y="431452"/>
                  </a:lnTo>
                  <a:lnTo>
                    <a:pt x="216084" y="432168"/>
                  </a:lnTo>
                  <a:lnTo>
                    <a:pt x="164156" y="425888"/>
                  </a:lnTo>
                  <a:lnTo>
                    <a:pt x="116781" y="408049"/>
                  </a:lnTo>
                  <a:lnTo>
                    <a:pt x="75458" y="380153"/>
                  </a:lnTo>
                  <a:lnTo>
                    <a:pt x="41691" y="343700"/>
                  </a:lnTo>
                  <a:lnTo>
                    <a:pt x="16980" y="300194"/>
                  </a:lnTo>
                  <a:lnTo>
                    <a:pt x="2828" y="251134"/>
                  </a:lnTo>
                  <a:lnTo>
                    <a:pt x="716" y="233806"/>
                  </a:lnTo>
                  <a:lnTo>
                    <a:pt x="0" y="216084"/>
                  </a:lnTo>
                  <a:close/>
                </a:path>
              </a:pathLst>
            </a:custGeom>
            <a:ln w="25399">
              <a:solidFill>
                <a:srgbClr val="000000"/>
              </a:solidFill>
            </a:ln>
          </p:spPr>
          <p:txBody>
            <a:bodyPr wrap="square" lIns="0" tIns="0" rIns="0" bIns="0" rtlCol="0">
              <a:noAutofit/>
            </a:bodyPr>
            <a:lstStyle/>
            <a:p>
              <a:endParaRPr/>
            </a:p>
          </p:txBody>
        </p:sp>
        <p:sp>
          <p:nvSpPr>
            <p:cNvPr id="50" name="object 54"/>
            <p:cNvSpPr/>
            <p:nvPr/>
          </p:nvSpPr>
          <p:spPr>
            <a:xfrm>
              <a:off x="2185010" y="2431540"/>
              <a:ext cx="207532" cy="207532"/>
            </a:xfrm>
            <a:prstGeom prst="rect">
              <a:avLst/>
            </a:prstGeom>
            <a:blipFill>
              <a:blip r:embed="rId3" cstate="print"/>
              <a:stretch>
                <a:fillRect/>
              </a:stretch>
            </a:blipFill>
          </p:spPr>
          <p:txBody>
            <a:bodyPr wrap="square" lIns="0" tIns="0" rIns="0" bIns="0" rtlCol="0">
              <a:noAutofit/>
            </a:bodyPr>
            <a:lstStyle/>
            <a:p>
              <a:endParaRPr/>
            </a:p>
          </p:txBody>
        </p:sp>
        <p:sp>
          <p:nvSpPr>
            <p:cNvPr id="51" name="object 55"/>
            <p:cNvSpPr/>
            <p:nvPr/>
          </p:nvSpPr>
          <p:spPr>
            <a:xfrm>
              <a:off x="3104063" y="3101061"/>
              <a:ext cx="316745" cy="316745"/>
            </a:xfrm>
            <a:custGeom>
              <a:avLst/>
              <a:gdLst/>
              <a:ahLst/>
              <a:cxnLst/>
              <a:rect l="l" t="t" r="r" b="b"/>
              <a:pathLst>
                <a:path w="432168" h="432168">
                  <a:moveTo>
                    <a:pt x="0" y="216084"/>
                  </a:moveTo>
                  <a:lnTo>
                    <a:pt x="716" y="198361"/>
                  </a:lnTo>
                  <a:lnTo>
                    <a:pt x="2828" y="181034"/>
                  </a:lnTo>
                  <a:lnTo>
                    <a:pt x="16980" y="131974"/>
                  </a:lnTo>
                  <a:lnTo>
                    <a:pt x="41691" y="88467"/>
                  </a:lnTo>
                  <a:lnTo>
                    <a:pt x="75458" y="52015"/>
                  </a:lnTo>
                  <a:lnTo>
                    <a:pt x="116781" y="24118"/>
                  </a:lnTo>
                  <a:lnTo>
                    <a:pt x="164156" y="6279"/>
                  </a:lnTo>
                  <a:lnTo>
                    <a:pt x="216084" y="0"/>
                  </a:lnTo>
                  <a:lnTo>
                    <a:pt x="255170" y="3563"/>
                  </a:lnTo>
                  <a:lnTo>
                    <a:pt x="292621" y="14008"/>
                  </a:lnTo>
                  <a:lnTo>
                    <a:pt x="327552" y="30969"/>
                  </a:lnTo>
                  <a:lnTo>
                    <a:pt x="359073" y="54076"/>
                  </a:lnTo>
                  <a:lnTo>
                    <a:pt x="386122" y="82778"/>
                  </a:lnTo>
                  <a:lnTo>
                    <a:pt x="407321" y="115525"/>
                  </a:lnTo>
                  <a:lnTo>
                    <a:pt x="422234" y="151343"/>
                  </a:lnTo>
                  <a:lnTo>
                    <a:pt x="430510" y="189364"/>
                  </a:lnTo>
                  <a:lnTo>
                    <a:pt x="432168" y="216084"/>
                  </a:lnTo>
                  <a:lnTo>
                    <a:pt x="431452" y="233806"/>
                  </a:lnTo>
                  <a:lnTo>
                    <a:pt x="421152" y="284383"/>
                  </a:lnTo>
                  <a:lnTo>
                    <a:pt x="399794" y="329908"/>
                  </a:lnTo>
                  <a:lnTo>
                    <a:pt x="368879" y="368879"/>
                  </a:lnTo>
                  <a:lnTo>
                    <a:pt x="329908" y="399794"/>
                  </a:lnTo>
                  <a:lnTo>
                    <a:pt x="284383" y="421152"/>
                  </a:lnTo>
                  <a:lnTo>
                    <a:pt x="233806" y="431452"/>
                  </a:lnTo>
                  <a:lnTo>
                    <a:pt x="216084" y="432168"/>
                  </a:lnTo>
                  <a:lnTo>
                    <a:pt x="164156" y="425888"/>
                  </a:lnTo>
                  <a:lnTo>
                    <a:pt x="116781" y="408049"/>
                  </a:lnTo>
                  <a:lnTo>
                    <a:pt x="75458" y="380153"/>
                  </a:lnTo>
                  <a:lnTo>
                    <a:pt x="41691" y="343700"/>
                  </a:lnTo>
                  <a:lnTo>
                    <a:pt x="16980" y="300194"/>
                  </a:lnTo>
                  <a:lnTo>
                    <a:pt x="2828" y="251134"/>
                  </a:lnTo>
                  <a:lnTo>
                    <a:pt x="716" y="233806"/>
                  </a:lnTo>
                  <a:lnTo>
                    <a:pt x="0" y="216084"/>
                  </a:lnTo>
                  <a:close/>
                </a:path>
              </a:pathLst>
            </a:custGeom>
            <a:ln w="25399">
              <a:solidFill>
                <a:srgbClr val="000000"/>
              </a:solidFill>
            </a:ln>
          </p:spPr>
          <p:txBody>
            <a:bodyPr wrap="square" lIns="0" tIns="0" rIns="0" bIns="0" rtlCol="0">
              <a:noAutofit/>
            </a:bodyPr>
            <a:lstStyle/>
            <a:p>
              <a:endParaRPr/>
            </a:p>
          </p:txBody>
        </p:sp>
        <p:sp>
          <p:nvSpPr>
            <p:cNvPr id="52" name="object 57"/>
            <p:cNvSpPr/>
            <p:nvPr/>
          </p:nvSpPr>
          <p:spPr>
            <a:xfrm>
              <a:off x="3149192" y="3164766"/>
              <a:ext cx="207532" cy="207532"/>
            </a:xfrm>
            <a:prstGeom prst="rect">
              <a:avLst/>
            </a:prstGeom>
            <a:blipFill>
              <a:blip r:embed="rId3" cstate="print"/>
              <a:stretch>
                <a:fillRect/>
              </a:stretch>
            </a:blipFill>
          </p:spPr>
          <p:txBody>
            <a:bodyPr wrap="square" lIns="0" tIns="0" rIns="0" bIns="0" rtlCol="0">
              <a:noAutofit/>
            </a:bodyPr>
            <a:lstStyle/>
            <a:p>
              <a:endParaRPr/>
            </a:p>
          </p:txBody>
        </p:sp>
        <p:sp>
          <p:nvSpPr>
            <p:cNvPr id="53" name="object 58"/>
            <p:cNvSpPr/>
            <p:nvPr/>
          </p:nvSpPr>
          <p:spPr>
            <a:xfrm>
              <a:off x="3500276" y="2486984"/>
              <a:ext cx="378091" cy="378090"/>
            </a:xfrm>
            <a:custGeom>
              <a:avLst/>
              <a:gdLst/>
              <a:ahLst/>
              <a:cxnLst/>
              <a:rect l="l" t="t" r="r" b="b"/>
              <a:pathLst>
                <a:path w="515868" h="515868">
                  <a:moveTo>
                    <a:pt x="0" y="257934"/>
                  </a:moveTo>
                  <a:lnTo>
                    <a:pt x="855" y="236779"/>
                  </a:lnTo>
                  <a:lnTo>
                    <a:pt x="3375" y="216096"/>
                  </a:lnTo>
                  <a:lnTo>
                    <a:pt x="13149" y="176407"/>
                  </a:lnTo>
                  <a:lnTo>
                    <a:pt x="28790" y="139398"/>
                  </a:lnTo>
                  <a:lnTo>
                    <a:pt x="49766" y="105601"/>
                  </a:lnTo>
                  <a:lnTo>
                    <a:pt x="75547" y="75547"/>
                  </a:lnTo>
                  <a:lnTo>
                    <a:pt x="105601" y="49766"/>
                  </a:lnTo>
                  <a:lnTo>
                    <a:pt x="139398" y="28790"/>
                  </a:lnTo>
                  <a:lnTo>
                    <a:pt x="176407" y="13149"/>
                  </a:lnTo>
                  <a:lnTo>
                    <a:pt x="216096" y="3375"/>
                  </a:lnTo>
                  <a:lnTo>
                    <a:pt x="257934" y="0"/>
                  </a:lnTo>
                  <a:lnTo>
                    <a:pt x="297125" y="2993"/>
                  </a:lnTo>
                  <a:lnTo>
                    <a:pt x="335067" y="11802"/>
                  </a:lnTo>
                  <a:lnTo>
                    <a:pt x="371138" y="26169"/>
                  </a:lnTo>
                  <a:lnTo>
                    <a:pt x="404715" y="45835"/>
                  </a:lnTo>
                  <a:lnTo>
                    <a:pt x="435176" y="70542"/>
                  </a:lnTo>
                  <a:lnTo>
                    <a:pt x="462396" y="101663"/>
                  </a:lnTo>
                  <a:lnTo>
                    <a:pt x="484072" y="134974"/>
                  </a:lnTo>
                  <a:lnTo>
                    <a:pt x="500172" y="170108"/>
                  </a:lnTo>
                  <a:lnTo>
                    <a:pt x="512906" y="219150"/>
                  </a:lnTo>
                  <a:lnTo>
                    <a:pt x="515868" y="257934"/>
                  </a:lnTo>
                  <a:lnTo>
                    <a:pt x="515013" y="279088"/>
                  </a:lnTo>
                  <a:lnTo>
                    <a:pt x="508372" y="319918"/>
                  </a:lnTo>
                  <a:lnTo>
                    <a:pt x="495598" y="358334"/>
                  </a:lnTo>
                  <a:lnTo>
                    <a:pt x="477224" y="393803"/>
                  </a:lnTo>
                  <a:lnTo>
                    <a:pt x="453779" y="425795"/>
                  </a:lnTo>
                  <a:lnTo>
                    <a:pt x="425795" y="453779"/>
                  </a:lnTo>
                  <a:lnTo>
                    <a:pt x="393803" y="477224"/>
                  </a:lnTo>
                  <a:lnTo>
                    <a:pt x="358334" y="495598"/>
                  </a:lnTo>
                  <a:lnTo>
                    <a:pt x="319919" y="508372"/>
                  </a:lnTo>
                  <a:lnTo>
                    <a:pt x="279089" y="515013"/>
                  </a:lnTo>
                  <a:lnTo>
                    <a:pt x="257934" y="515868"/>
                  </a:lnTo>
                  <a:lnTo>
                    <a:pt x="216096" y="512492"/>
                  </a:lnTo>
                  <a:lnTo>
                    <a:pt x="176407" y="502719"/>
                  </a:lnTo>
                  <a:lnTo>
                    <a:pt x="139398" y="487078"/>
                  </a:lnTo>
                  <a:lnTo>
                    <a:pt x="105601" y="466102"/>
                  </a:lnTo>
                  <a:lnTo>
                    <a:pt x="75547" y="440321"/>
                  </a:lnTo>
                  <a:lnTo>
                    <a:pt x="49766" y="410267"/>
                  </a:lnTo>
                  <a:lnTo>
                    <a:pt x="28790" y="376470"/>
                  </a:lnTo>
                  <a:lnTo>
                    <a:pt x="13149" y="339461"/>
                  </a:lnTo>
                  <a:lnTo>
                    <a:pt x="3375" y="299772"/>
                  </a:lnTo>
                  <a:lnTo>
                    <a:pt x="855" y="279088"/>
                  </a:lnTo>
                  <a:lnTo>
                    <a:pt x="0" y="257934"/>
                  </a:lnTo>
                  <a:close/>
                </a:path>
              </a:pathLst>
            </a:custGeom>
            <a:ln w="25399">
              <a:solidFill>
                <a:srgbClr val="000000"/>
              </a:solidFill>
            </a:ln>
          </p:spPr>
          <p:txBody>
            <a:bodyPr wrap="square" lIns="0" tIns="0" rIns="0" bIns="0" rtlCol="0">
              <a:noAutofit/>
            </a:bodyPr>
            <a:lstStyle/>
            <a:p>
              <a:endParaRPr/>
            </a:p>
          </p:txBody>
        </p:sp>
        <p:sp>
          <p:nvSpPr>
            <p:cNvPr id="54" name="object 60"/>
            <p:cNvSpPr/>
            <p:nvPr/>
          </p:nvSpPr>
          <p:spPr>
            <a:xfrm>
              <a:off x="3565911" y="2562916"/>
              <a:ext cx="269474" cy="240638"/>
            </a:xfrm>
            <a:prstGeom prst="rect">
              <a:avLst/>
            </a:prstGeom>
            <a:blipFill>
              <a:blip r:embed="rId6" cstate="print"/>
              <a:stretch>
                <a:fillRect/>
              </a:stretch>
            </a:blipFill>
          </p:spPr>
          <p:txBody>
            <a:bodyPr wrap="square" lIns="0" tIns="0" rIns="0" bIns="0" rtlCol="0">
              <a:noAutofit/>
            </a:bodyPr>
            <a:lstStyle/>
            <a:p>
              <a:endParaRPr/>
            </a:p>
          </p:txBody>
        </p:sp>
        <p:sp>
          <p:nvSpPr>
            <p:cNvPr id="55" name="object 61"/>
            <p:cNvSpPr/>
            <p:nvPr/>
          </p:nvSpPr>
          <p:spPr>
            <a:xfrm>
              <a:off x="2435068" y="2411147"/>
              <a:ext cx="457742" cy="78940"/>
            </a:xfrm>
            <a:custGeom>
              <a:avLst/>
              <a:gdLst/>
              <a:ahLst/>
              <a:cxnLst/>
              <a:rect l="l" t="t" r="r" b="b"/>
              <a:pathLst>
                <a:path w="624545" h="107706">
                  <a:moveTo>
                    <a:pt x="624545" y="0"/>
                  </a:moveTo>
                  <a:lnTo>
                    <a:pt x="0" y="107706"/>
                  </a:lnTo>
                </a:path>
              </a:pathLst>
            </a:custGeom>
            <a:ln w="12699">
              <a:solidFill>
                <a:srgbClr val="000000"/>
              </a:solidFill>
            </a:ln>
          </p:spPr>
          <p:txBody>
            <a:bodyPr wrap="square" lIns="0" tIns="0" rIns="0" bIns="0" rtlCol="0">
              <a:noAutofit/>
            </a:bodyPr>
            <a:lstStyle/>
            <a:p>
              <a:endParaRPr/>
            </a:p>
          </p:txBody>
        </p:sp>
        <p:sp>
          <p:nvSpPr>
            <p:cNvPr id="56" name="object 62"/>
            <p:cNvSpPr/>
            <p:nvPr/>
          </p:nvSpPr>
          <p:spPr>
            <a:xfrm>
              <a:off x="2890198" y="2395996"/>
              <a:ext cx="44239" cy="30301"/>
            </a:xfrm>
            <a:custGeom>
              <a:avLst/>
              <a:gdLst/>
              <a:ahLst/>
              <a:cxnLst/>
              <a:rect l="l" t="t" r="r" b="b"/>
              <a:pathLst>
                <a:path w="60360" h="41343">
                  <a:moveTo>
                    <a:pt x="7129" y="41343"/>
                  </a:moveTo>
                  <a:lnTo>
                    <a:pt x="0" y="0"/>
                  </a:lnTo>
                  <a:lnTo>
                    <a:pt x="60360" y="10877"/>
                  </a:lnTo>
                  <a:lnTo>
                    <a:pt x="7129" y="41343"/>
                  </a:lnTo>
                  <a:close/>
                </a:path>
              </a:pathLst>
            </a:custGeom>
            <a:solidFill>
              <a:srgbClr val="000000"/>
            </a:solidFill>
          </p:spPr>
          <p:txBody>
            <a:bodyPr wrap="square" lIns="0" tIns="0" rIns="0" bIns="0" rtlCol="0">
              <a:noAutofit/>
            </a:bodyPr>
            <a:lstStyle/>
            <a:p>
              <a:endParaRPr/>
            </a:p>
          </p:txBody>
        </p:sp>
        <p:sp>
          <p:nvSpPr>
            <p:cNvPr id="57" name="object 63"/>
            <p:cNvSpPr/>
            <p:nvPr/>
          </p:nvSpPr>
          <p:spPr>
            <a:xfrm>
              <a:off x="2890198" y="2395996"/>
              <a:ext cx="44239" cy="30301"/>
            </a:xfrm>
            <a:custGeom>
              <a:avLst/>
              <a:gdLst/>
              <a:ahLst/>
              <a:cxnLst/>
              <a:rect l="l" t="t" r="r" b="b"/>
              <a:pathLst>
                <a:path w="60360" h="41343">
                  <a:moveTo>
                    <a:pt x="7129" y="41343"/>
                  </a:moveTo>
                  <a:lnTo>
                    <a:pt x="60360" y="10877"/>
                  </a:lnTo>
                  <a:lnTo>
                    <a:pt x="0" y="0"/>
                  </a:lnTo>
                  <a:lnTo>
                    <a:pt x="7129" y="41343"/>
                  </a:lnTo>
                  <a:close/>
                </a:path>
              </a:pathLst>
            </a:custGeom>
            <a:ln w="12699">
              <a:solidFill>
                <a:srgbClr val="000000"/>
              </a:solidFill>
            </a:ln>
          </p:spPr>
          <p:txBody>
            <a:bodyPr wrap="square" lIns="0" tIns="0" rIns="0" bIns="0" rtlCol="0">
              <a:noAutofit/>
            </a:bodyPr>
            <a:lstStyle/>
            <a:p>
              <a:endParaRPr/>
            </a:p>
          </p:txBody>
        </p:sp>
        <p:sp>
          <p:nvSpPr>
            <p:cNvPr id="58" name="object 64"/>
            <p:cNvSpPr/>
            <p:nvPr/>
          </p:nvSpPr>
          <p:spPr>
            <a:xfrm>
              <a:off x="2347648" y="2664014"/>
              <a:ext cx="116294" cy="230046"/>
            </a:xfrm>
            <a:custGeom>
              <a:avLst/>
              <a:gdLst/>
              <a:ahLst/>
              <a:cxnLst/>
              <a:rect l="l" t="t" r="r" b="b"/>
              <a:pathLst>
                <a:path w="158672" h="313876">
                  <a:moveTo>
                    <a:pt x="158672" y="313876"/>
                  </a:moveTo>
                  <a:lnTo>
                    <a:pt x="0" y="0"/>
                  </a:lnTo>
                </a:path>
              </a:pathLst>
            </a:custGeom>
            <a:ln w="12699">
              <a:solidFill>
                <a:srgbClr val="000000"/>
              </a:solidFill>
            </a:ln>
          </p:spPr>
          <p:txBody>
            <a:bodyPr wrap="square" lIns="0" tIns="0" rIns="0" bIns="0" rtlCol="0">
              <a:noAutofit/>
            </a:bodyPr>
            <a:lstStyle/>
            <a:p>
              <a:endParaRPr/>
            </a:p>
          </p:txBody>
        </p:sp>
        <p:sp>
          <p:nvSpPr>
            <p:cNvPr id="59" name="object 65"/>
            <p:cNvSpPr/>
            <p:nvPr/>
          </p:nvSpPr>
          <p:spPr>
            <a:xfrm>
              <a:off x="2450221" y="2887125"/>
              <a:ext cx="32778" cy="44633"/>
            </a:xfrm>
            <a:custGeom>
              <a:avLst/>
              <a:gdLst/>
              <a:ahLst/>
              <a:cxnLst/>
              <a:rect l="l" t="t" r="r" b="b"/>
              <a:pathLst>
                <a:path w="44722" h="60898">
                  <a:moveTo>
                    <a:pt x="44722" y="60898"/>
                  </a:moveTo>
                  <a:lnTo>
                    <a:pt x="0" y="18927"/>
                  </a:lnTo>
                  <a:lnTo>
                    <a:pt x="37441" y="0"/>
                  </a:lnTo>
                  <a:lnTo>
                    <a:pt x="44722" y="60898"/>
                  </a:lnTo>
                  <a:close/>
                </a:path>
              </a:pathLst>
            </a:custGeom>
            <a:solidFill>
              <a:srgbClr val="000000"/>
            </a:solidFill>
          </p:spPr>
          <p:txBody>
            <a:bodyPr wrap="square" lIns="0" tIns="0" rIns="0" bIns="0" rtlCol="0">
              <a:noAutofit/>
            </a:bodyPr>
            <a:lstStyle/>
            <a:p>
              <a:endParaRPr/>
            </a:p>
          </p:txBody>
        </p:sp>
        <p:sp>
          <p:nvSpPr>
            <p:cNvPr id="60" name="object 66"/>
            <p:cNvSpPr/>
            <p:nvPr/>
          </p:nvSpPr>
          <p:spPr>
            <a:xfrm>
              <a:off x="2450221" y="2887125"/>
              <a:ext cx="32778" cy="44633"/>
            </a:xfrm>
            <a:custGeom>
              <a:avLst/>
              <a:gdLst/>
              <a:ahLst/>
              <a:cxnLst/>
              <a:rect l="l" t="t" r="r" b="b"/>
              <a:pathLst>
                <a:path w="44722" h="60898">
                  <a:moveTo>
                    <a:pt x="0" y="18927"/>
                  </a:moveTo>
                  <a:lnTo>
                    <a:pt x="44722" y="60898"/>
                  </a:lnTo>
                  <a:lnTo>
                    <a:pt x="37441" y="0"/>
                  </a:lnTo>
                  <a:lnTo>
                    <a:pt x="0" y="18927"/>
                  </a:lnTo>
                  <a:close/>
                </a:path>
              </a:pathLst>
            </a:custGeom>
            <a:ln w="12699">
              <a:solidFill>
                <a:srgbClr val="000000"/>
              </a:solidFill>
            </a:ln>
          </p:spPr>
          <p:txBody>
            <a:bodyPr wrap="square" lIns="0" tIns="0" rIns="0" bIns="0" rtlCol="0">
              <a:noAutofit/>
            </a:bodyPr>
            <a:lstStyle/>
            <a:p>
              <a:endParaRPr/>
            </a:p>
          </p:txBody>
        </p:sp>
        <p:sp>
          <p:nvSpPr>
            <p:cNvPr id="61" name="object 67"/>
            <p:cNvSpPr/>
            <p:nvPr/>
          </p:nvSpPr>
          <p:spPr>
            <a:xfrm>
              <a:off x="2821770" y="3168108"/>
              <a:ext cx="280488" cy="58168"/>
            </a:xfrm>
            <a:custGeom>
              <a:avLst/>
              <a:gdLst/>
              <a:ahLst/>
              <a:cxnLst/>
              <a:rect l="l" t="t" r="r" b="b"/>
              <a:pathLst>
                <a:path w="382699" h="79364">
                  <a:moveTo>
                    <a:pt x="0" y="0"/>
                  </a:moveTo>
                  <a:lnTo>
                    <a:pt x="382699" y="79364"/>
                  </a:lnTo>
                </a:path>
              </a:pathLst>
            </a:custGeom>
            <a:ln w="12699">
              <a:solidFill>
                <a:srgbClr val="000000"/>
              </a:solidFill>
            </a:ln>
          </p:spPr>
          <p:txBody>
            <a:bodyPr wrap="square" lIns="0" tIns="0" rIns="0" bIns="0" rtlCol="0">
              <a:noAutofit/>
            </a:bodyPr>
            <a:lstStyle/>
            <a:p>
              <a:endParaRPr/>
            </a:p>
          </p:txBody>
        </p:sp>
        <p:sp>
          <p:nvSpPr>
            <p:cNvPr id="62" name="object 68"/>
            <p:cNvSpPr/>
            <p:nvPr/>
          </p:nvSpPr>
          <p:spPr>
            <a:xfrm>
              <a:off x="2780409" y="3153054"/>
              <a:ext cx="44482" cy="30108"/>
            </a:xfrm>
            <a:custGeom>
              <a:avLst/>
              <a:gdLst/>
              <a:ahLst/>
              <a:cxnLst/>
              <a:rect l="l" t="t" r="r" b="b"/>
              <a:pathLst>
                <a:path w="60692" h="41079">
                  <a:moveTo>
                    <a:pt x="52173" y="41079"/>
                  </a:moveTo>
                  <a:lnTo>
                    <a:pt x="0" y="8836"/>
                  </a:lnTo>
                  <a:lnTo>
                    <a:pt x="60692" y="0"/>
                  </a:lnTo>
                  <a:lnTo>
                    <a:pt x="52173" y="41079"/>
                  </a:lnTo>
                  <a:close/>
                </a:path>
              </a:pathLst>
            </a:custGeom>
            <a:solidFill>
              <a:srgbClr val="000000"/>
            </a:solidFill>
          </p:spPr>
          <p:txBody>
            <a:bodyPr wrap="square" lIns="0" tIns="0" rIns="0" bIns="0" rtlCol="0">
              <a:noAutofit/>
            </a:bodyPr>
            <a:lstStyle/>
            <a:p>
              <a:endParaRPr/>
            </a:p>
          </p:txBody>
        </p:sp>
        <p:sp>
          <p:nvSpPr>
            <p:cNvPr id="63" name="object 69"/>
            <p:cNvSpPr/>
            <p:nvPr/>
          </p:nvSpPr>
          <p:spPr>
            <a:xfrm>
              <a:off x="2780409" y="3153054"/>
              <a:ext cx="44482" cy="30108"/>
            </a:xfrm>
            <a:custGeom>
              <a:avLst/>
              <a:gdLst/>
              <a:ahLst/>
              <a:cxnLst/>
              <a:rect l="l" t="t" r="r" b="b"/>
              <a:pathLst>
                <a:path w="60692" h="41079">
                  <a:moveTo>
                    <a:pt x="60692" y="0"/>
                  </a:moveTo>
                  <a:lnTo>
                    <a:pt x="0" y="8836"/>
                  </a:lnTo>
                  <a:lnTo>
                    <a:pt x="52173" y="41079"/>
                  </a:lnTo>
                  <a:lnTo>
                    <a:pt x="60692" y="0"/>
                  </a:lnTo>
                  <a:close/>
                </a:path>
              </a:pathLst>
            </a:custGeom>
            <a:ln w="12699">
              <a:solidFill>
                <a:srgbClr val="000000"/>
              </a:solidFill>
            </a:ln>
          </p:spPr>
          <p:txBody>
            <a:bodyPr wrap="square" lIns="0" tIns="0" rIns="0" bIns="0" rtlCol="0">
              <a:noAutofit/>
            </a:bodyPr>
            <a:lstStyle/>
            <a:p>
              <a:endParaRPr/>
            </a:p>
          </p:txBody>
        </p:sp>
        <p:sp>
          <p:nvSpPr>
            <p:cNvPr id="64" name="object 70"/>
            <p:cNvSpPr/>
            <p:nvPr/>
          </p:nvSpPr>
          <p:spPr>
            <a:xfrm>
              <a:off x="3173553" y="2616414"/>
              <a:ext cx="66441" cy="480954"/>
            </a:xfrm>
            <a:custGeom>
              <a:avLst/>
              <a:gdLst/>
              <a:ahLst/>
              <a:cxnLst/>
              <a:rect l="l" t="t" r="r" b="b"/>
              <a:pathLst>
                <a:path w="90653" h="656216">
                  <a:moveTo>
                    <a:pt x="0" y="0"/>
                  </a:moveTo>
                  <a:lnTo>
                    <a:pt x="90653" y="656216"/>
                  </a:lnTo>
                </a:path>
              </a:pathLst>
            </a:custGeom>
            <a:ln w="12699">
              <a:solidFill>
                <a:srgbClr val="000000"/>
              </a:solidFill>
            </a:ln>
          </p:spPr>
          <p:txBody>
            <a:bodyPr wrap="square" lIns="0" tIns="0" rIns="0" bIns="0" rtlCol="0">
              <a:noAutofit/>
            </a:bodyPr>
            <a:lstStyle/>
            <a:p>
              <a:endParaRPr/>
            </a:p>
          </p:txBody>
        </p:sp>
        <p:sp>
          <p:nvSpPr>
            <p:cNvPr id="65" name="object 71"/>
            <p:cNvSpPr/>
            <p:nvPr/>
          </p:nvSpPr>
          <p:spPr>
            <a:xfrm>
              <a:off x="3158323" y="2574570"/>
              <a:ext cx="30459" cy="43947"/>
            </a:xfrm>
            <a:custGeom>
              <a:avLst/>
              <a:gdLst/>
              <a:ahLst/>
              <a:cxnLst/>
              <a:rect l="l" t="t" r="r" b="b"/>
              <a:pathLst>
                <a:path w="41559" h="59962">
                  <a:moveTo>
                    <a:pt x="0" y="59962"/>
                  </a:moveTo>
                  <a:lnTo>
                    <a:pt x="12892" y="0"/>
                  </a:lnTo>
                  <a:lnTo>
                    <a:pt x="41559" y="54220"/>
                  </a:lnTo>
                  <a:lnTo>
                    <a:pt x="0" y="59962"/>
                  </a:lnTo>
                  <a:close/>
                </a:path>
              </a:pathLst>
            </a:custGeom>
            <a:solidFill>
              <a:srgbClr val="000000"/>
            </a:solidFill>
          </p:spPr>
          <p:txBody>
            <a:bodyPr wrap="square" lIns="0" tIns="0" rIns="0" bIns="0" rtlCol="0">
              <a:noAutofit/>
            </a:bodyPr>
            <a:lstStyle/>
            <a:p>
              <a:endParaRPr/>
            </a:p>
          </p:txBody>
        </p:sp>
        <p:sp>
          <p:nvSpPr>
            <p:cNvPr id="66" name="object 72"/>
            <p:cNvSpPr/>
            <p:nvPr/>
          </p:nvSpPr>
          <p:spPr>
            <a:xfrm>
              <a:off x="3158323" y="2574570"/>
              <a:ext cx="30459" cy="43947"/>
            </a:xfrm>
            <a:custGeom>
              <a:avLst/>
              <a:gdLst/>
              <a:ahLst/>
              <a:cxnLst/>
              <a:rect l="l" t="t" r="r" b="b"/>
              <a:pathLst>
                <a:path w="41559" h="59962">
                  <a:moveTo>
                    <a:pt x="41559" y="54220"/>
                  </a:moveTo>
                  <a:lnTo>
                    <a:pt x="12892" y="0"/>
                  </a:lnTo>
                  <a:lnTo>
                    <a:pt x="0" y="59962"/>
                  </a:lnTo>
                  <a:lnTo>
                    <a:pt x="41559" y="54220"/>
                  </a:lnTo>
                  <a:close/>
                </a:path>
              </a:pathLst>
            </a:custGeom>
            <a:ln w="12699">
              <a:solidFill>
                <a:srgbClr val="000000"/>
              </a:solidFill>
            </a:ln>
          </p:spPr>
          <p:txBody>
            <a:bodyPr wrap="square" lIns="0" tIns="0" rIns="0" bIns="0" rtlCol="0">
              <a:noAutofit/>
            </a:bodyPr>
            <a:lstStyle/>
            <a:p>
              <a:endParaRPr/>
            </a:p>
          </p:txBody>
        </p:sp>
        <p:sp>
          <p:nvSpPr>
            <p:cNvPr id="67" name="object 73"/>
            <p:cNvSpPr/>
            <p:nvPr/>
          </p:nvSpPr>
          <p:spPr>
            <a:xfrm>
              <a:off x="3359052" y="2877905"/>
              <a:ext cx="182595" cy="249535"/>
            </a:xfrm>
            <a:custGeom>
              <a:avLst/>
              <a:gdLst/>
              <a:ahLst/>
              <a:cxnLst/>
              <a:rect l="l" t="t" r="r" b="b"/>
              <a:pathLst>
                <a:path w="249133" h="340467">
                  <a:moveTo>
                    <a:pt x="249133" y="0"/>
                  </a:moveTo>
                  <a:lnTo>
                    <a:pt x="0" y="340467"/>
                  </a:lnTo>
                </a:path>
              </a:pathLst>
            </a:custGeom>
            <a:ln w="12699">
              <a:solidFill>
                <a:srgbClr val="000000"/>
              </a:solidFill>
            </a:ln>
          </p:spPr>
          <p:txBody>
            <a:bodyPr wrap="square" lIns="0" tIns="0" rIns="0" bIns="0" rtlCol="0">
              <a:noAutofit/>
            </a:bodyPr>
            <a:lstStyle/>
            <a:p>
              <a:endParaRPr/>
            </a:p>
          </p:txBody>
        </p:sp>
        <p:sp>
          <p:nvSpPr>
            <p:cNvPr id="68" name="object 74"/>
            <p:cNvSpPr/>
            <p:nvPr/>
          </p:nvSpPr>
          <p:spPr>
            <a:xfrm>
              <a:off x="3529239" y="2843815"/>
              <a:ext cx="37352" cy="43168"/>
            </a:xfrm>
            <a:custGeom>
              <a:avLst/>
              <a:gdLst/>
              <a:ahLst/>
              <a:cxnLst/>
              <a:rect l="l" t="t" r="r" b="b"/>
              <a:pathLst>
                <a:path w="50963" h="58899">
                  <a:moveTo>
                    <a:pt x="33857" y="58899"/>
                  </a:moveTo>
                  <a:lnTo>
                    <a:pt x="0" y="34124"/>
                  </a:lnTo>
                  <a:lnTo>
                    <a:pt x="50963" y="0"/>
                  </a:lnTo>
                  <a:lnTo>
                    <a:pt x="33857" y="58899"/>
                  </a:lnTo>
                  <a:close/>
                </a:path>
              </a:pathLst>
            </a:custGeom>
            <a:solidFill>
              <a:srgbClr val="000000"/>
            </a:solidFill>
          </p:spPr>
          <p:txBody>
            <a:bodyPr wrap="square" lIns="0" tIns="0" rIns="0" bIns="0" rtlCol="0">
              <a:noAutofit/>
            </a:bodyPr>
            <a:lstStyle/>
            <a:p>
              <a:endParaRPr/>
            </a:p>
          </p:txBody>
        </p:sp>
        <p:sp>
          <p:nvSpPr>
            <p:cNvPr id="69" name="object 75"/>
            <p:cNvSpPr/>
            <p:nvPr/>
          </p:nvSpPr>
          <p:spPr>
            <a:xfrm>
              <a:off x="3529239" y="2843815"/>
              <a:ext cx="37352" cy="43168"/>
            </a:xfrm>
            <a:custGeom>
              <a:avLst/>
              <a:gdLst/>
              <a:ahLst/>
              <a:cxnLst/>
              <a:rect l="l" t="t" r="r" b="b"/>
              <a:pathLst>
                <a:path w="50963" h="58899">
                  <a:moveTo>
                    <a:pt x="33857" y="58899"/>
                  </a:moveTo>
                  <a:lnTo>
                    <a:pt x="50963" y="0"/>
                  </a:lnTo>
                  <a:lnTo>
                    <a:pt x="0" y="34124"/>
                  </a:lnTo>
                  <a:lnTo>
                    <a:pt x="33857" y="58899"/>
                  </a:lnTo>
                  <a:close/>
                </a:path>
              </a:pathLst>
            </a:custGeom>
            <a:ln w="12699">
              <a:solidFill>
                <a:srgbClr val="000000"/>
              </a:solidFill>
            </a:ln>
          </p:spPr>
          <p:txBody>
            <a:bodyPr wrap="square" lIns="0" tIns="0" rIns="0" bIns="0" rtlCol="0">
              <a:noAutofit/>
            </a:bodyPr>
            <a:lstStyle/>
            <a:p>
              <a:endParaRPr/>
            </a:p>
          </p:txBody>
        </p:sp>
        <p:sp>
          <p:nvSpPr>
            <p:cNvPr id="70" name="object 76"/>
            <p:cNvSpPr/>
            <p:nvPr/>
          </p:nvSpPr>
          <p:spPr>
            <a:xfrm>
              <a:off x="1842171" y="2276994"/>
              <a:ext cx="0" cy="2158471"/>
            </a:xfrm>
            <a:custGeom>
              <a:avLst/>
              <a:gdLst/>
              <a:ahLst/>
              <a:cxnLst/>
              <a:rect l="l" t="t" r="r" b="b"/>
              <a:pathLst>
                <a:path h="2945025">
                  <a:moveTo>
                    <a:pt x="-3004313" y="-1443933"/>
                  </a:moveTo>
                  <a:lnTo>
                    <a:pt x="-3004313" y="-1443933"/>
                  </a:lnTo>
                </a:path>
              </a:pathLst>
            </a:custGeom>
            <a:ln w="3175">
              <a:solidFill>
                <a:srgbClr val="000000"/>
              </a:solidFill>
            </a:ln>
          </p:spPr>
          <p:txBody>
            <a:bodyPr wrap="square" lIns="0" tIns="0" rIns="0" bIns="0" rtlCol="0">
              <a:noAutofit/>
            </a:bodyPr>
            <a:lstStyle/>
            <a:p>
              <a:endParaRPr/>
            </a:p>
          </p:txBody>
        </p:sp>
        <p:sp>
          <p:nvSpPr>
            <p:cNvPr id="71" name="object 77"/>
            <p:cNvSpPr/>
            <p:nvPr/>
          </p:nvSpPr>
          <p:spPr>
            <a:xfrm>
              <a:off x="1842171" y="2276994"/>
              <a:ext cx="0" cy="2158471"/>
            </a:xfrm>
            <a:custGeom>
              <a:avLst/>
              <a:gdLst/>
              <a:ahLst/>
              <a:cxnLst/>
              <a:rect l="l" t="t" r="r" b="b"/>
              <a:pathLst>
                <a:path h="2945025">
                  <a:moveTo>
                    <a:pt x="0" y="2945025"/>
                  </a:moveTo>
                  <a:lnTo>
                    <a:pt x="0" y="0"/>
                  </a:lnTo>
                </a:path>
              </a:pathLst>
            </a:custGeom>
            <a:ln w="9524">
              <a:solidFill>
                <a:srgbClr val="A6AAA9"/>
              </a:solidFill>
            </a:ln>
          </p:spPr>
          <p:txBody>
            <a:bodyPr wrap="square" lIns="0" tIns="0" rIns="0" bIns="0" rtlCol="0">
              <a:noAutofit/>
            </a:bodyPr>
            <a:lstStyle/>
            <a:p>
              <a:endParaRPr/>
            </a:p>
          </p:txBody>
        </p:sp>
        <p:sp>
          <p:nvSpPr>
            <p:cNvPr id="72" name="object 78"/>
            <p:cNvSpPr/>
            <p:nvPr/>
          </p:nvSpPr>
          <p:spPr>
            <a:xfrm>
              <a:off x="2562032" y="2386831"/>
              <a:ext cx="226953" cy="120340"/>
            </a:xfrm>
            <a:custGeom>
              <a:avLst/>
              <a:gdLst/>
              <a:ahLst/>
              <a:cxnLst/>
              <a:rect l="l" t="t" r="r" b="b"/>
              <a:pathLst>
                <a:path w="309656" h="164193">
                  <a:moveTo>
                    <a:pt x="17381" y="164193"/>
                  </a:moveTo>
                  <a:lnTo>
                    <a:pt x="0" y="41512"/>
                  </a:lnTo>
                  <a:lnTo>
                    <a:pt x="292274" y="0"/>
                  </a:lnTo>
                  <a:lnTo>
                    <a:pt x="309656" y="122681"/>
                  </a:lnTo>
                  <a:lnTo>
                    <a:pt x="17381" y="164193"/>
                  </a:lnTo>
                  <a:close/>
                </a:path>
              </a:pathLst>
            </a:custGeom>
            <a:solidFill>
              <a:srgbClr val="FFFFFF"/>
            </a:solidFill>
          </p:spPr>
          <p:txBody>
            <a:bodyPr wrap="square" lIns="0" tIns="0" rIns="0" bIns="0" rtlCol="0">
              <a:noAutofit/>
            </a:bodyPr>
            <a:lstStyle/>
            <a:p>
              <a:endParaRPr/>
            </a:p>
          </p:txBody>
        </p:sp>
        <p:sp>
          <p:nvSpPr>
            <p:cNvPr id="73" name="object 79"/>
            <p:cNvSpPr txBox="1"/>
            <p:nvPr/>
          </p:nvSpPr>
          <p:spPr>
            <a:xfrm rot="21120000">
              <a:off x="2594801" y="2400737"/>
              <a:ext cx="187194" cy="107698"/>
            </a:xfrm>
            <a:prstGeom prst="rect">
              <a:avLst/>
            </a:prstGeom>
          </p:spPr>
          <p:txBody>
            <a:bodyPr vert="horz" wrap="square" lIns="0" tIns="0" rIns="0" bIns="0" rtlCol="0">
              <a:noAutofit/>
            </a:bodyPr>
            <a:lstStyle/>
            <a:p>
              <a:pPr>
                <a:lnSpc>
                  <a:spcPct val="100000"/>
                </a:lnSpc>
              </a:pPr>
              <a:r>
                <a:rPr lang="zh-CN" altLang="en-US" sz="600" b="1" spc="-10" smtClean="0">
                  <a:latin typeface="Arial"/>
                  <a:cs typeface="Arial"/>
                </a:rPr>
                <a:t>购买</a:t>
              </a:r>
              <a:endParaRPr sz="600">
                <a:latin typeface="Arial"/>
                <a:cs typeface="Arial"/>
              </a:endParaRPr>
            </a:p>
          </p:txBody>
        </p:sp>
        <p:sp>
          <p:nvSpPr>
            <p:cNvPr id="75" name="object 81"/>
            <p:cNvSpPr/>
            <p:nvPr/>
          </p:nvSpPr>
          <p:spPr>
            <a:xfrm>
              <a:off x="3150435" y="2743001"/>
              <a:ext cx="119475" cy="226706"/>
            </a:xfrm>
            <a:custGeom>
              <a:avLst/>
              <a:gdLst/>
              <a:ahLst/>
              <a:cxnLst/>
              <a:rect l="l" t="t" r="r" b="b"/>
              <a:pathLst>
                <a:path w="163012" h="309318">
                  <a:moveTo>
                    <a:pt x="40331" y="309318"/>
                  </a:moveTo>
                  <a:lnTo>
                    <a:pt x="0" y="16874"/>
                  </a:lnTo>
                  <a:lnTo>
                    <a:pt x="122681" y="0"/>
                  </a:lnTo>
                  <a:lnTo>
                    <a:pt x="163012" y="292443"/>
                  </a:lnTo>
                  <a:lnTo>
                    <a:pt x="40331" y="309318"/>
                  </a:lnTo>
                  <a:close/>
                </a:path>
              </a:pathLst>
            </a:custGeom>
            <a:solidFill>
              <a:srgbClr val="FFFFFF"/>
            </a:solidFill>
          </p:spPr>
          <p:txBody>
            <a:bodyPr wrap="square" lIns="0" tIns="0" rIns="0" bIns="0" rtlCol="0">
              <a:noAutofit/>
            </a:bodyPr>
            <a:lstStyle/>
            <a:p>
              <a:endParaRPr/>
            </a:p>
          </p:txBody>
        </p:sp>
        <p:sp>
          <p:nvSpPr>
            <p:cNvPr id="77" name="object 83"/>
            <p:cNvSpPr txBox="1"/>
            <p:nvPr/>
          </p:nvSpPr>
          <p:spPr>
            <a:xfrm rot="4920000">
              <a:off x="3110202" y="2813205"/>
              <a:ext cx="171472" cy="103487"/>
            </a:xfrm>
            <a:prstGeom prst="rect">
              <a:avLst/>
            </a:prstGeom>
          </p:spPr>
          <p:txBody>
            <a:bodyPr vert="horz" wrap="square" lIns="0" tIns="0" rIns="0" bIns="0" rtlCol="0">
              <a:noAutofit/>
            </a:bodyPr>
            <a:lstStyle/>
            <a:p>
              <a:pPr>
                <a:lnSpc>
                  <a:spcPct val="100000"/>
                </a:lnSpc>
              </a:pPr>
              <a:r>
                <a:rPr lang="zh-CN" altLang="en-US" sz="600" b="1" spc="10" smtClean="0">
                  <a:latin typeface="Arial"/>
                  <a:cs typeface="Arial"/>
                </a:rPr>
                <a:t>购买</a:t>
              </a:r>
              <a:endParaRPr sz="600">
                <a:latin typeface="Arial"/>
                <a:cs typeface="Arial"/>
              </a:endParaRPr>
            </a:p>
          </p:txBody>
        </p:sp>
        <p:sp>
          <p:nvSpPr>
            <p:cNvPr id="78" name="object 84"/>
            <p:cNvSpPr/>
            <p:nvPr/>
          </p:nvSpPr>
          <p:spPr>
            <a:xfrm>
              <a:off x="2331799" y="2673397"/>
              <a:ext cx="180078" cy="230293"/>
            </a:xfrm>
            <a:custGeom>
              <a:avLst/>
              <a:gdLst/>
              <a:ahLst/>
              <a:cxnLst/>
              <a:rect l="l" t="t" r="r" b="b"/>
              <a:pathLst>
                <a:path w="245699" h="314212">
                  <a:moveTo>
                    <a:pt x="136518" y="314212"/>
                  </a:moveTo>
                  <a:lnTo>
                    <a:pt x="0" y="58218"/>
                  </a:lnTo>
                  <a:lnTo>
                    <a:pt x="109181" y="0"/>
                  </a:lnTo>
                  <a:lnTo>
                    <a:pt x="245699" y="255993"/>
                  </a:lnTo>
                  <a:lnTo>
                    <a:pt x="136518" y="314212"/>
                  </a:lnTo>
                  <a:close/>
                </a:path>
              </a:pathLst>
            </a:custGeom>
            <a:solidFill>
              <a:srgbClr val="FFFFFF"/>
            </a:solidFill>
          </p:spPr>
          <p:txBody>
            <a:bodyPr wrap="square" lIns="0" tIns="0" rIns="0" bIns="0" rtlCol="0">
              <a:noAutofit/>
            </a:bodyPr>
            <a:lstStyle/>
            <a:p>
              <a:endParaRPr/>
            </a:p>
          </p:txBody>
        </p:sp>
        <p:sp>
          <p:nvSpPr>
            <p:cNvPr id="79" name="object 85"/>
            <p:cNvSpPr txBox="1"/>
            <p:nvPr/>
          </p:nvSpPr>
          <p:spPr>
            <a:xfrm rot="3660000">
              <a:off x="2331554" y="2769582"/>
              <a:ext cx="175220" cy="55849"/>
            </a:xfrm>
            <a:prstGeom prst="rect">
              <a:avLst/>
            </a:prstGeom>
          </p:spPr>
          <p:txBody>
            <a:bodyPr vert="horz" wrap="square" lIns="0" tIns="0" rIns="0" bIns="0" rtlCol="0">
              <a:noAutofit/>
            </a:bodyPr>
            <a:lstStyle/>
            <a:p>
              <a:pPr>
                <a:lnSpc>
                  <a:spcPct val="100000"/>
                </a:lnSpc>
              </a:pPr>
              <a:r>
                <a:rPr lang="zh-CN" altLang="en-US" sz="600" b="1" smtClean="0">
                  <a:latin typeface="Arial"/>
                  <a:cs typeface="Arial"/>
                </a:rPr>
                <a:t>购买</a:t>
              </a:r>
              <a:endParaRPr sz="600">
                <a:latin typeface="Arial"/>
                <a:cs typeface="Arial"/>
              </a:endParaRPr>
            </a:p>
          </p:txBody>
        </p:sp>
        <p:sp>
          <p:nvSpPr>
            <p:cNvPr id="81" name="object 87"/>
            <p:cNvSpPr/>
            <p:nvPr/>
          </p:nvSpPr>
          <p:spPr>
            <a:xfrm>
              <a:off x="3338294" y="2863224"/>
              <a:ext cx="229426" cy="265418"/>
            </a:xfrm>
            <a:custGeom>
              <a:avLst/>
              <a:gdLst/>
              <a:ahLst/>
              <a:cxnLst/>
              <a:rect l="l" t="t" r="r" b="b"/>
              <a:pathLst>
                <a:path w="313030" h="362137">
                  <a:moveTo>
                    <a:pt x="99562" y="362137"/>
                  </a:moveTo>
                  <a:lnTo>
                    <a:pt x="0" y="288393"/>
                  </a:lnTo>
                  <a:lnTo>
                    <a:pt x="213468" y="0"/>
                  </a:lnTo>
                  <a:lnTo>
                    <a:pt x="313030" y="73743"/>
                  </a:lnTo>
                  <a:lnTo>
                    <a:pt x="99562" y="362137"/>
                  </a:lnTo>
                  <a:close/>
                </a:path>
              </a:pathLst>
            </a:custGeom>
            <a:solidFill>
              <a:srgbClr val="FFFFFF"/>
            </a:solidFill>
          </p:spPr>
          <p:txBody>
            <a:bodyPr wrap="square" lIns="0" tIns="0" rIns="0" bIns="0" rtlCol="0">
              <a:noAutofit/>
            </a:bodyPr>
            <a:lstStyle/>
            <a:p>
              <a:endParaRPr/>
            </a:p>
          </p:txBody>
        </p:sp>
        <p:sp>
          <p:nvSpPr>
            <p:cNvPr id="82" name="object 88"/>
            <p:cNvSpPr txBox="1"/>
            <p:nvPr/>
          </p:nvSpPr>
          <p:spPr>
            <a:xfrm rot="18420000">
              <a:off x="3355471" y="2934393"/>
              <a:ext cx="223565" cy="83387"/>
            </a:xfrm>
            <a:prstGeom prst="rect">
              <a:avLst/>
            </a:prstGeom>
          </p:spPr>
          <p:txBody>
            <a:bodyPr vert="horz" wrap="square" lIns="0" tIns="0" rIns="0" bIns="0" rtlCol="0">
              <a:noAutofit/>
            </a:bodyPr>
            <a:lstStyle/>
            <a:p>
              <a:pPr>
                <a:lnSpc>
                  <a:spcPct val="100000"/>
                </a:lnSpc>
              </a:pPr>
              <a:r>
                <a:rPr lang="zh-CN" altLang="en-US" sz="600" b="1" smtClean="0">
                  <a:latin typeface="Arial"/>
                  <a:cs typeface="Arial"/>
                </a:rPr>
                <a:t>购买</a:t>
              </a:r>
              <a:endParaRPr sz="600">
                <a:latin typeface="Arial"/>
                <a:cs typeface="Arial"/>
              </a:endParaRPr>
            </a:p>
          </p:txBody>
        </p:sp>
        <p:sp>
          <p:nvSpPr>
            <p:cNvPr id="83" name="object 89"/>
            <p:cNvSpPr txBox="1"/>
            <p:nvPr/>
          </p:nvSpPr>
          <p:spPr>
            <a:xfrm rot="18420000">
              <a:off x="3440443" y="2987339"/>
              <a:ext cx="77219" cy="55849"/>
            </a:xfrm>
            <a:prstGeom prst="rect">
              <a:avLst/>
            </a:prstGeom>
          </p:spPr>
          <p:txBody>
            <a:bodyPr vert="horz" wrap="square" lIns="0" tIns="0" rIns="0" bIns="0" rtlCol="0">
              <a:noAutofit/>
            </a:bodyPr>
            <a:lstStyle/>
            <a:p>
              <a:pPr>
                <a:lnSpc>
                  <a:spcPct val="100000"/>
                </a:lnSpc>
              </a:pPr>
              <a:endParaRPr sz="600">
                <a:latin typeface="Arial"/>
                <a:cs typeface="Arial"/>
              </a:endParaRPr>
            </a:p>
          </p:txBody>
        </p:sp>
        <p:sp>
          <p:nvSpPr>
            <p:cNvPr id="84" name="object 90"/>
            <p:cNvSpPr/>
            <p:nvPr/>
          </p:nvSpPr>
          <p:spPr>
            <a:xfrm>
              <a:off x="2841661" y="3129981"/>
              <a:ext cx="228438" cy="125659"/>
            </a:xfrm>
            <a:custGeom>
              <a:avLst/>
              <a:gdLst/>
              <a:ahLst/>
              <a:cxnLst/>
              <a:rect l="l" t="t" r="r" b="b"/>
              <a:pathLst>
                <a:path w="311681" h="171449">
                  <a:moveTo>
                    <a:pt x="290924" y="171449"/>
                  </a:moveTo>
                  <a:lnTo>
                    <a:pt x="0" y="122006"/>
                  </a:lnTo>
                  <a:lnTo>
                    <a:pt x="20756" y="0"/>
                  </a:lnTo>
                  <a:lnTo>
                    <a:pt x="311681" y="49443"/>
                  </a:lnTo>
                  <a:lnTo>
                    <a:pt x="290924" y="171449"/>
                  </a:lnTo>
                  <a:close/>
                </a:path>
              </a:pathLst>
            </a:custGeom>
            <a:solidFill>
              <a:srgbClr val="FFFFFF"/>
            </a:solidFill>
          </p:spPr>
          <p:txBody>
            <a:bodyPr wrap="square" lIns="0" tIns="0" rIns="0" bIns="0" rtlCol="0">
              <a:noAutofit/>
            </a:bodyPr>
            <a:lstStyle/>
            <a:p>
              <a:endParaRPr/>
            </a:p>
          </p:txBody>
        </p:sp>
        <p:sp>
          <p:nvSpPr>
            <p:cNvPr id="85" name="object 91"/>
            <p:cNvSpPr txBox="1"/>
            <p:nvPr/>
          </p:nvSpPr>
          <p:spPr>
            <a:xfrm rot="540000">
              <a:off x="2868051" y="3127741"/>
              <a:ext cx="188318" cy="55849"/>
            </a:xfrm>
            <a:prstGeom prst="rect">
              <a:avLst/>
            </a:prstGeom>
          </p:spPr>
          <p:txBody>
            <a:bodyPr vert="horz" wrap="square" lIns="0" tIns="0" rIns="0" bIns="0" rtlCol="0">
              <a:noAutofit/>
            </a:bodyPr>
            <a:lstStyle/>
            <a:p>
              <a:pPr>
                <a:lnSpc>
                  <a:spcPct val="100000"/>
                </a:lnSpc>
              </a:pPr>
              <a:r>
                <a:rPr lang="zh-CN" altLang="en-US" sz="600" b="1" spc="-10" smtClean="0">
                  <a:latin typeface="Arial"/>
                  <a:cs typeface="Arial"/>
                </a:rPr>
                <a:t>购买</a:t>
              </a:r>
              <a:endParaRPr sz="600">
                <a:latin typeface="Arial"/>
                <a:cs typeface="Arial"/>
              </a:endParaRPr>
            </a:p>
          </p:txBody>
        </p:sp>
        <p:sp>
          <p:nvSpPr>
            <p:cNvPr id="87" name="object 96"/>
            <p:cNvSpPr txBox="1"/>
            <p:nvPr/>
          </p:nvSpPr>
          <p:spPr>
            <a:xfrm>
              <a:off x="2288440" y="3588915"/>
              <a:ext cx="1449655" cy="223115"/>
            </a:xfrm>
            <a:prstGeom prst="rect">
              <a:avLst/>
            </a:prstGeom>
          </p:spPr>
          <p:txBody>
            <a:bodyPr vert="horz" wrap="square" lIns="0" tIns="0" rIns="0" bIns="0" rtlCol="0">
              <a:noAutofit/>
            </a:bodyPr>
            <a:lstStyle/>
            <a:p>
              <a:pPr marL="12700"/>
              <a:r>
                <a:rPr sz="1200" b="1" smtClean="0">
                  <a:solidFill>
                    <a:srgbClr val="53585F"/>
                  </a:solidFill>
                  <a:latin typeface="Arial"/>
                  <a:cs typeface="Arial"/>
                </a:rPr>
                <a:t>People</a:t>
              </a:r>
              <a:r>
                <a:rPr sz="1200" b="1" spc="-5" smtClean="0">
                  <a:solidFill>
                    <a:srgbClr val="53585F"/>
                  </a:solidFill>
                  <a:latin typeface="Arial"/>
                  <a:cs typeface="Arial"/>
                </a:rPr>
                <a:t> </a:t>
              </a:r>
              <a:r>
                <a:rPr sz="1200" b="1" spc="-70" smtClean="0">
                  <a:solidFill>
                    <a:srgbClr val="53585F"/>
                  </a:solidFill>
                  <a:latin typeface="Arial"/>
                  <a:cs typeface="Arial"/>
                </a:rPr>
                <a:t>&amp;</a:t>
              </a:r>
              <a:r>
                <a:rPr lang="en-US" sz="1200" b="1" spc="-70" smtClean="0">
                  <a:solidFill>
                    <a:srgbClr val="53585F"/>
                  </a:solidFill>
                  <a:latin typeface="Arial"/>
                  <a:cs typeface="Arial"/>
                </a:rPr>
                <a:t> </a:t>
              </a:r>
              <a:r>
                <a:rPr lang="en-US" altLang="zh-CN" sz="1200" b="1" spc="-10" smtClean="0">
                  <a:solidFill>
                    <a:srgbClr val="53585F"/>
                  </a:solidFill>
                  <a:latin typeface="Arial"/>
                  <a:cs typeface="Arial"/>
                </a:rPr>
                <a:t>Products</a:t>
              </a:r>
              <a:endParaRPr lang="en-US" altLang="zh-CN" sz="1200" smtClean="0">
                <a:latin typeface="Arial"/>
                <a:cs typeface="Arial"/>
              </a:endParaRPr>
            </a:p>
            <a:p>
              <a:pPr marL="12700">
                <a:lnSpc>
                  <a:spcPct val="100000"/>
                </a:lnSpc>
              </a:pPr>
              <a:endParaRPr sz="1200">
                <a:latin typeface="Arial"/>
                <a:cs typeface="Arial"/>
              </a:endParaRPr>
            </a:p>
          </p:txBody>
        </p:sp>
        <p:sp>
          <p:nvSpPr>
            <p:cNvPr id="89" name="object 99"/>
            <p:cNvSpPr txBox="1"/>
            <p:nvPr/>
          </p:nvSpPr>
          <p:spPr>
            <a:xfrm>
              <a:off x="2062902" y="4380897"/>
              <a:ext cx="1848614" cy="135069"/>
            </a:xfrm>
            <a:prstGeom prst="rect">
              <a:avLst/>
            </a:prstGeom>
          </p:spPr>
          <p:txBody>
            <a:bodyPr vert="horz" wrap="square" lIns="0" tIns="0" rIns="0" bIns="0" rtlCol="0">
              <a:noAutofit/>
            </a:bodyPr>
            <a:lstStyle/>
            <a:p>
              <a:pPr marL="12700" algn="ctr">
                <a:lnSpc>
                  <a:spcPct val="100000"/>
                </a:lnSpc>
              </a:pPr>
              <a:r>
                <a:rPr lang="zh-CN" altLang="en-US" sz="1200" smtClean="0">
                  <a:latin typeface="+mj-ea"/>
                  <a:ea typeface="+mj-ea"/>
                  <a:cs typeface="Arial"/>
                </a:rPr>
                <a:t>产品推荐</a:t>
              </a:r>
              <a:endParaRPr sz="1200">
                <a:latin typeface="+mj-ea"/>
                <a:ea typeface="+mj-ea"/>
                <a:cs typeface="Arial"/>
              </a:endParaRPr>
            </a:p>
          </p:txBody>
        </p:sp>
        <p:sp>
          <p:nvSpPr>
            <p:cNvPr id="133" name="object 149"/>
            <p:cNvSpPr/>
            <p:nvPr/>
          </p:nvSpPr>
          <p:spPr>
            <a:xfrm>
              <a:off x="4116236" y="2276994"/>
              <a:ext cx="0" cy="2158470"/>
            </a:xfrm>
            <a:custGeom>
              <a:avLst/>
              <a:gdLst/>
              <a:ahLst/>
              <a:cxnLst/>
              <a:rect l="l" t="t" r="r" b="b"/>
              <a:pathLst>
                <a:path h="2945024">
                  <a:moveTo>
                    <a:pt x="-6107054" y="-1443932"/>
                  </a:moveTo>
                  <a:lnTo>
                    <a:pt x="-6107054" y="-1443932"/>
                  </a:lnTo>
                </a:path>
              </a:pathLst>
            </a:custGeom>
            <a:ln w="3175">
              <a:solidFill>
                <a:srgbClr val="000000"/>
              </a:solidFill>
            </a:ln>
          </p:spPr>
          <p:txBody>
            <a:bodyPr wrap="square" lIns="0" tIns="0" rIns="0" bIns="0" rtlCol="0">
              <a:noAutofit/>
            </a:bodyPr>
            <a:lstStyle/>
            <a:p>
              <a:endParaRPr/>
            </a:p>
          </p:txBody>
        </p:sp>
        <p:sp>
          <p:nvSpPr>
            <p:cNvPr id="134" name="object 150"/>
            <p:cNvSpPr/>
            <p:nvPr/>
          </p:nvSpPr>
          <p:spPr>
            <a:xfrm>
              <a:off x="4116236" y="2276994"/>
              <a:ext cx="0" cy="2158470"/>
            </a:xfrm>
            <a:custGeom>
              <a:avLst/>
              <a:gdLst/>
              <a:ahLst/>
              <a:cxnLst/>
              <a:rect l="l" t="t" r="r" b="b"/>
              <a:pathLst>
                <a:path h="2945024">
                  <a:moveTo>
                    <a:pt x="0" y="2945024"/>
                  </a:moveTo>
                  <a:lnTo>
                    <a:pt x="0" y="0"/>
                  </a:lnTo>
                </a:path>
              </a:pathLst>
            </a:custGeom>
            <a:ln w="9524">
              <a:solidFill>
                <a:srgbClr val="A6AAA9"/>
              </a:solidFill>
            </a:ln>
          </p:spPr>
          <p:txBody>
            <a:bodyPr wrap="square" lIns="0" tIns="0" rIns="0" bIns="0" rtlCol="0">
              <a:noAutofit/>
            </a:bodyPr>
            <a:lstStyle/>
            <a:p>
              <a:endParaRPr/>
            </a:p>
          </p:txBody>
        </p:sp>
        <p:sp>
          <p:nvSpPr>
            <p:cNvPr id="140" name="object 161"/>
            <p:cNvSpPr txBox="1"/>
            <p:nvPr/>
          </p:nvSpPr>
          <p:spPr>
            <a:xfrm>
              <a:off x="4675057" y="3749009"/>
              <a:ext cx="1449655" cy="255973"/>
            </a:xfrm>
            <a:prstGeom prst="rect">
              <a:avLst/>
            </a:prstGeom>
          </p:spPr>
          <p:txBody>
            <a:bodyPr vert="horz" wrap="square" lIns="0" tIns="0" rIns="0" bIns="0" rtlCol="0">
              <a:noAutofit/>
            </a:bodyPr>
            <a:lstStyle/>
            <a:p>
              <a:pPr marL="359410">
                <a:lnSpc>
                  <a:spcPct val="100000"/>
                </a:lnSpc>
              </a:pPr>
              <a:endParaRPr sz="1600">
                <a:latin typeface="Arial"/>
                <a:cs typeface="Arial"/>
              </a:endParaRPr>
            </a:p>
          </p:txBody>
        </p:sp>
        <p:sp>
          <p:nvSpPr>
            <p:cNvPr id="143" name="object 150"/>
            <p:cNvSpPr/>
            <p:nvPr/>
          </p:nvSpPr>
          <p:spPr>
            <a:xfrm>
              <a:off x="6948264" y="2212099"/>
              <a:ext cx="0" cy="2158470"/>
            </a:xfrm>
            <a:custGeom>
              <a:avLst/>
              <a:gdLst/>
              <a:ahLst/>
              <a:cxnLst/>
              <a:rect l="l" t="t" r="r" b="b"/>
              <a:pathLst>
                <a:path h="2945024">
                  <a:moveTo>
                    <a:pt x="0" y="2945024"/>
                  </a:moveTo>
                  <a:lnTo>
                    <a:pt x="0" y="0"/>
                  </a:lnTo>
                </a:path>
              </a:pathLst>
            </a:custGeom>
            <a:ln w="9524">
              <a:solidFill>
                <a:srgbClr val="A6AAA9"/>
              </a:solidFill>
            </a:ln>
          </p:spPr>
          <p:txBody>
            <a:bodyPr wrap="square" lIns="0" tIns="0" rIns="0" bIns="0" rtlCol="0">
              <a:noAutofit/>
            </a:bodyPr>
            <a:lstStyle/>
            <a:p>
              <a:endParaRPr/>
            </a:p>
          </p:txBody>
        </p:sp>
        <p:pic>
          <p:nvPicPr>
            <p:cNvPr id="145" name="Picture 4"/>
            <p:cNvPicPr/>
            <p:nvPr/>
          </p:nvPicPr>
          <p:blipFill>
            <a:blip r:embed="rId7" cstate="print">
              <a:extLst>
                <a:ext uri="{28A0092B-C50C-407E-A947-70E740481C1C}">
                  <a14:useLocalDpi xmlns:a14="http://schemas.microsoft.com/office/drawing/2010/main" val="0"/>
                </a:ext>
              </a:extLst>
            </a:blip>
            <a:stretch>
              <a:fillRect/>
            </a:stretch>
          </p:blipFill>
          <p:spPr>
            <a:xfrm>
              <a:off x="4329552" y="2279671"/>
              <a:ext cx="2520991" cy="1659252"/>
            </a:xfrm>
            <a:prstGeom prst="rect">
              <a:avLst/>
            </a:prstGeom>
          </p:spPr>
        </p:pic>
        <p:sp>
          <p:nvSpPr>
            <p:cNvPr id="147" name="object 99"/>
            <p:cNvSpPr txBox="1"/>
            <p:nvPr/>
          </p:nvSpPr>
          <p:spPr>
            <a:xfrm>
              <a:off x="4811665" y="4380897"/>
              <a:ext cx="1848614" cy="135069"/>
            </a:xfrm>
            <a:prstGeom prst="rect">
              <a:avLst/>
            </a:prstGeom>
          </p:spPr>
          <p:txBody>
            <a:bodyPr vert="horz" wrap="square" lIns="0" tIns="0" rIns="0" bIns="0" rtlCol="0">
              <a:noAutofit/>
            </a:bodyPr>
            <a:lstStyle/>
            <a:p>
              <a:pPr marL="12700" algn="ctr">
                <a:lnSpc>
                  <a:spcPct val="100000"/>
                </a:lnSpc>
              </a:pPr>
              <a:r>
                <a:rPr lang="zh-CN" altLang="en-US" sz="1200" smtClean="0">
                  <a:latin typeface="+mj-ea"/>
                  <a:ea typeface="+mj-ea"/>
                  <a:cs typeface="Arial"/>
                </a:rPr>
                <a:t>欺诈检测</a:t>
              </a:r>
              <a:endParaRPr sz="1200">
                <a:latin typeface="+mj-ea"/>
                <a:ea typeface="+mj-ea"/>
                <a:cs typeface="Arial"/>
              </a:endParaRPr>
            </a:p>
          </p:txBody>
        </p:sp>
        <p:pic>
          <p:nvPicPr>
            <p:cNvPr id="4" name="图片 3"/>
            <p:cNvPicPr>
              <a:picLocks noChangeAspect="1"/>
            </p:cNvPicPr>
            <p:nvPr/>
          </p:nvPicPr>
          <p:blipFill>
            <a:blip r:embed="rId8"/>
            <a:stretch>
              <a:fillRect/>
            </a:stretch>
          </p:blipFill>
          <p:spPr>
            <a:xfrm>
              <a:off x="2507247" y="3778985"/>
              <a:ext cx="419046" cy="419046"/>
            </a:xfrm>
            <a:prstGeom prst="rect">
              <a:avLst/>
            </a:prstGeom>
          </p:spPr>
        </p:pic>
        <p:pic>
          <p:nvPicPr>
            <p:cNvPr id="6" name="图片 5"/>
            <p:cNvPicPr>
              <a:picLocks noChangeAspect="1"/>
            </p:cNvPicPr>
            <p:nvPr/>
          </p:nvPicPr>
          <p:blipFill>
            <a:blip r:embed="rId9"/>
            <a:stretch>
              <a:fillRect/>
            </a:stretch>
          </p:blipFill>
          <p:spPr>
            <a:xfrm>
              <a:off x="3011249" y="3836789"/>
              <a:ext cx="571147" cy="321270"/>
            </a:xfrm>
            <a:prstGeom prst="rect">
              <a:avLst/>
            </a:prstGeom>
          </p:spPr>
        </p:pic>
        <p:pic>
          <p:nvPicPr>
            <p:cNvPr id="35" name="图片 34"/>
            <p:cNvPicPr>
              <a:picLocks noChangeAspect="1"/>
            </p:cNvPicPr>
            <p:nvPr/>
          </p:nvPicPr>
          <p:blipFill>
            <a:blip r:embed="rId10"/>
            <a:stretch>
              <a:fillRect/>
            </a:stretch>
          </p:blipFill>
          <p:spPr>
            <a:xfrm>
              <a:off x="786639" y="3808656"/>
              <a:ext cx="455934" cy="413323"/>
            </a:xfrm>
            <a:prstGeom prst="rect">
              <a:avLst/>
            </a:prstGeom>
          </p:spPr>
        </p:pic>
      </p:grpSp>
      <p:sp>
        <p:nvSpPr>
          <p:cNvPr id="5" name="文本框 4"/>
          <p:cNvSpPr txBox="1"/>
          <p:nvPr/>
        </p:nvSpPr>
        <p:spPr>
          <a:xfrm>
            <a:off x="5726602" y="4236928"/>
            <a:ext cx="1415772" cy="276999"/>
          </a:xfrm>
          <a:prstGeom prst="rect">
            <a:avLst/>
          </a:prstGeom>
          <a:noFill/>
        </p:spPr>
        <p:txBody>
          <a:bodyPr wrap="none" rtlCol="0">
            <a:spAutoFit/>
          </a:bodyPr>
          <a:lstStyle/>
          <a:p>
            <a:r>
              <a:rPr lang="zh-CN" altLang="en-US" sz="1200" smtClean="0">
                <a:latin typeface="+mj-ea"/>
                <a:ea typeface="+mj-ea"/>
              </a:rPr>
              <a:t>银行、保险、经侦</a:t>
            </a:r>
            <a:endParaRPr lang="zh-CN" altLang="en-US" sz="1200">
              <a:latin typeface="+mj-ea"/>
              <a:ea typeface="+mj-ea"/>
            </a:endParaRPr>
          </a:p>
        </p:txBody>
      </p:sp>
      <p:sp>
        <p:nvSpPr>
          <p:cNvPr id="9" name="标题 8"/>
          <p:cNvSpPr>
            <a:spLocks noGrp="1"/>
          </p:cNvSpPr>
          <p:nvPr>
            <p:ph type="title"/>
          </p:nvPr>
        </p:nvSpPr>
        <p:spPr/>
        <p:txBody>
          <a:bodyPr>
            <a:normAutofit/>
          </a:bodyPr>
          <a:lstStyle/>
          <a:p>
            <a:r>
              <a:rPr lang="zh-CN" altLang="en-US"/>
              <a:t>知识图谱及其</a:t>
            </a:r>
            <a:r>
              <a:rPr lang="zh-CN" altLang="en-US" smtClean="0"/>
              <a:t>应用</a:t>
            </a:r>
            <a:endParaRPr lang="zh-CN" altLang="en-US"/>
          </a:p>
        </p:txBody>
      </p:sp>
    </p:spTree>
    <p:extLst>
      <p:ext uri="{BB962C8B-B14F-4D97-AF65-F5344CB8AC3E}">
        <p14:creationId xmlns:p14="http://schemas.microsoft.com/office/powerpoint/2010/main" val="1177965756"/>
      </p:ext>
    </p:extLst>
  </p:cSld>
  <p:clrMapOvr>
    <a:masterClrMapping/>
  </p:clrMapOvr>
  <p:transition spd="med">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公司</a:t>
            </a:r>
            <a:r>
              <a:rPr lang="zh-CN" altLang="en-US" dirty="0" smtClean="0"/>
              <a:t>治理图谱分析</a:t>
            </a:r>
            <a:r>
              <a:rPr lang="en-US" altLang="zh-CN" dirty="0" smtClean="0"/>
              <a:t>-</a:t>
            </a:r>
            <a:r>
              <a:rPr lang="zh-CN" altLang="en-US" dirty="0" smtClean="0">
                <a:solidFill>
                  <a:srgbClr val="E60012"/>
                </a:solidFill>
              </a:rPr>
              <a:t>信息探索</a:t>
            </a:r>
            <a:endParaRPr lang="zh-CN" altLang="en-US" dirty="0">
              <a:solidFill>
                <a:srgbClr val="E60012"/>
              </a:solidFill>
            </a:endParaRPr>
          </a:p>
        </p:txBody>
      </p:sp>
      <p:sp>
        <p:nvSpPr>
          <p:cNvPr id="3" name="内容占位符 2"/>
          <p:cNvSpPr>
            <a:spLocks noGrp="1"/>
          </p:cNvSpPr>
          <p:nvPr>
            <p:ph sz="quarter" idx="4294967295"/>
          </p:nvPr>
        </p:nvSpPr>
        <p:spPr>
          <a:xfrm>
            <a:off x="0" y="700088"/>
            <a:ext cx="8013700" cy="4248150"/>
          </a:xfrm>
        </p:spPr>
        <p:txBody>
          <a:bodyPr/>
          <a:lstStyle/>
          <a:p>
            <a:r>
              <a:rPr lang="en-US" altLang="zh-CN" sz="1000" smtClean="0">
                <a:solidFill>
                  <a:srgbClr val="E60012"/>
                </a:solidFill>
              </a:rPr>
              <a:t>//</a:t>
            </a:r>
            <a:r>
              <a:rPr lang="zh-CN" altLang="en-US" sz="1000" smtClean="0">
                <a:solidFill>
                  <a:srgbClr val="E60012"/>
                </a:solidFill>
              </a:rPr>
              <a:t>从</a:t>
            </a:r>
            <a:r>
              <a:rPr lang="zh-CN" altLang="en-US" sz="1000" dirty="0" smtClean="0">
                <a:solidFill>
                  <a:srgbClr val="E60012"/>
                </a:solidFill>
              </a:rPr>
              <a:t>万科开始</a:t>
            </a:r>
            <a:r>
              <a:rPr lang="en-US" altLang="zh-CN" sz="1000" dirty="0" smtClean="0">
                <a:solidFill>
                  <a:srgbClr val="E60012"/>
                </a:solidFill>
              </a:rPr>
              <a:t>-</a:t>
            </a:r>
            <a:r>
              <a:rPr lang="zh-CN" altLang="en-US" sz="1000" dirty="0" smtClean="0">
                <a:solidFill>
                  <a:srgbClr val="E60012"/>
                </a:solidFill>
              </a:rPr>
              <a:t>很容易发现同一家公司中高管的学缘关系</a:t>
            </a:r>
            <a:endParaRPr lang="en-US" altLang="zh-CN" sz="1000" dirty="0" smtClean="0">
              <a:solidFill>
                <a:srgbClr val="E60012"/>
              </a:solidFill>
            </a:endParaRPr>
          </a:p>
          <a:p>
            <a:pPr lvl="1"/>
            <a:r>
              <a:rPr lang="en-US" altLang="zh-CN" sz="1000" dirty="0" smtClean="0"/>
              <a:t>MATCH </a:t>
            </a:r>
            <a:r>
              <a:rPr lang="en-US" altLang="zh-CN" sz="1000" dirty="0"/>
              <a:t>(</a:t>
            </a:r>
            <a:r>
              <a:rPr lang="en-US" altLang="zh-CN" sz="1000" dirty="0" err="1"/>
              <a:t>n:companyInfo</a:t>
            </a:r>
            <a:r>
              <a:rPr lang="en-US" altLang="zh-CN" sz="1000" dirty="0"/>
              <a:t>{Symbol:"2"}) RETURN n LIMIT </a:t>
            </a:r>
            <a:r>
              <a:rPr lang="en-US" altLang="zh-CN" sz="1000" dirty="0" smtClean="0"/>
              <a:t>25</a:t>
            </a:r>
            <a:endParaRPr lang="zh-CN" altLang="en-US" sz="1000" dirty="0"/>
          </a:p>
        </p:txBody>
      </p:sp>
      <p:pic>
        <p:nvPicPr>
          <p:cNvPr id="4" name="图片 3"/>
          <p:cNvPicPr>
            <a:picLocks noChangeAspect="1"/>
          </p:cNvPicPr>
          <p:nvPr/>
        </p:nvPicPr>
        <p:blipFill>
          <a:blip r:embed="rId3"/>
          <a:stretch>
            <a:fillRect/>
          </a:stretch>
        </p:blipFill>
        <p:spPr>
          <a:xfrm>
            <a:off x="502859" y="1419622"/>
            <a:ext cx="7971211" cy="3414056"/>
          </a:xfrm>
          <a:prstGeom prst="rect">
            <a:avLst/>
          </a:prstGeom>
        </p:spPr>
      </p:pic>
    </p:spTree>
    <p:extLst>
      <p:ext uri="{BB962C8B-B14F-4D97-AF65-F5344CB8AC3E}">
        <p14:creationId xmlns:p14="http://schemas.microsoft.com/office/powerpoint/2010/main" val="107233931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公司</a:t>
            </a:r>
            <a:r>
              <a:rPr lang="zh-CN" altLang="en-US" dirty="0" smtClean="0"/>
              <a:t>治理图谱分析</a:t>
            </a:r>
            <a:r>
              <a:rPr lang="en-US" altLang="zh-CN" dirty="0" smtClean="0"/>
              <a:t>-</a:t>
            </a:r>
            <a:r>
              <a:rPr lang="zh-CN" altLang="en-US" dirty="0" smtClean="0">
                <a:solidFill>
                  <a:srgbClr val="E60012"/>
                </a:solidFill>
              </a:rPr>
              <a:t>路径分析</a:t>
            </a:r>
            <a:endParaRPr lang="zh-CN" altLang="en-US" dirty="0">
              <a:solidFill>
                <a:srgbClr val="E60012"/>
              </a:solidFill>
            </a:endParaRPr>
          </a:p>
        </p:txBody>
      </p:sp>
      <p:sp>
        <p:nvSpPr>
          <p:cNvPr id="3" name="内容占位符 2"/>
          <p:cNvSpPr>
            <a:spLocks noGrp="1"/>
          </p:cNvSpPr>
          <p:nvPr>
            <p:ph sz="quarter" idx="4294967295"/>
          </p:nvPr>
        </p:nvSpPr>
        <p:spPr>
          <a:xfrm>
            <a:off x="0" y="987896"/>
            <a:ext cx="8013700" cy="3672086"/>
          </a:xfrm>
        </p:spPr>
        <p:txBody>
          <a:bodyPr/>
          <a:lstStyle/>
          <a:p>
            <a:r>
              <a:rPr lang="zh-CN" altLang="zh-CN" sz="1400" dirty="0" smtClean="0">
                <a:solidFill>
                  <a:srgbClr val="E60012"/>
                </a:solidFill>
              </a:rPr>
              <a:t>最</a:t>
            </a:r>
            <a:r>
              <a:rPr lang="zh-CN" altLang="zh-CN" sz="1400">
                <a:solidFill>
                  <a:srgbClr val="E60012"/>
                </a:solidFill>
              </a:rPr>
              <a:t>短</a:t>
            </a:r>
            <a:r>
              <a:rPr lang="zh-CN" altLang="zh-CN" sz="1400" smtClean="0">
                <a:solidFill>
                  <a:srgbClr val="E60012"/>
                </a:solidFill>
              </a:rPr>
              <a:t>路径分析</a:t>
            </a:r>
            <a:r>
              <a:rPr lang="en-US" altLang="zh-CN" sz="1400" smtClean="0">
                <a:solidFill>
                  <a:srgbClr val="E60012"/>
                </a:solidFill>
              </a:rPr>
              <a:t> -6</a:t>
            </a:r>
            <a:r>
              <a:rPr lang="zh-CN" altLang="en-US" sz="1400" smtClean="0">
                <a:solidFill>
                  <a:srgbClr val="E60012"/>
                </a:solidFill>
              </a:rPr>
              <a:t>度空间理论</a:t>
            </a:r>
            <a:endParaRPr lang="en-US" altLang="zh-CN" sz="1400" smtClean="0">
              <a:solidFill>
                <a:srgbClr val="E60012"/>
              </a:solidFill>
            </a:endParaRPr>
          </a:p>
          <a:p>
            <a:pPr lvl="1"/>
            <a:endParaRPr lang="en-US" altLang="zh-CN" sz="1400" smtClean="0"/>
          </a:p>
          <a:p>
            <a:pPr lvl="1"/>
            <a:r>
              <a:rPr lang="en-US" altLang="zh-CN" sz="1400" smtClean="0"/>
              <a:t>//</a:t>
            </a:r>
            <a:r>
              <a:rPr lang="zh-CN" altLang="en-US" sz="1400"/>
              <a:t>最短路径分析</a:t>
            </a:r>
            <a:r>
              <a:rPr lang="en-US" altLang="zh-CN" sz="1400"/>
              <a:t>-</a:t>
            </a:r>
            <a:r>
              <a:rPr lang="zh-CN" altLang="en-US" sz="1400"/>
              <a:t>曾小青</a:t>
            </a:r>
            <a:r>
              <a:rPr lang="en-US" altLang="zh-CN" sz="1400"/>
              <a:t>-</a:t>
            </a:r>
            <a:r>
              <a:rPr lang="zh-CN" altLang="en-US" sz="1400"/>
              <a:t>王石</a:t>
            </a:r>
          </a:p>
          <a:p>
            <a:pPr lvl="1"/>
            <a:r>
              <a:rPr lang="en-US" altLang="zh-CN" sz="1400"/>
              <a:t>MATCH (p1:Person{Name:"</a:t>
            </a:r>
            <a:r>
              <a:rPr lang="zh-CN" altLang="en-US" sz="1400"/>
              <a:t>曾小青</a:t>
            </a:r>
            <a:r>
              <a:rPr lang="en-US" altLang="zh-CN" sz="1400"/>
              <a:t>"}), (p2:SenionBasicInfo{Name:"</a:t>
            </a:r>
            <a:r>
              <a:rPr lang="zh-CN" altLang="en-US" sz="1400"/>
              <a:t>王石</a:t>
            </a:r>
            <a:r>
              <a:rPr lang="en-US" altLang="zh-CN" sz="1400"/>
              <a:t>"})</a:t>
            </a:r>
          </a:p>
          <a:p>
            <a:pPr lvl="1"/>
            <a:r>
              <a:rPr lang="en-US" altLang="zh-CN" sz="1400"/>
              <a:t>MATCH p=shortestPath((p1)-[INTERACTS*]-(p2))</a:t>
            </a:r>
          </a:p>
          <a:p>
            <a:pPr lvl="1"/>
            <a:r>
              <a:rPr lang="en-US" altLang="zh-CN" sz="1400"/>
              <a:t>RETURN </a:t>
            </a:r>
            <a:r>
              <a:rPr lang="en-US" altLang="zh-CN" sz="1400" smtClean="0"/>
              <a:t>p</a:t>
            </a:r>
          </a:p>
          <a:p>
            <a:endParaRPr lang="en-US" altLang="zh-CN" sz="1000" dirty="0"/>
          </a:p>
          <a:p>
            <a:endParaRPr lang="zh-CN" altLang="en-US" sz="1000" dirty="0"/>
          </a:p>
        </p:txBody>
      </p:sp>
      <p:pic>
        <p:nvPicPr>
          <p:cNvPr id="5" name="图片 4"/>
          <p:cNvPicPr>
            <a:picLocks noChangeAspect="1"/>
          </p:cNvPicPr>
          <p:nvPr/>
        </p:nvPicPr>
        <p:blipFill rotWithShape="1">
          <a:blip r:embed="rId2"/>
          <a:srcRect l="18512" t="24988" r="22491" b="2330"/>
          <a:stretch/>
        </p:blipFill>
        <p:spPr>
          <a:xfrm>
            <a:off x="107503" y="1563414"/>
            <a:ext cx="4458735" cy="2592288"/>
          </a:xfrm>
          <a:prstGeom prst="rect">
            <a:avLst/>
          </a:prstGeom>
        </p:spPr>
      </p:pic>
      <p:pic>
        <p:nvPicPr>
          <p:cNvPr id="6" name="图片 5"/>
          <p:cNvPicPr>
            <a:picLocks noChangeAspect="1"/>
          </p:cNvPicPr>
          <p:nvPr/>
        </p:nvPicPr>
        <p:blipFill rotWithShape="1">
          <a:blip r:embed="rId3"/>
          <a:srcRect l="15876" t="21505" r="24327" b="-2907"/>
          <a:stretch/>
        </p:blipFill>
        <p:spPr>
          <a:xfrm>
            <a:off x="4482183" y="1549480"/>
            <a:ext cx="4266281" cy="2778043"/>
          </a:xfrm>
          <a:prstGeom prst="rect">
            <a:avLst/>
          </a:prstGeom>
        </p:spPr>
      </p:pic>
    </p:spTree>
    <p:extLst>
      <p:ext uri="{BB962C8B-B14F-4D97-AF65-F5344CB8AC3E}">
        <p14:creationId xmlns:p14="http://schemas.microsoft.com/office/powerpoint/2010/main" val="1317553166"/>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公司</a:t>
            </a:r>
            <a:r>
              <a:rPr lang="zh-CN" altLang="en-US" dirty="0" smtClean="0"/>
              <a:t>治理图</a:t>
            </a:r>
            <a:r>
              <a:rPr lang="zh-CN" altLang="en-US" smtClean="0"/>
              <a:t>谱分析</a:t>
            </a:r>
            <a:r>
              <a:rPr lang="en-US" altLang="zh-CN" smtClean="0"/>
              <a:t>-</a:t>
            </a:r>
            <a:r>
              <a:rPr lang="zh-CN" altLang="en-US" smtClean="0">
                <a:solidFill>
                  <a:srgbClr val="C00000"/>
                </a:solidFill>
              </a:rPr>
              <a:t>环路分析</a:t>
            </a:r>
            <a:endParaRPr lang="zh-CN" altLang="en-US" dirty="0">
              <a:solidFill>
                <a:srgbClr val="C00000"/>
              </a:solidFill>
            </a:endParaRPr>
          </a:p>
        </p:txBody>
      </p:sp>
      <p:sp>
        <p:nvSpPr>
          <p:cNvPr id="3" name="内容占位符 2"/>
          <p:cNvSpPr>
            <a:spLocks noGrp="1"/>
          </p:cNvSpPr>
          <p:nvPr>
            <p:ph sz="quarter" idx="4294967295"/>
          </p:nvPr>
        </p:nvSpPr>
        <p:spPr>
          <a:xfrm>
            <a:off x="0" y="700088"/>
            <a:ext cx="8013700" cy="4248150"/>
          </a:xfrm>
        </p:spPr>
        <p:txBody>
          <a:bodyPr/>
          <a:lstStyle/>
          <a:p>
            <a:r>
              <a:rPr lang="zh-CN" altLang="en-US" sz="1000" dirty="0" smtClean="0">
                <a:solidFill>
                  <a:srgbClr val="E60012"/>
                </a:solidFill>
              </a:rPr>
              <a:t>由高管关联任职情况看任职公司的关系</a:t>
            </a:r>
            <a:endParaRPr lang="en-US" altLang="zh-CN" sz="1000" dirty="0" smtClean="0">
              <a:solidFill>
                <a:srgbClr val="E60012"/>
              </a:solidFill>
            </a:endParaRPr>
          </a:p>
          <a:p>
            <a:pPr lvl="1"/>
            <a:r>
              <a:rPr lang="en-US" altLang="zh-CN" sz="1000" dirty="0"/>
              <a:t>//</a:t>
            </a:r>
            <a:r>
              <a:rPr lang="zh-CN" altLang="en-US" sz="1000" dirty="0"/>
              <a:t>查看高管关联任职情况</a:t>
            </a:r>
          </a:p>
          <a:p>
            <a:pPr lvl="1"/>
            <a:r>
              <a:rPr lang="en-US" altLang="zh-CN" sz="1000"/>
              <a:t>//</a:t>
            </a:r>
            <a:r>
              <a:rPr lang="zh-CN" altLang="en-US" sz="1000"/>
              <a:t>环路发现</a:t>
            </a:r>
          </a:p>
          <a:p>
            <a:pPr lvl="1"/>
            <a:r>
              <a:rPr lang="en-US" altLang="zh-CN" sz="1000"/>
              <a:t>start n=node(145397)</a:t>
            </a:r>
          </a:p>
          <a:p>
            <a:pPr lvl="1"/>
            <a:r>
              <a:rPr lang="en-US" altLang="zh-CN" sz="1000"/>
              <a:t>match p=(n)-[r1:seniorRoleofCompany]-&gt;(c:companyInfo)&lt;-[r2:seniorRoleofCompany]-(n1)-[r3:seniorRoleofCompany]-&gt;(c1:companyInfo)&lt;-[r4:seniorRoleofCompany]-(n)</a:t>
            </a:r>
          </a:p>
          <a:p>
            <a:pPr lvl="1"/>
            <a:r>
              <a:rPr lang="en-US" altLang="zh-CN" sz="1000"/>
              <a:t>return p</a:t>
            </a:r>
            <a:endParaRPr lang="zh-CN" altLang="en-US" sz="1000" dirty="0"/>
          </a:p>
        </p:txBody>
      </p:sp>
      <p:pic>
        <p:nvPicPr>
          <p:cNvPr id="4" name="图片 3"/>
          <p:cNvPicPr>
            <a:picLocks noChangeAspect="1"/>
          </p:cNvPicPr>
          <p:nvPr/>
        </p:nvPicPr>
        <p:blipFill>
          <a:blip r:embed="rId3"/>
          <a:stretch>
            <a:fillRect/>
          </a:stretch>
        </p:blipFill>
        <p:spPr>
          <a:xfrm>
            <a:off x="827584" y="1203598"/>
            <a:ext cx="7490631" cy="3456384"/>
          </a:xfrm>
          <a:prstGeom prst="rect">
            <a:avLst/>
          </a:prstGeom>
        </p:spPr>
      </p:pic>
    </p:spTree>
    <p:extLst>
      <p:ext uri="{BB962C8B-B14F-4D97-AF65-F5344CB8AC3E}">
        <p14:creationId xmlns:p14="http://schemas.microsoft.com/office/powerpoint/2010/main" val="3960411563"/>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司</a:t>
            </a:r>
            <a:r>
              <a:rPr lang="zh-CN" altLang="en-US" dirty="0" smtClean="0"/>
              <a:t>治理图谱分析</a:t>
            </a:r>
            <a:r>
              <a:rPr lang="en-US" altLang="zh-CN" dirty="0" smtClean="0"/>
              <a:t>-</a:t>
            </a:r>
            <a:r>
              <a:rPr lang="zh-CN" altLang="en-US" dirty="0" smtClean="0">
                <a:solidFill>
                  <a:srgbClr val="E60012"/>
                </a:solidFill>
              </a:rPr>
              <a:t>相似度分析</a:t>
            </a:r>
            <a:r>
              <a:rPr lang="en-US" altLang="zh-CN" dirty="0" smtClean="0">
                <a:solidFill>
                  <a:srgbClr val="E60012"/>
                </a:solidFill>
              </a:rPr>
              <a:t>-</a:t>
            </a:r>
            <a:r>
              <a:rPr lang="zh-CN" altLang="en-US" dirty="0">
                <a:solidFill>
                  <a:srgbClr val="E60012"/>
                </a:solidFill>
              </a:rPr>
              <a:t>上市公司</a:t>
            </a:r>
            <a:r>
              <a:rPr lang="zh-CN" altLang="en-US" dirty="0" smtClean="0">
                <a:solidFill>
                  <a:srgbClr val="E60012"/>
                </a:solidFill>
              </a:rPr>
              <a:t>股东相似度</a:t>
            </a:r>
            <a:endParaRPr lang="zh-CN" altLang="en-US" dirty="0">
              <a:solidFill>
                <a:srgbClr val="E60012"/>
              </a:solidFill>
            </a:endParaRPr>
          </a:p>
        </p:txBody>
      </p:sp>
      <p:sp>
        <p:nvSpPr>
          <p:cNvPr id="3" name="内容占位符 2"/>
          <p:cNvSpPr>
            <a:spLocks noGrp="1"/>
          </p:cNvSpPr>
          <p:nvPr>
            <p:ph sz="quarter" idx="4294967295"/>
          </p:nvPr>
        </p:nvSpPr>
        <p:spPr>
          <a:xfrm>
            <a:off x="0" y="700088"/>
            <a:ext cx="8013700" cy="4248150"/>
          </a:xfrm>
        </p:spPr>
        <p:txBody>
          <a:bodyPr/>
          <a:lstStyle/>
          <a:p>
            <a:r>
              <a:rPr lang="zh-CN" altLang="en-US" sz="1000" dirty="0" smtClean="0">
                <a:solidFill>
                  <a:srgbClr val="E60012"/>
                </a:solidFill>
              </a:rPr>
              <a:t>相似度计算</a:t>
            </a:r>
            <a:endParaRPr lang="en-US" altLang="zh-CN" sz="1000" dirty="0" smtClean="0">
              <a:solidFill>
                <a:srgbClr val="E60012"/>
              </a:solidFill>
            </a:endParaRPr>
          </a:p>
          <a:p>
            <a:pPr lvl="1"/>
            <a:r>
              <a:rPr lang="en-US" altLang="zh-CN" sz="1000" dirty="0"/>
              <a:t>//</a:t>
            </a:r>
            <a:r>
              <a:rPr lang="zh-CN" altLang="en-US" sz="1000" dirty="0"/>
              <a:t>相似度：比较两家公司的大股东相似度</a:t>
            </a:r>
          </a:p>
          <a:p>
            <a:pPr lvl="1"/>
            <a:r>
              <a:rPr lang="en-US" altLang="zh-CN" sz="1000" dirty="0"/>
              <a:t>MATCH (</a:t>
            </a:r>
            <a:r>
              <a:rPr lang="en-US" altLang="zh-CN" sz="1000" dirty="0" err="1"/>
              <a:t>p:Shareholder</a:t>
            </a:r>
            <a:r>
              <a:rPr lang="en-US" altLang="zh-CN" sz="1000" dirty="0"/>
              <a:t>)-[:</a:t>
            </a:r>
            <a:r>
              <a:rPr lang="en-US" altLang="zh-CN" sz="1000" dirty="0" err="1"/>
              <a:t>holdShareofCompany</a:t>
            </a:r>
            <a:r>
              <a:rPr lang="en-US" altLang="zh-CN" sz="1000" dirty="0"/>
              <a:t>]-&gt;(company) where  </a:t>
            </a:r>
            <a:r>
              <a:rPr lang="en-US" altLang="zh-CN" sz="1000" dirty="0" err="1"/>
              <a:t>company.Symbol</a:t>
            </a:r>
            <a:r>
              <a:rPr lang="en-US" altLang="zh-CN" sz="1000" dirty="0"/>
              <a:t> in ["600317","600021"]</a:t>
            </a:r>
          </a:p>
          <a:p>
            <a:pPr lvl="1"/>
            <a:r>
              <a:rPr lang="en-US" altLang="zh-CN" sz="1000" dirty="0"/>
              <a:t>WITH {</a:t>
            </a:r>
            <a:r>
              <a:rPr lang="en-US" altLang="zh-CN" sz="1000" dirty="0" err="1"/>
              <a:t>item:id</a:t>
            </a:r>
            <a:r>
              <a:rPr lang="en-US" altLang="zh-CN" sz="1000" dirty="0"/>
              <a:t>(company), categories: collect(id(p))} as holders</a:t>
            </a:r>
          </a:p>
          <a:p>
            <a:pPr lvl="1"/>
            <a:r>
              <a:rPr lang="en-US" altLang="zh-CN" sz="1000" dirty="0"/>
              <a:t>WITH collect(holders) as data</a:t>
            </a:r>
          </a:p>
          <a:p>
            <a:pPr lvl="1"/>
            <a:r>
              <a:rPr lang="en-US" altLang="zh-CN" sz="1000" dirty="0"/>
              <a:t>CALL </a:t>
            </a:r>
            <a:r>
              <a:rPr lang="en-US" altLang="zh-CN" sz="1000" dirty="0" err="1"/>
              <a:t>algo.similarity.jaccard.stream</a:t>
            </a:r>
            <a:r>
              <a:rPr lang="en-US" altLang="zh-CN" sz="1000" dirty="0"/>
              <a:t>(data)</a:t>
            </a:r>
          </a:p>
          <a:p>
            <a:pPr lvl="1"/>
            <a:r>
              <a:rPr lang="en-US" altLang="zh-CN" sz="1000" dirty="0"/>
              <a:t>YIELD item1, item2, count1, count2, intersection, similarity</a:t>
            </a:r>
          </a:p>
          <a:p>
            <a:pPr lvl="1"/>
            <a:r>
              <a:rPr lang="en-US" altLang="zh-CN" sz="1000" dirty="0"/>
              <a:t>RETURN </a:t>
            </a:r>
            <a:r>
              <a:rPr lang="en-US" altLang="zh-CN" sz="1000" dirty="0" err="1"/>
              <a:t>algo.getNodeById</a:t>
            </a:r>
            <a:r>
              <a:rPr lang="en-US" altLang="zh-CN" sz="1000" dirty="0"/>
              <a:t>(item1).</a:t>
            </a:r>
            <a:r>
              <a:rPr lang="en-US" altLang="zh-CN" sz="1000" dirty="0" err="1"/>
              <a:t>ShortName</a:t>
            </a:r>
            <a:r>
              <a:rPr lang="en-US" altLang="zh-CN" sz="1000" dirty="0"/>
              <a:t> AS from, </a:t>
            </a:r>
            <a:r>
              <a:rPr lang="en-US" altLang="zh-CN" sz="1000" dirty="0" err="1"/>
              <a:t>algo.getNodeById</a:t>
            </a:r>
            <a:r>
              <a:rPr lang="en-US" altLang="zh-CN" sz="1000" dirty="0"/>
              <a:t>(item2).</a:t>
            </a:r>
            <a:r>
              <a:rPr lang="en-US" altLang="zh-CN" sz="1000" dirty="0" err="1"/>
              <a:t>ShortName</a:t>
            </a:r>
            <a:r>
              <a:rPr lang="en-US" altLang="zh-CN" sz="1000" dirty="0"/>
              <a:t> AS to, intersection, similarity ORDER BY </a:t>
            </a:r>
            <a:r>
              <a:rPr lang="zh-CN" altLang="en-US" sz="1000" dirty="0"/>
              <a:t>similarity DESC</a:t>
            </a:r>
          </a:p>
          <a:p>
            <a:r>
              <a:rPr lang="zh-CN" altLang="en-US" sz="1000" dirty="0" smtClean="0">
                <a:solidFill>
                  <a:srgbClr val="E60012"/>
                </a:solidFill>
              </a:rPr>
              <a:t>查看上市</a:t>
            </a:r>
            <a:r>
              <a:rPr lang="zh-CN" altLang="en-US" sz="1000" dirty="0">
                <a:solidFill>
                  <a:srgbClr val="E60012"/>
                </a:solidFill>
              </a:rPr>
              <a:t>公司股东相似情况</a:t>
            </a:r>
          </a:p>
          <a:p>
            <a:pPr lvl="1"/>
            <a:r>
              <a:rPr lang="en-US" altLang="zh-CN" sz="1000" dirty="0" smtClean="0"/>
              <a:t>MATCH </a:t>
            </a:r>
            <a:r>
              <a:rPr lang="en-US" altLang="zh-CN" sz="1000" dirty="0" err="1"/>
              <a:t>pt</a:t>
            </a:r>
            <a:r>
              <a:rPr lang="en-US" altLang="zh-CN" sz="1000" dirty="0"/>
              <a:t>=(</a:t>
            </a:r>
            <a:r>
              <a:rPr lang="en-US" altLang="zh-CN" sz="1000" dirty="0" err="1"/>
              <a:t>p:Shareholder</a:t>
            </a:r>
            <a:r>
              <a:rPr lang="en-US" altLang="zh-CN" sz="1000" dirty="0"/>
              <a:t>)-[:</a:t>
            </a:r>
            <a:r>
              <a:rPr lang="en-US" altLang="zh-CN" sz="1000" dirty="0" err="1"/>
              <a:t>holdShareofCompany</a:t>
            </a:r>
            <a:r>
              <a:rPr lang="en-US" altLang="zh-CN" sz="1000" dirty="0"/>
              <a:t>]-&gt;(company) where </a:t>
            </a:r>
          </a:p>
          <a:p>
            <a:pPr lvl="1"/>
            <a:r>
              <a:rPr lang="en-US" altLang="zh-CN" sz="1000" dirty="0" err="1" smtClean="0"/>
              <a:t>company.Symbol</a:t>
            </a:r>
            <a:r>
              <a:rPr lang="en-US" altLang="zh-CN" sz="1000" dirty="0" smtClean="0"/>
              <a:t> </a:t>
            </a:r>
            <a:r>
              <a:rPr lang="en-US" altLang="zh-CN" sz="1000" dirty="0"/>
              <a:t>in ["600317","600021"] return </a:t>
            </a:r>
            <a:r>
              <a:rPr lang="en-US" altLang="zh-CN" sz="1000" dirty="0" err="1"/>
              <a:t>pt</a:t>
            </a:r>
            <a:r>
              <a:rPr lang="en-US" altLang="zh-CN" sz="1000" dirty="0"/>
              <a:t> limit 50</a:t>
            </a:r>
            <a:endParaRPr lang="zh-CN" altLang="en-US" sz="1000" dirty="0"/>
          </a:p>
        </p:txBody>
      </p:sp>
      <p:pic>
        <p:nvPicPr>
          <p:cNvPr id="7" name="图片 6"/>
          <p:cNvPicPr>
            <a:picLocks noChangeAspect="1"/>
          </p:cNvPicPr>
          <p:nvPr/>
        </p:nvPicPr>
        <p:blipFill>
          <a:blip r:embed="rId2"/>
          <a:stretch>
            <a:fillRect/>
          </a:stretch>
        </p:blipFill>
        <p:spPr>
          <a:xfrm>
            <a:off x="1619672" y="1190690"/>
            <a:ext cx="6768752" cy="3960440"/>
          </a:xfrm>
          <a:prstGeom prst="rect">
            <a:avLst/>
          </a:prstGeom>
        </p:spPr>
      </p:pic>
    </p:spTree>
    <p:extLst>
      <p:ext uri="{BB962C8B-B14F-4D97-AF65-F5344CB8AC3E}">
        <p14:creationId xmlns:p14="http://schemas.microsoft.com/office/powerpoint/2010/main" val="3494418397"/>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0392" y="102152"/>
            <a:ext cx="6501888" cy="477236"/>
          </a:xfrm>
        </p:spPr>
        <p:txBody>
          <a:bodyPr>
            <a:normAutofit/>
          </a:bodyPr>
          <a:lstStyle/>
          <a:p>
            <a:r>
              <a:rPr lang="zh-CN" altLang="en-US" smtClean="0"/>
              <a:t>公司</a:t>
            </a:r>
            <a:r>
              <a:rPr lang="zh-CN" altLang="en-US" dirty="0" smtClean="0"/>
              <a:t>治理图谱分析</a:t>
            </a:r>
            <a:r>
              <a:rPr lang="en-US" altLang="zh-CN" dirty="0" smtClean="0"/>
              <a:t>-</a:t>
            </a:r>
            <a:r>
              <a:rPr lang="zh-CN" altLang="en-US" dirty="0" smtClean="0"/>
              <a:t>相似度分析</a:t>
            </a:r>
            <a:r>
              <a:rPr lang="en-US" altLang="zh-CN" dirty="0" smtClean="0"/>
              <a:t>-</a:t>
            </a:r>
            <a:r>
              <a:rPr lang="zh-CN" altLang="en-US" dirty="0">
                <a:solidFill>
                  <a:srgbClr val="E60012"/>
                </a:solidFill>
              </a:rPr>
              <a:t>大股东的投资</a:t>
            </a:r>
            <a:r>
              <a:rPr lang="zh-CN" altLang="en-US" dirty="0" smtClean="0">
                <a:solidFill>
                  <a:srgbClr val="E60012"/>
                </a:solidFill>
              </a:rPr>
              <a:t>相似度</a:t>
            </a:r>
            <a:endParaRPr lang="zh-CN" altLang="en-US" dirty="0">
              <a:solidFill>
                <a:srgbClr val="E60012"/>
              </a:solidFill>
            </a:endParaRPr>
          </a:p>
        </p:txBody>
      </p:sp>
      <p:sp>
        <p:nvSpPr>
          <p:cNvPr id="3" name="内容占位符 2"/>
          <p:cNvSpPr>
            <a:spLocks noGrp="1"/>
          </p:cNvSpPr>
          <p:nvPr>
            <p:ph sz="quarter" idx="4294967295"/>
          </p:nvPr>
        </p:nvSpPr>
        <p:spPr>
          <a:xfrm>
            <a:off x="0" y="700088"/>
            <a:ext cx="8013700" cy="4248150"/>
          </a:xfrm>
        </p:spPr>
        <p:txBody>
          <a:bodyPr/>
          <a:lstStyle/>
          <a:p>
            <a:r>
              <a:rPr lang="zh-CN" altLang="en-US" sz="1000" dirty="0" smtClean="0">
                <a:solidFill>
                  <a:srgbClr val="E60012"/>
                </a:solidFill>
              </a:rPr>
              <a:t>相似度计算</a:t>
            </a:r>
            <a:endParaRPr lang="en-US" altLang="zh-CN" sz="1000" dirty="0" smtClean="0">
              <a:solidFill>
                <a:srgbClr val="E60012"/>
              </a:solidFill>
            </a:endParaRPr>
          </a:p>
          <a:p>
            <a:pPr lvl="1"/>
            <a:r>
              <a:rPr lang="en-US" altLang="zh-CN" sz="1000" dirty="0"/>
              <a:t>//</a:t>
            </a:r>
            <a:r>
              <a:rPr lang="zh-CN" altLang="en-US" sz="1000" dirty="0"/>
              <a:t>相似度</a:t>
            </a:r>
            <a:r>
              <a:rPr lang="en-US" altLang="zh-CN" sz="1000" dirty="0"/>
              <a:t>:</a:t>
            </a:r>
            <a:r>
              <a:rPr lang="zh-CN" altLang="en-US" sz="1000" dirty="0"/>
              <a:t>比较两大股东的投资相似度</a:t>
            </a:r>
          </a:p>
          <a:p>
            <a:pPr lvl="1"/>
            <a:r>
              <a:rPr lang="en-US" altLang="zh-CN" sz="1000" dirty="0"/>
              <a:t>MATCH (</a:t>
            </a:r>
            <a:r>
              <a:rPr lang="en-US" altLang="zh-CN" sz="1000" dirty="0" err="1"/>
              <a:t>p:Shareholder</a:t>
            </a:r>
            <a:r>
              <a:rPr lang="en-US" altLang="zh-CN" sz="1000" dirty="0"/>
              <a:t>)-[:</a:t>
            </a:r>
            <a:r>
              <a:rPr lang="en-US" altLang="zh-CN" sz="1000" dirty="0" err="1"/>
              <a:t>holdShareofCompany</a:t>
            </a:r>
            <a:r>
              <a:rPr lang="en-US" altLang="zh-CN" sz="1000" dirty="0"/>
              <a:t>]-&gt;(company) where </a:t>
            </a:r>
          </a:p>
          <a:p>
            <a:pPr lvl="1"/>
            <a:r>
              <a:rPr lang="en-US" altLang="zh-CN" sz="1000" dirty="0"/>
              <a:t>//id(p)=  192898  or id(p)= 192925 </a:t>
            </a:r>
          </a:p>
          <a:p>
            <a:pPr lvl="1"/>
            <a:r>
              <a:rPr lang="en-US" altLang="zh-CN" sz="1000" dirty="0" err="1"/>
              <a:t>p.Name</a:t>
            </a:r>
            <a:r>
              <a:rPr lang="en-US" altLang="zh-CN" sz="1000" dirty="0"/>
              <a:t> in ["</a:t>
            </a:r>
            <a:r>
              <a:rPr lang="zh-CN" altLang="en-US" sz="1000" dirty="0"/>
              <a:t>招商证券香港有限公司</a:t>
            </a:r>
            <a:r>
              <a:rPr lang="en-US" altLang="zh-CN" sz="1000" dirty="0"/>
              <a:t>","</a:t>
            </a:r>
            <a:r>
              <a:rPr lang="zh-CN" altLang="en-US" sz="1000" dirty="0"/>
              <a:t>申万宏源证券</a:t>
            </a:r>
            <a:r>
              <a:rPr lang="en-US" altLang="zh-CN" sz="1000" dirty="0"/>
              <a:t>(</a:t>
            </a:r>
            <a:r>
              <a:rPr lang="zh-CN" altLang="en-US" sz="1000" dirty="0"/>
              <a:t>香港</a:t>
            </a:r>
            <a:r>
              <a:rPr lang="en-US" altLang="zh-CN" sz="1000" dirty="0"/>
              <a:t>)</a:t>
            </a:r>
            <a:r>
              <a:rPr lang="zh-CN" altLang="en-US" sz="1000" dirty="0"/>
              <a:t>有限公司</a:t>
            </a:r>
            <a:r>
              <a:rPr lang="en-US" altLang="zh-CN" sz="1000" dirty="0"/>
              <a:t>"]</a:t>
            </a:r>
          </a:p>
          <a:p>
            <a:pPr lvl="1"/>
            <a:r>
              <a:rPr lang="en-US" altLang="zh-CN" sz="1000" dirty="0"/>
              <a:t>WITH {</a:t>
            </a:r>
            <a:r>
              <a:rPr lang="en-US" altLang="zh-CN" sz="1000" dirty="0" err="1"/>
              <a:t>item:id</a:t>
            </a:r>
            <a:r>
              <a:rPr lang="en-US" altLang="zh-CN" sz="1000" dirty="0"/>
              <a:t>(p), categories: collect(id(company))} as holders</a:t>
            </a:r>
          </a:p>
          <a:p>
            <a:pPr lvl="1"/>
            <a:r>
              <a:rPr lang="en-US" altLang="zh-CN" sz="1000" dirty="0"/>
              <a:t>WITH collect(holders) as data</a:t>
            </a:r>
          </a:p>
          <a:p>
            <a:pPr lvl="1"/>
            <a:r>
              <a:rPr lang="en-US" altLang="zh-CN" sz="1000" dirty="0"/>
              <a:t>CALL </a:t>
            </a:r>
            <a:r>
              <a:rPr lang="en-US" altLang="zh-CN" sz="1000" dirty="0" err="1"/>
              <a:t>algo.similarity.jaccard.stream</a:t>
            </a:r>
            <a:r>
              <a:rPr lang="en-US" altLang="zh-CN" sz="1000" dirty="0"/>
              <a:t>(data)</a:t>
            </a:r>
          </a:p>
          <a:p>
            <a:pPr lvl="1"/>
            <a:r>
              <a:rPr lang="en-US" altLang="zh-CN" sz="1000" dirty="0"/>
              <a:t>YIELD item1, item2, count1, count2, intersection, similarity</a:t>
            </a:r>
          </a:p>
          <a:p>
            <a:pPr lvl="1"/>
            <a:r>
              <a:rPr lang="en-US" altLang="zh-CN" sz="1000" dirty="0"/>
              <a:t>RETURN </a:t>
            </a:r>
            <a:r>
              <a:rPr lang="en-US" altLang="zh-CN" sz="1000" dirty="0" err="1"/>
              <a:t>algo.getNodeById</a:t>
            </a:r>
            <a:r>
              <a:rPr lang="en-US" altLang="zh-CN" sz="1000" dirty="0"/>
              <a:t>(item1).Name AS from, </a:t>
            </a:r>
            <a:r>
              <a:rPr lang="en-US" altLang="zh-CN" sz="1000" dirty="0" err="1"/>
              <a:t>algo.getNodeById</a:t>
            </a:r>
            <a:r>
              <a:rPr lang="en-US" altLang="zh-CN" sz="1000" dirty="0"/>
              <a:t>(item2).Name AS to, intersection, similarity</a:t>
            </a:r>
          </a:p>
          <a:p>
            <a:pPr lvl="1"/>
            <a:r>
              <a:rPr lang="en-US" altLang="zh-CN" sz="1000" dirty="0"/>
              <a:t>ORDER BY similarity </a:t>
            </a:r>
            <a:r>
              <a:rPr lang="en-US" altLang="zh-CN" sz="1000" dirty="0" smtClean="0"/>
              <a:t>DESC</a:t>
            </a:r>
          </a:p>
          <a:p>
            <a:r>
              <a:rPr lang="zh-CN" altLang="en-US" sz="1000" dirty="0">
                <a:solidFill>
                  <a:srgbClr val="E60012"/>
                </a:solidFill>
              </a:rPr>
              <a:t>比较大股东的投资相似度</a:t>
            </a:r>
          </a:p>
          <a:p>
            <a:pPr lvl="1"/>
            <a:r>
              <a:rPr lang="en-US" altLang="zh-CN" sz="1000" dirty="0" smtClean="0"/>
              <a:t>MATCH </a:t>
            </a:r>
            <a:r>
              <a:rPr lang="en-US" altLang="zh-CN" sz="1000" dirty="0" err="1"/>
              <a:t>pt</a:t>
            </a:r>
            <a:r>
              <a:rPr lang="en-US" altLang="zh-CN" sz="1000" dirty="0"/>
              <a:t>=(</a:t>
            </a:r>
            <a:r>
              <a:rPr lang="en-US" altLang="zh-CN" sz="1000" dirty="0" err="1"/>
              <a:t>p:Shareholder</a:t>
            </a:r>
            <a:r>
              <a:rPr lang="en-US" altLang="zh-CN" sz="1000" dirty="0"/>
              <a:t>)-[:</a:t>
            </a:r>
            <a:r>
              <a:rPr lang="en-US" altLang="zh-CN" sz="1000" dirty="0" err="1"/>
              <a:t>holdShareofCompany</a:t>
            </a:r>
            <a:r>
              <a:rPr lang="en-US" altLang="zh-CN" sz="1000" dirty="0"/>
              <a:t>]-&gt;(company) where </a:t>
            </a:r>
          </a:p>
          <a:p>
            <a:pPr lvl="1"/>
            <a:r>
              <a:rPr lang="en-US" altLang="zh-CN" sz="1000" dirty="0" err="1" smtClean="0"/>
              <a:t>p.Name</a:t>
            </a:r>
            <a:r>
              <a:rPr lang="en-US" altLang="zh-CN" sz="1000" dirty="0" smtClean="0"/>
              <a:t> </a:t>
            </a:r>
            <a:r>
              <a:rPr lang="en-US" altLang="zh-CN" sz="1000" dirty="0"/>
              <a:t>in ["</a:t>
            </a:r>
            <a:r>
              <a:rPr lang="zh-CN" altLang="en-US" sz="1000" dirty="0"/>
              <a:t>招商证券香港有限公司</a:t>
            </a:r>
            <a:r>
              <a:rPr lang="en-US" altLang="zh-CN" sz="1000" dirty="0"/>
              <a:t>","</a:t>
            </a:r>
            <a:r>
              <a:rPr lang="zh-CN" altLang="en-US" sz="1000" dirty="0"/>
              <a:t>申万宏源证券</a:t>
            </a:r>
            <a:r>
              <a:rPr lang="en-US" altLang="zh-CN" sz="1000" dirty="0"/>
              <a:t>(</a:t>
            </a:r>
            <a:r>
              <a:rPr lang="zh-CN" altLang="en-US" sz="1000" dirty="0"/>
              <a:t>香港</a:t>
            </a:r>
            <a:r>
              <a:rPr lang="en-US" altLang="zh-CN" sz="1000" dirty="0"/>
              <a:t>)</a:t>
            </a:r>
            <a:r>
              <a:rPr lang="zh-CN" altLang="en-US" sz="1000" dirty="0"/>
              <a:t>有限公司</a:t>
            </a:r>
            <a:r>
              <a:rPr lang="en-US" altLang="zh-CN" sz="1000" dirty="0"/>
              <a:t>"] return </a:t>
            </a:r>
            <a:r>
              <a:rPr lang="en-US" altLang="zh-CN" sz="1000" dirty="0" err="1"/>
              <a:t>pt</a:t>
            </a:r>
            <a:r>
              <a:rPr lang="en-US" altLang="zh-CN" sz="1000" dirty="0"/>
              <a:t> limit 50</a:t>
            </a:r>
            <a:endParaRPr lang="zh-CN" altLang="en-US" sz="1000" dirty="0"/>
          </a:p>
        </p:txBody>
      </p:sp>
      <p:pic>
        <p:nvPicPr>
          <p:cNvPr id="4" name="图片 3"/>
          <p:cNvPicPr>
            <a:picLocks noChangeAspect="1"/>
          </p:cNvPicPr>
          <p:nvPr/>
        </p:nvPicPr>
        <p:blipFill>
          <a:blip r:embed="rId3"/>
          <a:stretch>
            <a:fillRect/>
          </a:stretch>
        </p:blipFill>
        <p:spPr>
          <a:xfrm>
            <a:off x="611560" y="1275606"/>
            <a:ext cx="7506350" cy="3414056"/>
          </a:xfrm>
          <a:prstGeom prst="rect">
            <a:avLst/>
          </a:prstGeom>
        </p:spPr>
      </p:pic>
    </p:spTree>
    <p:extLst>
      <p:ext uri="{BB962C8B-B14F-4D97-AF65-F5344CB8AC3E}">
        <p14:creationId xmlns:p14="http://schemas.microsoft.com/office/powerpoint/2010/main" val="163529669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时代变迁</a:t>
            </a:r>
            <a:r>
              <a:rPr lang="en-US" altLang="zh-CN" smtClean="0"/>
              <a:t>-</a:t>
            </a:r>
            <a:r>
              <a:rPr lang="zh-CN" altLang="en-US" sz="2000" smtClean="0">
                <a:solidFill>
                  <a:srgbClr val="3A5A95"/>
                </a:solidFill>
                <a:latin typeface="Microsoft JhengHei"/>
                <a:cs typeface="Microsoft JhengHei"/>
              </a:rPr>
              <a:t>从</a:t>
            </a:r>
            <a:r>
              <a:rPr lang="en-US" altLang="zh-CN" sz="2000" spc="335" smtClean="0">
                <a:solidFill>
                  <a:srgbClr val="3A5A95"/>
                </a:solidFill>
                <a:latin typeface="Microsoft JhengHei"/>
                <a:cs typeface="Microsoft JhengHei"/>
              </a:rPr>
              <a:t>I</a:t>
            </a:r>
            <a:r>
              <a:rPr lang="en-US" altLang="zh-CN" sz="2000" spc="295" smtClean="0">
                <a:solidFill>
                  <a:srgbClr val="3A5A95"/>
                </a:solidFill>
                <a:latin typeface="Microsoft JhengHei"/>
                <a:cs typeface="Microsoft JhengHei"/>
              </a:rPr>
              <a:t>T</a:t>
            </a:r>
            <a:r>
              <a:rPr lang="zh-CN" altLang="en-US" sz="2000" spc="190" smtClean="0">
                <a:solidFill>
                  <a:srgbClr val="3A5A95"/>
                </a:solidFill>
                <a:latin typeface="Microsoft JhengHei"/>
                <a:cs typeface="Microsoft JhengHei"/>
              </a:rPr>
              <a:t>时代</a:t>
            </a:r>
            <a:r>
              <a:rPr lang="zh-CN" altLang="en-US" sz="2000" spc="190">
                <a:solidFill>
                  <a:srgbClr val="3A5A95"/>
                </a:solidFill>
                <a:latin typeface="Microsoft JhengHei"/>
                <a:cs typeface="Microsoft JhengHei"/>
              </a:rPr>
              <a:t>、</a:t>
            </a:r>
            <a:r>
              <a:rPr lang="zh-CN" altLang="en-US" sz="2000" spc="190" smtClean="0">
                <a:solidFill>
                  <a:srgbClr val="3A5A95"/>
                </a:solidFill>
                <a:latin typeface="Microsoft JhengHei"/>
                <a:cs typeface="Microsoft JhengHei"/>
              </a:rPr>
              <a:t>互联</a:t>
            </a:r>
            <a:r>
              <a:rPr lang="zh-CN" altLang="en-US" sz="2000" smtClean="0">
                <a:solidFill>
                  <a:srgbClr val="3A5A95"/>
                </a:solidFill>
                <a:latin typeface="Microsoft JhengHei"/>
                <a:cs typeface="Microsoft JhengHei"/>
              </a:rPr>
              <a:t>网</a:t>
            </a:r>
            <a:r>
              <a:rPr lang="en-US" altLang="zh-CN" sz="2000" spc="-145" smtClean="0">
                <a:solidFill>
                  <a:srgbClr val="3A5A95"/>
                </a:solidFill>
                <a:latin typeface="Microsoft JhengHei"/>
                <a:cs typeface="Microsoft JhengHei"/>
              </a:rPr>
              <a:t>+</a:t>
            </a:r>
            <a:r>
              <a:rPr lang="zh-CN" altLang="en-US" sz="2000" spc="190" smtClean="0">
                <a:solidFill>
                  <a:srgbClr val="3A5A95"/>
                </a:solidFill>
                <a:latin typeface="Microsoft JhengHei"/>
                <a:cs typeface="Microsoft JhengHei"/>
              </a:rPr>
              <a:t>到智</a:t>
            </a:r>
            <a:r>
              <a:rPr lang="zh-CN" altLang="en-US" sz="2000" smtClean="0">
                <a:solidFill>
                  <a:srgbClr val="3A5A95"/>
                </a:solidFill>
                <a:latin typeface="Microsoft JhengHei"/>
                <a:cs typeface="Microsoft JhengHei"/>
              </a:rPr>
              <a:t>能</a:t>
            </a:r>
            <a:r>
              <a:rPr lang="en-US" altLang="zh-CN" sz="2000" spc="-145" smtClean="0">
                <a:solidFill>
                  <a:srgbClr val="3A5A95"/>
                </a:solidFill>
                <a:latin typeface="Microsoft JhengHei"/>
                <a:cs typeface="Microsoft JhengHei"/>
              </a:rPr>
              <a:t>+</a:t>
            </a:r>
            <a:r>
              <a:rPr lang="zh-CN" altLang="en-US" sz="2000" spc="-145" smtClean="0">
                <a:solidFill>
                  <a:srgbClr val="3A5A95"/>
                </a:solidFill>
                <a:latin typeface="Microsoft JhengHei"/>
                <a:cs typeface="Microsoft JhengHei"/>
              </a:rPr>
              <a:t>的时代</a:t>
            </a:r>
            <a:endParaRPr lang="zh-CN" altLang="en-US"/>
          </a:p>
        </p:txBody>
      </p:sp>
      <p:grpSp>
        <p:nvGrpSpPr>
          <p:cNvPr id="4" name="组合 3"/>
          <p:cNvGrpSpPr/>
          <p:nvPr/>
        </p:nvGrpSpPr>
        <p:grpSpPr>
          <a:xfrm>
            <a:off x="683568" y="843558"/>
            <a:ext cx="7602014" cy="2275918"/>
            <a:chOff x="900000" y="5514005"/>
            <a:chExt cx="5975999" cy="2155801"/>
          </a:xfrm>
        </p:grpSpPr>
        <p:sp>
          <p:nvSpPr>
            <p:cNvPr id="5" name="object 7"/>
            <p:cNvSpPr txBox="1"/>
            <p:nvPr/>
          </p:nvSpPr>
          <p:spPr>
            <a:xfrm>
              <a:off x="1758644" y="5685304"/>
              <a:ext cx="487680" cy="203200"/>
            </a:xfrm>
            <a:prstGeom prst="rect">
              <a:avLst/>
            </a:prstGeom>
          </p:spPr>
          <p:txBody>
            <a:bodyPr vert="horz" wrap="square" lIns="0" tIns="0" rIns="0" bIns="0" rtlCol="0">
              <a:noAutofit/>
            </a:bodyPr>
            <a:lstStyle/>
            <a:p>
              <a:pPr marL="12700">
                <a:lnSpc>
                  <a:spcPct val="100000"/>
                </a:lnSpc>
              </a:pPr>
              <a:r>
                <a:rPr sz="1200" dirty="0" smtClean="0">
                  <a:latin typeface="+mj-ea"/>
                  <a:ea typeface="+mj-ea"/>
                  <a:cs typeface="Microsoft JhengHei"/>
                </a:rPr>
                <a:t>IT时代</a:t>
              </a:r>
              <a:endParaRPr sz="1200">
                <a:latin typeface="+mj-ea"/>
                <a:ea typeface="+mj-ea"/>
                <a:cs typeface="Microsoft JhengHei"/>
              </a:endParaRPr>
            </a:p>
          </p:txBody>
        </p:sp>
        <p:sp>
          <p:nvSpPr>
            <p:cNvPr id="6" name="object 8"/>
            <p:cNvSpPr txBox="1"/>
            <p:nvPr/>
          </p:nvSpPr>
          <p:spPr>
            <a:xfrm>
              <a:off x="3512532" y="5685304"/>
              <a:ext cx="596265" cy="203200"/>
            </a:xfrm>
            <a:prstGeom prst="rect">
              <a:avLst/>
            </a:prstGeom>
          </p:spPr>
          <p:txBody>
            <a:bodyPr vert="horz" wrap="square" lIns="0" tIns="0" rIns="0" bIns="0" rtlCol="0">
              <a:noAutofit/>
            </a:bodyPr>
            <a:lstStyle/>
            <a:p>
              <a:pPr marL="12700">
                <a:lnSpc>
                  <a:spcPct val="100000"/>
                </a:lnSpc>
              </a:pPr>
              <a:r>
                <a:rPr sz="1200" dirty="0" smtClean="0">
                  <a:latin typeface="+mj-ea"/>
                  <a:ea typeface="+mj-ea"/>
                  <a:cs typeface="Microsoft JhengHei"/>
                </a:rPr>
                <a:t>互联⽹+</a:t>
              </a:r>
              <a:endParaRPr sz="1200">
                <a:latin typeface="+mj-ea"/>
                <a:ea typeface="+mj-ea"/>
                <a:cs typeface="Microsoft JhengHei"/>
              </a:endParaRPr>
            </a:p>
          </p:txBody>
        </p:sp>
        <p:sp>
          <p:nvSpPr>
            <p:cNvPr id="7" name="object 9"/>
            <p:cNvSpPr txBox="1"/>
            <p:nvPr/>
          </p:nvSpPr>
          <p:spPr>
            <a:xfrm>
              <a:off x="5510284" y="5666630"/>
              <a:ext cx="440690" cy="203200"/>
            </a:xfrm>
            <a:prstGeom prst="rect">
              <a:avLst/>
            </a:prstGeom>
          </p:spPr>
          <p:txBody>
            <a:bodyPr vert="horz" wrap="square" lIns="0" tIns="0" rIns="0" bIns="0" rtlCol="0">
              <a:noAutofit/>
            </a:bodyPr>
            <a:lstStyle/>
            <a:p>
              <a:pPr marL="12700">
                <a:lnSpc>
                  <a:spcPct val="100000"/>
                </a:lnSpc>
              </a:pPr>
              <a:r>
                <a:rPr sz="1200" dirty="0" smtClean="0">
                  <a:latin typeface="+mj-ea"/>
                  <a:ea typeface="+mj-ea"/>
                  <a:cs typeface="Microsoft JhengHei"/>
                </a:rPr>
                <a:t>智能+</a:t>
              </a:r>
              <a:endParaRPr sz="1200">
                <a:latin typeface="+mj-ea"/>
                <a:ea typeface="+mj-ea"/>
                <a:cs typeface="Microsoft JhengHei"/>
              </a:endParaRPr>
            </a:p>
          </p:txBody>
        </p:sp>
        <p:sp>
          <p:nvSpPr>
            <p:cNvPr id="8" name="object 10"/>
            <p:cNvSpPr/>
            <p:nvPr/>
          </p:nvSpPr>
          <p:spPr>
            <a:xfrm>
              <a:off x="900000" y="5514005"/>
              <a:ext cx="5975999" cy="1749225"/>
            </a:xfrm>
            <a:prstGeom prst="rect">
              <a:avLst/>
            </a:prstGeom>
            <a: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a:blipFill>
          </p:spPr>
          <p:txBody>
            <a:bodyPr wrap="square" lIns="0" tIns="0" rIns="0" bIns="0" rtlCol="0">
              <a:noAutofit/>
            </a:bodyPr>
            <a:lstStyle/>
            <a:p>
              <a:endParaRPr sz="3200">
                <a:latin typeface="+mj-ea"/>
                <a:ea typeface="+mj-ea"/>
              </a:endParaRPr>
            </a:p>
          </p:txBody>
        </p:sp>
        <p:sp>
          <p:nvSpPr>
            <p:cNvPr id="9" name="object 11"/>
            <p:cNvSpPr txBox="1"/>
            <p:nvPr/>
          </p:nvSpPr>
          <p:spPr>
            <a:xfrm>
              <a:off x="1563081" y="6973596"/>
              <a:ext cx="949960" cy="429259"/>
            </a:xfrm>
            <a:prstGeom prst="rect">
              <a:avLst/>
            </a:prstGeom>
          </p:spPr>
          <p:txBody>
            <a:bodyPr vert="horz" wrap="square" lIns="0" tIns="0" rIns="0" bIns="0" rtlCol="0">
              <a:noAutofit/>
            </a:bodyPr>
            <a:lstStyle/>
            <a:p>
              <a:pPr marL="12700" marR="488315" algn="ctr">
                <a:lnSpc>
                  <a:spcPct val="105700"/>
                </a:lnSpc>
              </a:pPr>
              <a:r>
                <a:rPr sz="850" dirty="0" smtClean="0">
                  <a:latin typeface="+mj-ea"/>
                  <a:ea typeface="+mj-ea"/>
                  <a:cs typeface="Microsoft JhengHei"/>
                </a:rPr>
                <a:t>传统软件 PC</a:t>
              </a:r>
              <a:endParaRPr sz="850">
                <a:latin typeface="+mj-ea"/>
                <a:ea typeface="+mj-ea"/>
                <a:cs typeface="Microsoft JhengHei"/>
              </a:endParaRPr>
            </a:p>
            <a:p>
              <a:pPr marL="12700" algn="ctr">
                <a:lnSpc>
                  <a:spcPct val="100000"/>
                </a:lnSpc>
                <a:spcBef>
                  <a:spcPts val="55"/>
                </a:spcBef>
              </a:pPr>
              <a:r>
                <a:rPr sz="850" dirty="0" smtClean="0">
                  <a:latin typeface="+mj-ea"/>
                  <a:ea typeface="+mj-ea"/>
                  <a:cs typeface="Microsoft JhengHei"/>
                </a:rPr>
                <a:t>传统电信⽹络</a:t>
              </a:r>
              <a:r>
                <a:rPr sz="850" smtClean="0">
                  <a:latin typeface="+mj-ea"/>
                  <a:ea typeface="+mj-ea"/>
                  <a:cs typeface="Microsoft JhengHei"/>
                </a:rPr>
                <a:t>、2G</a:t>
              </a:r>
              <a:endParaRPr lang="en-US" sz="850" smtClean="0">
                <a:latin typeface="+mj-ea"/>
                <a:ea typeface="+mj-ea"/>
                <a:cs typeface="Microsoft JhengHei"/>
              </a:endParaRPr>
            </a:p>
            <a:p>
              <a:pPr marL="12700" algn="ctr">
                <a:lnSpc>
                  <a:spcPct val="100000"/>
                </a:lnSpc>
                <a:spcBef>
                  <a:spcPts val="55"/>
                </a:spcBef>
              </a:pPr>
              <a:r>
                <a:rPr lang="zh-CN" altLang="en-US" sz="850" smtClean="0">
                  <a:latin typeface="+mj-ea"/>
                  <a:ea typeface="+mj-ea"/>
                  <a:cs typeface="Microsoft JhengHei"/>
                </a:rPr>
                <a:t>计算机互联</a:t>
              </a:r>
              <a:endParaRPr sz="850">
                <a:latin typeface="+mj-ea"/>
                <a:ea typeface="+mj-ea"/>
                <a:cs typeface="Microsoft JhengHei"/>
              </a:endParaRPr>
            </a:p>
          </p:txBody>
        </p:sp>
        <p:sp>
          <p:nvSpPr>
            <p:cNvPr id="10" name="object 12"/>
            <p:cNvSpPr txBox="1"/>
            <p:nvPr/>
          </p:nvSpPr>
          <p:spPr>
            <a:xfrm>
              <a:off x="3115237" y="7116721"/>
              <a:ext cx="1390316" cy="553085"/>
            </a:xfrm>
            <a:prstGeom prst="rect">
              <a:avLst/>
            </a:prstGeom>
          </p:spPr>
          <p:txBody>
            <a:bodyPr vert="horz" wrap="square" lIns="0" tIns="0" rIns="0" bIns="0" rtlCol="0">
              <a:noAutofit/>
            </a:bodyPr>
            <a:lstStyle/>
            <a:p>
              <a:pPr marL="12700" algn="ctr">
                <a:lnSpc>
                  <a:spcPct val="100000"/>
                </a:lnSpc>
              </a:pPr>
              <a:r>
                <a:rPr sz="850" smtClean="0">
                  <a:latin typeface="+mj-ea"/>
                  <a:ea typeface="+mj-ea"/>
                  <a:cs typeface="Microsoft JhengHei"/>
                </a:rPr>
                <a:t>Web应用、消费APP</a:t>
              </a:r>
              <a:r>
                <a:rPr lang="zh-CN" altLang="en-US" sz="850" smtClean="0">
                  <a:latin typeface="+mj-ea"/>
                  <a:ea typeface="+mj-ea"/>
                  <a:cs typeface="Microsoft JhengHei"/>
                </a:rPr>
                <a:t>、</a:t>
              </a:r>
              <a:r>
                <a:rPr sz="850" smtClean="0">
                  <a:latin typeface="+mj-ea"/>
                  <a:ea typeface="+mj-ea"/>
                  <a:cs typeface="Microsoft JhengHei"/>
                </a:rPr>
                <a:t>⼿机 </a:t>
              </a:r>
              <a:r>
                <a:rPr lang="zh-CN" altLang="en-US" sz="850" smtClean="0">
                  <a:latin typeface="+mj-ea"/>
                  <a:ea typeface="+mj-ea"/>
                  <a:cs typeface="Microsoft JhengHei"/>
                </a:rPr>
                <a:t>、</a:t>
              </a:r>
              <a:r>
                <a:rPr sz="850" smtClean="0">
                  <a:latin typeface="+mj-ea"/>
                  <a:ea typeface="+mj-ea"/>
                  <a:cs typeface="Microsoft JhengHei"/>
                </a:rPr>
                <a:t>3G/4G</a:t>
              </a:r>
            </a:p>
            <a:p>
              <a:pPr marL="12700" algn="ctr">
                <a:lnSpc>
                  <a:spcPct val="100000"/>
                </a:lnSpc>
                <a:spcBef>
                  <a:spcPts val="10"/>
                </a:spcBef>
              </a:pPr>
              <a:r>
                <a:rPr sz="850" smtClean="0">
                  <a:latin typeface="+mj-ea"/>
                  <a:ea typeface="+mj-ea"/>
                  <a:cs typeface="Microsoft JhengHei"/>
                </a:rPr>
                <a:t>⼈⼈互联</a:t>
              </a:r>
              <a:endParaRPr sz="850">
                <a:latin typeface="+mj-ea"/>
                <a:ea typeface="+mj-ea"/>
                <a:cs typeface="Microsoft JhengHei"/>
              </a:endParaRPr>
            </a:p>
          </p:txBody>
        </p:sp>
        <p:sp>
          <p:nvSpPr>
            <p:cNvPr id="11" name="object 13"/>
            <p:cNvSpPr txBox="1"/>
            <p:nvPr/>
          </p:nvSpPr>
          <p:spPr>
            <a:xfrm>
              <a:off x="5122277" y="7132614"/>
              <a:ext cx="1350434" cy="400858"/>
            </a:xfrm>
            <a:prstGeom prst="rect">
              <a:avLst/>
            </a:prstGeom>
          </p:spPr>
          <p:txBody>
            <a:bodyPr vert="horz" wrap="square" lIns="0" tIns="0" rIns="0" bIns="0" rtlCol="0">
              <a:noAutofit/>
            </a:bodyPr>
            <a:lstStyle/>
            <a:p>
              <a:pPr marL="12700" marR="12700" algn="ctr">
                <a:lnSpc>
                  <a:spcPct val="105700"/>
                </a:lnSpc>
              </a:pPr>
              <a:r>
                <a:rPr sz="850" dirty="0" smtClean="0">
                  <a:latin typeface="+mj-ea"/>
                  <a:ea typeface="+mj-ea"/>
                  <a:cs typeface="Microsoft JhengHei"/>
                </a:rPr>
                <a:t>智能应用、⼯</a:t>
              </a:r>
              <a:r>
                <a:rPr sz="850" smtClean="0">
                  <a:latin typeface="+mj-ea"/>
                  <a:ea typeface="+mj-ea"/>
                  <a:cs typeface="Microsoft JhengHei"/>
                </a:rPr>
                <a:t>业APP</a:t>
              </a:r>
              <a:r>
                <a:rPr lang="zh-CN" altLang="en-US" sz="850" smtClean="0">
                  <a:latin typeface="+mj-ea"/>
                  <a:ea typeface="+mj-ea"/>
                  <a:cs typeface="Microsoft JhengHei"/>
                </a:rPr>
                <a:t>、</a:t>
              </a:r>
              <a:r>
                <a:rPr sz="850" smtClean="0">
                  <a:latin typeface="+mj-ea"/>
                  <a:ea typeface="+mj-ea"/>
                  <a:cs typeface="Microsoft JhengHei"/>
                </a:rPr>
                <a:t>AI、IOT</a:t>
              </a:r>
              <a:r>
                <a:rPr sz="850" dirty="0" smtClean="0">
                  <a:latin typeface="+mj-ea"/>
                  <a:ea typeface="+mj-ea"/>
                  <a:cs typeface="Microsoft JhengHei"/>
                </a:rPr>
                <a:t>、</a:t>
              </a:r>
              <a:r>
                <a:rPr sz="850" smtClean="0">
                  <a:latin typeface="+mj-ea"/>
                  <a:ea typeface="+mj-ea"/>
                  <a:cs typeface="Microsoft JhengHei"/>
                </a:rPr>
                <a:t>云终端 5G</a:t>
              </a:r>
              <a:endParaRPr lang="en-US" altLang="zh-CN" sz="850" smtClean="0">
                <a:latin typeface="+mj-ea"/>
                <a:ea typeface="+mj-ea"/>
                <a:cs typeface="Microsoft JhengHei"/>
              </a:endParaRPr>
            </a:p>
            <a:p>
              <a:pPr marL="12700" marR="12700" algn="ctr">
                <a:lnSpc>
                  <a:spcPct val="105700"/>
                </a:lnSpc>
              </a:pPr>
              <a:r>
                <a:rPr sz="850" smtClean="0">
                  <a:latin typeface="+mj-ea"/>
                  <a:ea typeface="+mj-ea"/>
                  <a:cs typeface="Microsoft JhengHei"/>
                </a:rPr>
                <a:t>万物互联</a:t>
              </a:r>
              <a:r>
                <a:rPr lang="zh-CN" altLang="en-US" sz="850" smtClean="0">
                  <a:latin typeface="+mj-ea"/>
                  <a:ea typeface="+mj-ea"/>
                  <a:cs typeface="Microsoft JhengHei"/>
                </a:rPr>
                <a:t>、万物智能</a:t>
              </a:r>
              <a:endParaRPr sz="850">
                <a:latin typeface="+mj-ea"/>
                <a:ea typeface="+mj-ea"/>
                <a:cs typeface="Microsoft JhengHei"/>
              </a:endParaRPr>
            </a:p>
          </p:txBody>
        </p:sp>
        <p:sp>
          <p:nvSpPr>
            <p:cNvPr id="12" name="object 14"/>
            <p:cNvSpPr txBox="1"/>
            <p:nvPr/>
          </p:nvSpPr>
          <p:spPr>
            <a:xfrm>
              <a:off x="1805696" y="6159780"/>
              <a:ext cx="402309" cy="222500"/>
            </a:xfrm>
            <a:prstGeom prst="rect">
              <a:avLst/>
            </a:prstGeom>
          </p:spPr>
          <p:txBody>
            <a:bodyPr vert="horz" wrap="square" lIns="0" tIns="0" rIns="0" bIns="0" rtlCol="0">
              <a:noAutofit/>
            </a:bodyPr>
            <a:lstStyle/>
            <a:p>
              <a:pPr marL="12700" algn="ctr">
                <a:lnSpc>
                  <a:spcPct val="100000"/>
                </a:lnSpc>
              </a:pPr>
              <a:r>
                <a:rPr sz="650" dirty="0" smtClean="0">
                  <a:solidFill>
                    <a:srgbClr val="C00000"/>
                  </a:solidFill>
                  <a:latin typeface="+mj-ea"/>
                  <a:ea typeface="+mj-ea"/>
                  <a:cs typeface="Microsoft JhengHei"/>
                </a:rPr>
                <a:t>世界</a:t>
              </a:r>
              <a:r>
                <a:rPr sz="650" smtClean="0">
                  <a:solidFill>
                    <a:srgbClr val="C00000"/>
                  </a:solidFill>
                  <a:latin typeface="+mj-ea"/>
                  <a:ea typeface="+mj-ea"/>
                  <a:cs typeface="Microsoft JhengHei"/>
                </a:rPr>
                <a:t>500</a:t>
              </a:r>
              <a:r>
                <a:rPr sz="650" smtClean="0">
                  <a:solidFill>
                    <a:srgbClr val="C00000"/>
                  </a:solidFill>
                  <a:latin typeface="+mj-ea"/>
                  <a:ea typeface="+mj-ea"/>
                  <a:cs typeface="Microsoft JhengHei"/>
                </a:rPr>
                <a:t>强</a:t>
              </a:r>
              <a:endParaRPr lang="en-US" sz="650" smtClean="0">
                <a:solidFill>
                  <a:srgbClr val="C00000"/>
                </a:solidFill>
                <a:latin typeface="+mj-ea"/>
                <a:ea typeface="+mj-ea"/>
                <a:cs typeface="Microsoft JhengHei"/>
              </a:endParaRPr>
            </a:p>
            <a:p>
              <a:pPr marL="12700" algn="ctr">
                <a:lnSpc>
                  <a:spcPct val="100000"/>
                </a:lnSpc>
              </a:pPr>
              <a:r>
                <a:rPr lang="zh-CN" altLang="en-US" sz="650" smtClean="0">
                  <a:solidFill>
                    <a:srgbClr val="C00000"/>
                  </a:solidFill>
                  <a:latin typeface="+mj-ea"/>
                  <a:ea typeface="+mj-ea"/>
                  <a:cs typeface="Microsoft JhengHei"/>
                </a:rPr>
                <a:t>全球资源配置</a:t>
              </a:r>
              <a:endParaRPr sz="650">
                <a:solidFill>
                  <a:srgbClr val="C00000"/>
                </a:solidFill>
                <a:latin typeface="+mj-ea"/>
                <a:ea typeface="+mj-ea"/>
                <a:cs typeface="Microsoft JhengHei"/>
              </a:endParaRPr>
            </a:p>
          </p:txBody>
        </p:sp>
        <p:sp>
          <p:nvSpPr>
            <p:cNvPr id="13" name="object 15"/>
            <p:cNvSpPr txBox="1"/>
            <p:nvPr/>
          </p:nvSpPr>
          <p:spPr>
            <a:xfrm>
              <a:off x="3560484" y="6153044"/>
              <a:ext cx="509453" cy="229235"/>
            </a:xfrm>
            <a:prstGeom prst="rect">
              <a:avLst/>
            </a:prstGeom>
          </p:spPr>
          <p:txBody>
            <a:bodyPr vert="horz" wrap="square" lIns="0" tIns="0" rIns="0" bIns="0" rtlCol="0">
              <a:noAutofit/>
            </a:bodyPr>
            <a:lstStyle/>
            <a:p>
              <a:pPr marL="12700" marR="12700" algn="ctr">
                <a:lnSpc>
                  <a:spcPct val="106800"/>
                </a:lnSpc>
              </a:pPr>
              <a:r>
                <a:rPr lang="zh-CN" altLang="en-US" sz="650" smtClean="0">
                  <a:solidFill>
                    <a:srgbClr val="FFFFFF"/>
                  </a:solidFill>
                  <a:latin typeface="+mj-ea"/>
                  <a:ea typeface="+mj-ea"/>
                  <a:cs typeface="Microsoft JhengHei"/>
                </a:rPr>
                <a:t>市值最高</a:t>
              </a:r>
              <a:endParaRPr lang="en-US" altLang="zh-CN" sz="650">
                <a:solidFill>
                  <a:srgbClr val="FFFFFF"/>
                </a:solidFill>
                <a:latin typeface="+mj-ea"/>
                <a:ea typeface="+mj-ea"/>
                <a:cs typeface="Microsoft JhengHei"/>
              </a:endParaRPr>
            </a:p>
            <a:p>
              <a:pPr marL="12700" marR="12700" algn="ctr">
                <a:lnSpc>
                  <a:spcPct val="106800"/>
                </a:lnSpc>
              </a:pPr>
              <a:r>
                <a:rPr lang="zh-CN" altLang="en-US" sz="650" smtClean="0">
                  <a:solidFill>
                    <a:srgbClr val="FFFFFF"/>
                  </a:solidFill>
                  <a:latin typeface="+mj-ea"/>
                  <a:ea typeface="+mj-ea"/>
                  <a:cs typeface="Microsoft JhengHei"/>
                </a:rPr>
                <a:t>高科技公司</a:t>
              </a:r>
              <a:endParaRPr sz="650">
                <a:latin typeface="+mj-ea"/>
                <a:ea typeface="+mj-ea"/>
                <a:cs typeface="Microsoft JhengHei"/>
              </a:endParaRPr>
            </a:p>
          </p:txBody>
        </p:sp>
        <p:sp>
          <p:nvSpPr>
            <p:cNvPr id="14" name="object 16"/>
            <p:cNvSpPr txBox="1"/>
            <p:nvPr/>
          </p:nvSpPr>
          <p:spPr>
            <a:xfrm>
              <a:off x="5422417" y="6159781"/>
              <a:ext cx="525185" cy="104509"/>
            </a:xfrm>
            <a:prstGeom prst="rect">
              <a:avLst/>
            </a:prstGeom>
          </p:spPr>
          <p:txBody>
            <a:bodyPr vert="horz" wrap="square" lIns="0" tIns="0" rIns="0" bIns="0" rtlCol="0">
              <a:noAutofit/>
            </a:bodyPr>
            <a:lstStyle/>
            <a:p>
              <a:pPr marL="12700" algn="ctr">
                <a:lnSpc>
                  <a:spcPct val="100000"/>
                </a:lnSpc>
              </a:pPr>
              <a:r>
                <a:rPr lang="zh-CN" altLang="en-US" sz="650" smtClean="0">
                  <a:solidFill>
                    <a:srgbClr val="FFFFFF"/>
                  </a:solidFill>
                  <a:latin typeface="+mj-ea"/>
                  <a:ea typeface="+mj-ea"/>
                  <a:cs typeface="Microsoft JhengHei"/>
                </a:rPr>
                <a:t>工业互联网</a:t>
              </a:r>
              <a:endParaRPr sz="650">
                <a:latin typeface="+mj-ea"/>
                <a:ea typeface="+mj-ea"/>
                <a:cs typeface="Microsoft JhengHei"/>
              </a:endParaRPr>
            </a:p>
          </p:txBody>
        </p:sp>
      </p:grpSp>
      <p:sp>
        <p:nvSpPr>
          <p:cNvPr id="15" name="矩形 14"/>
          <p:cNvSpPr/>
          <p:nvPr/>
        </p:nvSpPr>
        <p:spPr>
          <a:xfrm>
            <a:off x="940766" y="3159958"/>
            <a:ext cx="7344816" cy="1292662"/>
          </a:xfrm>
          <a:prstGeom prst="rect">
            <a:avLst/>
          </a:prstGeom>
        </p:spPr>
        <p:txBody>
          <a:bodyPr wrap="square">
            <a:spAutoFit/>
          </a:bodyPr>
          <a:lstStyle/>
          <a:p>
            <a:pPr>
              <a:lnSpc>
                <a:spcPct val="150000"/>
              </a:lnSpc>
            </a:pPr>
            <a:r>
              <a:rPr lang="en-US" altLang="zh-CN" sz="1600">
                <a:solidFill>
                  <a:srgbClr val="211D1E"/>
                </a:solidFill>
                <a:latin typeface="+mj-ea"/>
                <a:ea typeface="+mj-ea"/>
              </a:rPr>
              <a:t>2019</a:t>
            </a:r>
            <a:r>
              <a:rPr lang="zh-CN" altLang="en-US" sz="1600">
                <a:solidFill>
                  <a:srgbClr val="211D1E"/>
                </a:solidFill>
                <a:latin typeface="+mj-ea"/>
                <a:ea typeface="+mj-ea"/>
              </a:rPr>
              <a:t>年政府工作报告，正式提出了</a:t>
            </a:r>
            <a:r>
              <a:rPr lang="zh-CN" altLang="en-US" sz="1600">
                <a:solidFill>
                  <a:srgbClr val="C00000"/>
                </a:solidFill>
                <a:latin typeface="+mj-ea"/>
                <a:ea typeface="+mj-ea"/>
              </a:rPr>
              <a:t>“智能</a:t>
            </a:r>
            <a:r>
              <a:rPr lang="en-US" altLang="zh-CN" sz="1600">
                <a:solidFill>
                  <a:srgbClr val="C00000"/>
                </a:solidFill>
                <a:latin typeface="+mj-ea"/>
                <a:ea typeface="+mj-ea"/>
              </a:rPr>
              <a:t>+”</a:t>
            </a:r>
            <a:r>
              <a:rPr lang="zh-CN" altLang="en-US" sz="1600">
                <a:solidFill>
                  <a:srgbClr val="211D1E"/>
                </a:solidFill>
                <a:latin typeface="+mj-ea"/>
                <a:ea typeface="+mj-ea"/>
              </a:rPr>
              <a:t>战略</a:t>
            </a:r>
            <a:r>
              <a:rPr lang="zh-CN" altLang="en-US" sz="1600" smtClean="0">
                <a:solidFill>
                  <a:srgbClr val="211D1E"/>
                </a:solidFill>
                <a:latin typeface="+mj-ea"/>
                <a:ea typeface="+mj-ea"/>
              </a:rPr>
              <a:t>：</a:t>
            </a:r>
            <a:endParaRPr lang="en-US" altLang="zh-CN" sz="1600" smtClean="0">
              <a:solidFill>
                <a:srgbClr val="211D1E"/>
              </a:solidFill>
              <a:latin typeface="+mj-ea"/>
              <a:ea typeface="+mj-ea"/>
            </a:endParaRPr>
          </a:p>
          <a:p>
            <a:pPr marL="285750" indent="-285750">
              <a:lnSpc>
                <a:spcPct val="150000"/>
              </a:lnSpc>
              <a:buFont typeface="Wingdings" panose="05000000000000000000" pitchFamily="2" charset="2"/>
              <a:buChar char="n"/>
            </a:pPr>
            <a:r>
              <a:rPr lang="zh-CN" altLang="en-US" sz="1200" smtClean="0">
                <a:solidFill>
                  <a:srgbClr val="211D1E"/>
                </a:solidFill>
                <a:latin typeface="+mj-ea"/>
                <a:ea typeface="+mj-ea"/>
              </a:rPr>
              <a:t>深化</a:t>
            </a:r>
            <a:r>
              <a:rPr lang="zh-CN" altLang="en-US" sz="1200">
                <a:solidFill>
                  <a:srgbClr val="211D1E"/>
                </a:solidFill>
                <a:latin typeface="+mj-ea"/>
                <a:ea typeface="+mj-ea"/>
              </a:rPr>
              <a:t>大数据、人工智能等研发应用。打造工业互联网平台，拓展‘智能</a:t>
            </a:r>
            <a:r>
              <a:rPr lang="en-US" altLang="zh-CN" sz="1200">
                <a:solidFill>
                  <a:srgbClr val="211D1E"/>
                </a:solidFill>
                <a:latin typeface="+mj-ea"/>
                <a:ea typeface="+mj-ea"/>
              </a:rPr>
              <a:t>+’</a:t>
            </a:r>
            <a:r>
              <a:rPr lang="zh-CN" altLang="en-US" sz="1200">
                <a:solidFill>
                  <a:srgbClr val="211D1E"/>
                </a:solidFill>
                <a:latin typeface="+mj-ea"/>
                <a:ea typeface="+mj-ea"/>
              </a:rPr>
              <a:t>，为制造业转型升级赋能</a:t>
            </a:r>
            <a:r>
              <a:rPr lang="zh-CN" altLang="en-US" sz="1200" smtClean="0">
                <a:solidFill>
                  <a:srgbClr val="211D1E"/>
                </a:solidFill>
                <a:latin typeface="+mj-ea"/>
                <a:ea typeface="+mj-ea"/>
              </a:rPr>
              <a:t>。</a:t>
            </a:r>
            <a:endParaRPr lang="en-US" altLang="zh-CN" sz="1200" smtClean="0">
              <a:solidFill>
                <a:srgbClr val="211D1E"/>
              </a:solidFill>
              <a:latin typeface="+mj-ea"/>
              <a:ea typeface="+mj-ea"/>
            </a:endParaRPr>
          </a:p>
          <a:p>
            <a:pPr marL="285750" indent="-285750">
              <a:lnSpc>
                <a:spcPct val="150000"/>
              </a:lnSpc>
              <a:buFont typeface="Wingdings" panose="05000000000000000000" pitchFamily="2" charset="2"/>
              <a:buChar char="n"/>
            </a:pPr>
            <a:r>
              <a:rPr lang="zh-CN" altLang="en-US" sz="1200" smtClean="0">
                <a:solidFill>
                  <a:srgbClr val="211D1E"/>
                </a:solidFill>
                <a:latin typeface="+mj-ea"/>
                <a:ea typeface="+mj-ea"/>
              </a:rPr>
              <a:t>以</a:t>
            </a:r>
            <a:r>
              <a:rPr lang="en-US" altLang="zh-CN" sz="1200">
                <a:solidFill>
                  <a:srgbClr val="211D1E"/>
                </a:solidFill>
                <a:latin typeface="+mj-ea"/>
                <a:ea typeface="+mj-ea"/>
              </a:rPr>
              <a:t>5G</a:t>
            </a:r>
            <a:r>
              <a:rPr lang="zh-CN" altLang="en-US" sz="1200">
                <a:solidFill>
                  <a:srgbClr val="211D1E"/>
                </a:solidFill>
                <a:latin typeface="+mj-ea"/>
                <a:ea typeface="+mj-ea"/>
              </a:rPr>
              <a:t>、物联网、人工智能等技术为代表的智能</a:t>
            </a:r>
            <a:r>
              <a:rPr lang="zh-CN" altLang="en-US" sz="1200" smtClean="0">
                <a:solidFill>
                  <a:srgbClr val="211D1E"/>
                </a:solidFill>
                <a:latin typeface="+mj-ea"/>
                <a:ea typeface="+mj-ea"/>
              </a:rPr>
              <a:t>技术迅速</a:t>
            </a:r>
            <a:r>
              <a:rPr lang="zh-CN" altLang="en-US" sz="1200">
                <a:solidFill>
                  <a:srgbClr val="211D1E"/>
                </a:solidFill>
                <a:latin typeface="+mj-ea"/>
                <a:ea typeface="+mj-ea"/>
              </a:rPr>
              <a:t>成熟，从万物互联到万物智能、从连接到赋能的智能</a:t>
            </a:r>
            <a:r>
              <a:rPr lang="en-US" altLang="zh-CN" sz="1200">
                <a:solidFill>
                  <a:srgbClr val="211D1E"/>
                </a:solidFill>
                <a:latin typeface="+mj-ea"/>
                <a:ea typeface="+mj-ea"/>
              </a:rPr>
              <a:t>+</a:t>
            </a:r>
            <a:r>
              <a:rPr lang="zh-CN" altLang="en-US" sz="1200">
                <a:solidFill>
                  <a:srgbClr val="211D1E"/>
                </a:solidFill>
                <a:latin typeface="+mj-ea"/>
                <a:ea typeface="+mj-ea"/>
              </a:rPr>
              <a:t>浪潮即将开启。</a:t>
            </a:r>
            <a:endParaRPr lang="zh-CN" altLang="en-US" sz="1200">
              <a:latin typeface="+mj-ea"/>
              <a:ea typeface="+mj-ea"/>
            </a:endParaRPr>
          </a:p>
        </p:txBody>
      </p:sp>
    </p:spTree>
    <p:extLst>
      <p:ext uri="{BB962C8B-B14F-4D97-AF65-F5344CB8AC3E}">
        <p14:creationId xmlns:p14="http://schemas.microsoft.com/office/powerpoint/2010/main" val="31011346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5770" y="134541"/>
            <a:ext cx="7162324" cy="436959"/>
          </a:xfrm>
        </p:spPr>
        <p:txBody>
          <a:bodyPr/>
          <a:lstStyle/>
          <a:p>
            <a:r>
              <a:rPr lang="zh-CN" altLang="en-US" dirty="0" smtClean="0"/>
              <a:t>大数据分析技能图谱</a:t>
            </a:r>
            <a:endParaRPr lang="zh-CN" altLang="en-US" dirty="0"/>
          </a:p>
        </p:txBody>
      </p:sp>
      <p:pic>
        <p:nvPicPr>
          <p:cNvPr id="8" name="图片 7"/>
          <p:cNvPicPr>
            <a:picLocks noChangeAspect="1"/>
          </p:cNvPicPr>
          <p:nvPr/>
        </p:nvPicPr>
        <p:blipFill>
          <a:blip r:embed="rId2"/>
          <a:stretch>
            <a:fillRect/>
          </a:stretch>
        </p:blipFill>
        <p:spPr>
          <a:xfrm>
            <a:off x="1103755" y="643616"/>
            <a:ext cx="7058025" cy="4307681"/>
          </a:xfrm>
          <a:prstGeom prst="rect">
            <a:avLst/>
          </a:prstGeom>
        </p:spPr>
      </p:pic>
    </p:spTree>
    <p:extLst>
      <p:ext uri="{BB962C8B-B14F-4D97-AF65-F5344CB8AC3E}">
        <p14:creationId xmlns:p14="http://schemas.microsoft.com/office/powerpoint/2010/main" val="17409054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195736" y="771550"/>
            <a:ext cx="4248471" cy="577955"/>
          </a:xfrm>
        </p:spPr>
        <p:txBody>
          <a:bodyPr/>
          <a:lstStyle/>
          <a:p>
            <a:r>
              <a:rPr lang="en-US" altLang="zh-CN" sz="3600" smtClean="0"/>
              <a:t>Q&amp;A</a:t>
            </a:r>
            <a:endParaRPr lang="zh-CN" altLang="en-US" sz="3600"/>
          </a:p>
        </p:txBody>
      </p:sp>
    </p:spTree>
    <p:extLst>
      <p:ext uri="{BB962C8B-B14F-4D97-AF65-F5344CB8AC3E}">
        <p14:creationId xmlns:p14="http://schemas.microsoft.com/office/powerpoint/2010/main" val="17845228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81116" y="847171"/>
            <a:ext cx="3868445" cy="13498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smtClean="0"/>
              <a:t>新一代信息环境</a:t>
            </a:r>
            <a:r>
              <a:rPr lang="en-US" altLang="zh-CN" smtClean="0"/>
              <a:t>-</a:t>
            </a:r>
            <a:r>
              <a:rPr lang="zh-CN" altLang="en-US" smtClean="0">
                <a:solidFill>
                  <a:srgbClr val="00B0F0"/>
                </a:solidFill>
                <a:latin typeface="Microsoft YaHei" charset="-122"/>
                <a:ea typeface="Microsoft YaHei" charset="-122"/>
                <a:cs typeface="Microsoft YaHei" charset="-122"/>
                <a:sym typeface="宋体" panose="02010600030101010101" pitchFamily="2" charset="-122"/>
              </a:rPr>
              <a:t>大、智、移、云、物、链</a:t>
            </a:r>
            <a:endParaRPr lang="zh-CN" altLang="en-US"/>
          </a:p>
        </p:txBody>
      </p:sp>
      <p:sp>
        <p:nvSpPr>
          <p:cNvPr id="4" name="矩形 3"/>
          <p:cNvSpPr/>
          <p:nvPr/>
        </p:nvSpPr>
        <p:spPr>
          <a:xfrm>
            <a:off x="111840" y="875644"/>
            <a:ext cx="3761375" cy="1200329"/>
          </a:xfrm>
          <a:prstGeom prst="rect">
            <a:avLst/>
          </a:prstGeom>
          <a:noFill/>
        </p:spPr>
        <p:txBody>
          <a:bodyPr wrap="square">
            <a:spAutoFit/>
          </a:bodyPr>
          <a:lstStyle/>
          <a:p>
            <a:pPr marR="12700" indent="-12700" algn="ctr">
              <a:lnSpc>
                <a:spcPct val="150000"/>
              </a:lnSpc>
            </a:pPr>
            <a:r>
              <a:rPr lang="zh-CN" altLang="en-US" sz="1600" b="1" smtClean="0">
                <a:solidFill>
                  <a:srgbClr val="C00000"/>
                </a:solidFill>
                <a:latin typeface="微软雅黑" pitchFamily="34" charset="-122"/>
                <a:ea typeface="微软雅黑" pitchFamily="34" charset="-122"/>
                <a:cs typeface="+mj-cs"/>
              </a:rPr>
              <a:t>唤醒万物</a:t>
            </a:r>
            <a:r>
              <a:rPr lang="zh-CN" altLang="en-US" sz="1600" b="1">
                <a:solidFill>
                  <a:srgbClr val="C00000"/>
                </a:solidFill>
                <a:latin typeface="微软雅黑" pitchFamily="34" charset="-122"/>
                <a:ea typeface="微软雅黑" pitchFamily="34" charset="-122"/>
                <a:cs typeface="+mj-cs"/>
              </a:rPr>
              <a:t>感知 </a:t>
            </a:r>
            <a:endParaRPr lang="en-US" altLang="zh-CN" sz="1600" b="1">
              <a:solidFill>
                <a:srgbClr val="C00000"/>
              </a:solidFill>
              <a:latin typeface="微软雅黑" pitchFamily="34" charset="-122"/>
              <a:ea typeface="微软雅黑" pitchFamily="34" charset="-122"/>
              <a:cs typeface="+mj-cs"/>
            </a:endParaRPr>
          </a:p>
          <a:p>
            <a:pPr marR="12700" indent="-12700" algn="ctr">
              <a:lnSpc>
                <a:spcPct val="150000"/>
              </a:lnSpc>
            </a:pPr>
            <a:r>
              <a:rPr lang="zh-CN" altLang="en-US" sz="1600" b="1" smtClean="0">
                <a:solidFill>
                  <a:srgbClr val="C00000"/>
                </a:solidFill>
                <a:latin typeface="微软雅黑" pitchFamily="34" charset="-122"/>
                <a:ea typeface="微软雅黑" pitchFamily="34" charset="-122"/>
                <a:cs typeface="+mj-cs"/>
              </a:rPr>
              <a:t>升级万物</a:t>
            </a:r>
            <a:r>
              <a:rPr lang="zh-CN" altLang="en-US" sz="1600" b="1">
                <a:solidFill>
                  <a:srgbClr val="C00000"/>
                </a:solidFill>
                <a:latin typeface="微软雅黑" pitchFamily="34" charset="-122"/>
                <a:ea typeface="微软雅黑" pitchFamily="34" charset="-122"/>
                <a:cs typeface="+mj-cs"/>
              </a:rPr>
              <a:t>互联</a:t>
            </a:r>
            <a:endParaRPr lang="en-US" altLang="zh-CN" sz="1600" b="1">
              <a:solidFill>
                <a:srgbClr val="C00000"/>
              </a:solidFill>
              <a:latin typeface="微软雅黑" pitchFamily="34" charset="-122"/>
              <a:ea typeface="微软雅黑" pitchFamily="34" charset="-122"/>
              <a:cs typeface="+mj-cs"/>
            </a:endParaRPr>
          </a:p>
          <a:p>
            <a:pPr marR="12700" indent="-12700" algn="ctr">
              <a:lnSpc>
                <a:spcPct val="150000"/>
              </a:lnSpc>
            </a:pPr>
            <a:r>
              <a:rPr lang="zh-CN" altLang="en-US" sz="1600" b="1" smtClean="0">
                <a:solidFill>
                  <a:srgbClr val="C00000"/>
                </a:solidFill>
                <a:latin typeface="微软雅黑" pitchFamily="34" charset="-122"/>
                <a:ea typeface="微软雅黑" pitchFamily="34" charset="-122"/>
                <a:cs typeface="+mj-cs"/>
              </a:rPr>
              <a:t>点亮数据</a:t>
            </a:r>
            <a:r>
              <a:rPr lang="zh-CN" altLang="en-US" sz="1600" b="1">
                <a:solidFill>
                  <a:srgbClr val="C00000"/>
                </a:solidFill>
                <a:latin typeface="微软雅黑" pitchFamily="34" charset="-122"/>
                <a:ea typeface="微软雅黑" pitchFamily="34" charset="-122"/>
                <a:cs typeface="+mj-cs"/>
              </a:rPr>
              <a:t>智能</a:t>
            </a:r>
          </a:p>
        </p:txBody>
      </p:sp>
      <p:grpSp>
        <p:nvGrpSpPr>
          <p:cNvPr id="8" name="组合 7"/>
          <p:cNvGrpSpPr/>
          <p:nvPr/>
        </p:nvGrpSpPr>
        <p:grpSpPr>
          <a:xfrm>
            <a:off x="36851" y="2219096"/>
            <a:ext cx="3930031" cy="2786125"/>
            <a:chOff x="-138380" y="258191"/>
            <a:chExt cx="9590888" cy="6799294"/>
          </a:xfrm>
        </p:grpSpPr>
        <p:sp>
          <p:nvSpPr>
            <p:cNvPr id="9" name="íślíḋè-Teardrop 33"/>
            <p:cNvSpPr/>
            <p:nvPr/>
          </p:nvSpPr>
          <p:spPr>
            <a:xfrm rot="17654065" flipH="1">
              <a:off x="8398636" y="4941366"/>
              <a:ext cx="907592" cy="907591"/>
            </a:xfrm>
            <a:prstGeom prst="teardrop">
              <a:avLst/>
            </a:prstGeom>
            <a:solidFill>
              <a:srgbClr val="F398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00"/>
            </a:p>
          </p:txBody>
        </p:sp>
        <p:cxnSp>
          <p:nvCxnSpPr>
            <p:cNvPr id="10" name="íślíḋè-Straight Connector 34"/>
            <p:cNvCxnSpPr>
              <a:endCxn id="11" idx="0"/>
            </p:cNvCxnSpPr>
            <p:nvPr/>
          </p:nvCxnSpPr>
          <p:spPr>
            <a:xfrm flipH="1">
              <a:off x="7952231" y="5587165"/>
              <a:ext cx="400916" cy="141912"/>
            </a:xfrm>
            <a:prstGeom prst="line">
              <a:avLst/>
            </a:prstGeom>
            <a:solidFill>
              <a:schemeClr val="accent4"/>
            </a:solidFill>
            <a:ln w="28575">
              <a:solidFill>
                <a:srgbClr val="F39800"/>
              </a:solidFill>
            </a:ln>
          </p:spPr>
          <p:style>
            <a:lnRef idx="1">
              <a:schemeClr val="accent1"/>
            </a:lnRef>
            <a:fillRef idx="0">
              <a:schemeClr val="accent1"/>
            </a:fillRef>
            <a:effectRef idx="0">
              <a:schemeClr val="accent1"/>
            </a:effectRef>
            <a:fontRef idx="minor">
              <a:schemeClr val="tx1"/>
            </a:fontRef>
          </p:style>
        </p:cxnSp>
        <p:sp>
          <p:nvSpPr>
            <p:cNvPr id="11" name="íślíḋè-Isosceles Triangle 35"/>
            <p:cNvSpPr/>
            <p:nvPr/>
          </p:nvSpPr>
          <p:spPr>
            <a:xfrm rot="4234806" flipH="1">
              <a:off x="7707454" y="5655267"/>
              <a:ext cx="280989" cy="221148"/>
            </a:xfrm>
            <a:prstGeom prst="triangle">
              <a:avLst/>
            </a:prstGeom>
            <a:solidFill>
              <a:srgbClr val="F398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00"/>
            </a:p>
          </p:txBody>
        </p:sp>
        <p:sp>
          <p:nvSpPr>
            <p:cNvPr id="12" name="íślíḋè-Teardrop 29"/>
            <p:cNvSpPr/>
            <p:nvPr/>
          </p:nvSpPr>
          <p:spPr>
            <a:xfrm rot="4124537">
              <a:off x="2882027" y="4801497"/>
              <a:ext cx="907592" cy="907589"/>
            </a:xfrm>
            <a:prstGeom prst="teardrop">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00"/>
            </a:p>
          </p:txBody>
        </p:sp>
        <p:cxnSp>
          <p:nvCxnSpPr>
            <p:cNvPr id="13" name="íślíḋè-Straight Connector 30"/>
            <p:cNvCxnSpPr>
              <a:endCxn id="14" idx="3"/>
            </p:cNvCxnSpPr>
            <p:nvPr/>
          </p:nvCxnSpPr>
          <p:spPr>
            <a:xfrm>
              <a:off x="3824465" y="5472964"/>
              <a:ext cx="476471" cy="214156"/>
            </a:xfrm>
            <a:prstGeom prst="line">
              <a:avLst/>
            </a:prstGeom>
            <a:solidFill>
              <a:schemeClr val="accent1"/>
            </a:solidFill>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íślíḋè-Isosceles Triangle 31"/>
            <p:cNvSpPr/>
            <p:nvPr/>
          </p:nvSpPr>
          <p:spPr>
            <a:xfrm rot="17543796">
              <a:off x="4058210" y="5534418"/>
              <a:ext cx="280989" cy="221145"/>
            </a:xfrm>
            <a:prstGeom prst="triangl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00"/>
            </a:p>
          </p:txBody>
        </p:sp>
        <p:sp>
          <p:nvSpPr>
            <p:cNvPr id="15" name="íślíḋè-Freeform: Shape 17"/>
            <p:cNvSpPr/>
            <p:nvPr/>
          </p:nvSpPr>
          <p:spPr>
            <a:xfrm>
              <a:off x="4140489" y="4557485"/>
              <a:ext cx="3722915" cy="2300518"/>
            </a:xfrm>
            <a:custGeom>
              <a:avLst/>
              <a:gdLst>
                <a:gd name="connsiteX0" fmla="*/ 1861458 w 3722916"/>
                <a:gd name="connsiteY0" fmla="*/ 0 h 2300516"/>
                <a:gd name="connsiteX1" fmla="*/ 3722916 w 3722916"/>
                <a:gd name="connsiteY1" fmla="*/ 1861458 h 2300516"/>
                <a:gd name="connsiteX2" fmla="*/ 3685098 w 3722916"/>
                <a:gd name="connsiteY2" fmla="*/ 2236607 h 2300516"/>
                <a:gd name="connsiteX3" fmla="*/ 3668666 w 3722916"/>
                <a:gd name="connsiteY3" fmla="*/ 2300516 h 2300516"/>
                <a:gd name="connsiteX4" fmla="*/ 3344638 w 3722916"/>
                <a:gd name="connsiteY4" fmla="*/ 2300516 h 2300516"/>
                <a:gd name="connsiteX5" fmla="*/ 3377349 w 3722916"/>
                <a:gd name="connsiteY5" fmla="*/ 2173297 h 2300516"/>
                <a:gd name="connsiteX6" fmla="*/ 3408785 w 3722916"/>
                <a:gd name="connsiteY6" fmla="*/ 1861457 h 2300516"/>
                <a:gd name="connsiteX7" fmla="*/ 1861457 w 3722916"/>
                <a:gd name="connsiteY7" fmla="*/ 314130 h 2300516"/>
                <a:gd name="connsiteX8" fmla="*/ 314129 w 3722916"/>
                <a:gd name="connsiteY8" fmla="*/ 1861457 h 2300516"/>
                <a:gd name="connsiteX9" fmla="*/ 345565 w 3722916"/>
                <a:gd name="connsiteY9" fmla="*/ 2173297 h 2300516"/>
                <a:gd name="connsiteX10" fmla="*/ 378277 w 3722916"/>
                <a:gd name="connsiteY10" fmla="*/ 2300516 h 2300516"/>
                <a:gd name="connsiteX11" fmla="*/ 54251 w 3722916"/>
                <a:gd name="connsiteY11" fmla="*/ 2300516 h 2300516"/>
                <a:gd name="connsiteX12" fmla="*/ 37818 w 3722916"/>
                <a:gd name="connsiteY12" fmla="*/ 2236607 h 2300516"/>
                <a:gd name="connsiteX13" fmla="*/ 0 w 3722916"/>
                <a:gd name="connsiteY13" fmla="*/ 1861458 h 2300516"/>
                <a:gd name="connsiteX14" fmla="*/ 1861458 w 3722916"/>
                <a:gd name="connsiteY14" fmla="*/ 0 h 230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2916" h="2300516">
                  <a:moveTo>
                    <a:pt x="1861458" y="0"/>
                  </a:moveTo>
                  <a:cubicBezTo>
                    <a:pt x="2889513" y="0"/>
                    <a:pt x="3722916" y="833403"/>
                    <a:pt x="3722916" y="1861458"/>
                  </a:cubicBezTo>
                  <a:cubicBezTo>
                    <a:pt x="3722916" y="1989965"/>
                    <a:pt x="3709894" y="2115430"/>
                    <a:pt x="3685098" y="2236607"/>
                  </a:cubicBezTo>
                  <a:lnTo>
                    <a:pt x="3668666" y="2300516"/>
                  </a:lnTo>
                  <a:lnTo>
                    <a:pt x="3344638" y="2300516"/>
                  </a:lnTo>
                  <a:lnTo>
                    <a:pt x="3377349" y="2173297"/>
                  </a:lnTo>
                  <a:cubicBezTo>
                    <a:pt x="3397961" y="2072570"/>
                    <a:pt x="3408785" y="1968277"/>
                    <a:pt x="3408785" y="1861457"/>
                  </a:cubicBezTo>
                  <a:cubicBezTo>
                    <a:pt x="3408785" y="1006892"/>
                    <a:pt x="2716023" y="314130"/>
                    <a:pt x="1861457" y="314130"/>
                  </a:cubicBezTo>
                  <a:cubicBezTo>
                    <a:pt x="1006891" y="314130"/>
                    <a:pt x="314129" y="1006892"/>
                    <a:pt x="314129" y="1861457"/>
                  </a:cubicBezTo>
                  <a:cubicBezTo>
                    <a:pt x="314129" y="1968277"/>
                    <a:pt x="324954" y="2072570"/>
                    <a:pt x="345565" y="2173297"/>
                  </a:cubicBezTo>
                  <a:lnTo>
                    <a:pt x="378277" y="2300516"/>
                  </a:lnTo>
                  <a:lnTo>
                    <a:pt x="54251" y="2300516"/>
                  </a:lnTo>
                  <a:lnTo>
                    <a:pt x="37818" y="2236607"/>
                  </a:lnTo>
                  <a:cubicBezTo>
                    <a:pt x="13022" y="2115430"/>
                    <a:pt x="0" y="1989965"/>
                    <a:pt x="0" y="1861458"/>
                  </a:cubicBezTo>
                  <a:cubicBezTo>
                    <a:pt x="0" y="833403"/>
                    <a:pt x="833403" y="0"/>
                    <a:pt x="1861458" y="0"/>
                  </a:cubicBezTo>
                  <a:close/>
                </a:path>
              </a:pathLst>
            </a:cu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00"/>
            </a:p>
          </p:txBody>
        </p:sp>
        <p:sp>
          <p:nvSpPr>
            <p:cNvPr id="16" name="íślíḋè-Freeform: Shape 27"/>
            <p:cNvSpPr>
              <a:spLocks/>
            </p:cNvSpPr>
            <p:nvPr/>
          </p:nvSpPr>
          <p:spPr bwMode="auto">
            <a:xfrm>
              <a:off x="3123159" y="4996178"/>
              <a:ext cx="406392" cy="541852"/>
            </a:xfrm>
            <a:custGeom>
              <a:avLst/>
              <a:gdLst>
                <a:gd name="connsiteX0" fmla="*/ 98425 w 252413"/>
                <a:gd name="connsiteY0" fmla="*/ 301625 h 336550"/>
                <a:gd name="connsiteX1" fmla="*/ 98425 w 252413"/>
                <a:gd name="connsiteY1" fmla="*/ 311150 h 336550"/>
                <a:gd name="connsiteX2" fmla="*/ 153988 w 252413"/>
                <a:gd name="connsiteY2" fmla="*/ 311150 h 336550"/>
                <a:gd name="connsiteX3" fmla="*/ 153988 w 252413"/>
                <a:gd name="connsiteY3" fmla="*/ 301625 h 336550"/>
                <a:gd name="connsiteX4" fmla="*/ 36512 w 252413"/>
                <a:gd name="connsiteY4" fmla="*/ 104775 h 336550"/>
                <a:gd name="connsiteX5" fmla="*/ 53660 w 252413"/>
                <a:gd name="connsiteY5" fmla="*/ 121895 h 336550"/>
                <a:gd name="connsiteX6" fmla="*/ 53660 w 252413"/>
                <a:gd name="connsiteY6" fmla="*/ 277289 h 336550"/>
                <a:gd name="connsiteX7" fmla="*/ 198753 w 252413"/>
                <a:gd name="connsiteY7" fmla="*/ 277289 h 336550"/>
                <a:gd name="connsiteX8" fmla="*/ 198753 w 252413"/>
                <a:gd name="connsiteY8" fmla="*/ 266754 h 336550"/>
                <a:gd name="connsiteX9" fmla="*/ 215900 w 252413"/>
                <a:gd name="connsiteY9" fmla="*/ 283874 h 336550"/>
                <a:gd name="connsiteX10" fmla="*/ 215900 w 252413"/>
                <a:gd name="connsiteY10" fmla="*/ 314163 h 336550"/>
                <a:gd name="connsiteX11" fmla="*/ 192158 w 252413"/>
                <a:gd name="connsiteY11" fmla="*/ 336550 h 336550"/>
                <a:gd name="connsiteX12" fmla="*/ 60255 w 252413"/>
                <a:gd name="connsiteY12" fmla="*/ 336550 h 336550"/>
                <a:gd name="connsiteX13" fmla="*/ 36512 w 252413"/>
                <a:gd name="connsiteY13" fmla="*/ 314163 h 336550"/>
                <a:gd name="connsiteX14" fmla="*/ 36512 w 252413"/>
                <a:gd name="connsiteY14" fmla="*/ 104775 h 336550"/>
                <a:gd name="connsiteX15" fmla="*/ 14288 w 252413"/>
                <a:gd name="connsiteY15" fmla="*/ 41275 h 336550"/>
                <a:gd name="connsiteX16" fmla="*/ 36513 w 252413"/>
                <a:gd name="connsiteY16" fmla="*/ 63500 h 336550"/>
                <a:gd name="connsiteX17" fmla="*/ 53975 w 252413"/>
                <a:gd name="connsiteY17" fmla="*/ 80963 h 336550"/>
                <a:gd name="connsiteX18" fmla="*/ 198438 w 252413"/>
                <a:gd name="connsiteY18" fmla="*/ 225425 h 336550"/>
                <a:gd name="connsiteX19" fmla="*/ 215901 w 252413"/>
                <a:gd name="connsiteY19" fmla="*/ 241300 h 336550"/>
                <a:gd name="connsiteX20" fmla="*/ 252413 w 252413"/>
                <a:gd name="connsiteY20" fmla="*/ 279400 h 336550"/>
                <a:gd name="connsiteX21" fmla="*/ 238126 w 252413"/>
                <a:gd name="connsiteY21" fmla="*/ 295275 h 336550"/>
                <a:gd name="connsiteX22" fmla="*/ 215901 w 252413"/>
                <a:gd name="connsiteY22" fmla="*/ 271463 h 336550"/>
                <a:gd name="connsiteX23" fmla="*/ 198438 w 252413"/>
                <a:gd name="connsiteY23" fmla="*/ 255588 h 336550"/>
                <a:gd name="connsiteX24" fmla="*/ 0 w 252413"/>
                <a:gd name="connsiteY24" fmla="*/ 57150 h 336550"/>
                <a:gd name="connsiteX25" fmla="*/ 96837 w 252413"/>
                <a:gd name="connsiteY25" fmla="*/ 17463 h 336550"/>
                <a:gd name="connsiteX26" fmla="*/ 96837 w 252413"/>
                <a:gd name="connsiteY26" fmla="*/ 23813 h 336550"/>
                <a:gd name="connsiteX27" fmla="*/ 157162 w 252413"/>
                <a:gd name="connsiteY27" fmla="*/ 23813 h 336550"/>
                <a:gd name="connsiteX28" fmla="*/ 157162 w 252413"/>
                <a:gd name="connsiteY28" fmla="*/ 17463 h 336550"/>
                <a:gd name="connsiteX29" fmla="*/ 177624 w 252413"/>
                <a:gd name="connsiteY29" fmla="*/ 14288 h 336550"/>
                <a:gd name="connsiteX30" fmla="*/ 171450 w 252413"/>
                <a:gd name="connsiteY30" fmla="*/ 19227 h 336550"/>
                <a:gd name="connsiteX31" fmla="*/ 176389 w 252413"/>
                <a:gd name="connsiteY31" fmla="*/ 25401 h 336550"/>
                <a:gd name="connsiteX32" fmla="*/ 177624 w 252413"/>
                <a:gd name="connsiteY32" fmla="*/ 25401 h 336550"/>
                <a:gd name="connsiteX33" fmla="*/ 182563 w 252413"/>
                <a:gd name="connsiteY33" fmla="*/ 19227 h 336550"/>
                <a:gd name="connsiteX34" fmla="*/ 177624 w 252413"/>
                <a:gd name="connsiteY34" fmla="*/ 14288 h 336550"/>
                <a:gd name="connsiteX35" fmla="*/ 60255 w 252413"/>
                <a:gd name="connsiteY35" fmla="*/ 0 h 336550"/>
                <a:gd name="connsiteX36" fmla="*/ 192158 w 252413"/>
                <a:gd name="connsiteY36" fmla="*/ 0 h 336550"/>
                <a:gd name="connsiteX37" fmla="*/ 215900 w 252413"/>
                <a:gd name="connsiteY37" fmla="*/ 22387 h 336550"/>
                <a:gd name="connsiteX38" fmla="*/ 215900 w 252413"/>
                <a:gd name="connsiteY38" fmla="*/ 231775 h 336550"/>
                <a:gd name="connsiteX39" fmla="*/ 198753 w 252413"/>
                <a:gd name="connsiteY39" fmla="*/ 214655 h 336550"/>
                <a:gd name="connsiteX40" fmla="*/ 198753 w 252413"/>
                <a:gd name="connsiteY40" fmla="*/ 38190 h 336550"/>
                <a:gd name="connsiteX41" fmla="*/ 53660 w 252413"/>
                <a:gd name="connsiteY41" fmla="*/ 38190 h 336550"/>
                <a:gd name="connsiteX42" fmla="*/ 53660 w 252413"/>
                <a:gd name="connsiteY42" fmla="*/ 69796 h 336550"/>
                <a:gd name="connsiteX43" fmla="*/ 36512 w 252413"/>
                <a:gd name="connsiteY43" fmla="*/ 52676 h 336550"/>
                <a:gd name="connsiteX44" fmla="*/ 36512 w 252413"/>
                <a:gd name="connsiteY44" fmla="*/ 22387 h 336550"/>
                <a:gd name="connsiteX45" fmla="*/ 60255 w 252413"/>
                <a:gd name="connsiteY4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2413" h="336550">
                  <a:moveTo>
                    <a:pt x="98425" y="301625"/>
                  </a:moveTo>
                  <a:lnTo>
                    <a:pt x="98425" y="311150"/>
                  </a:lnTo>
                  <a:lnTo>
                    <a:pt x="153988" y="311150"/>
                  </a:lnTo>
                  <a:lnTo>
                    <a:pt x="153988" y="301625"/>
                  </a:lnTo>
                  <a:close/>
                  <a:moveTo>
                    <a:pt x="36512" y="104775"/>
                  </a:moveTo>
                  <a:cubicBezTo>
                    <a:pt x="36512" y="104775"/>
                    <a:pt x="36512" y="104775"/>
                    <a:pt x="53660" y="121895"/>
                  </a:cubicBezTo>
                  <a:cubicBezTo>
                    <a:pt x="53660" y="121895"/>
                    <a:pt x="53660" y="121895"/>
                    <a:pt x="53660" y="277289"/>
                  </a:cubicBezTo>
                  <a:cubicBezTo>
                    <a:pt x="53660" y="277289"/>
                    <a:pt x="53660" y="277289"/>
                    <a:pt x="198753" y="277289"/>
                  </a:cubicBezTo>
                  <a:cubicBezTo>
                    <a:pt x="198753" y="277289"/>
                    <a:pt x="198753" y="277289"/>
                    <a:pt x="198753" y="266754"/>
                  </a:cubicBezTo>
                  <a:cubicBezTo>
                    <a:pt x="198753" y="266754"/>
                    <a:pt x="198753" y="266754"/>
                    <a:pt x="215900" y="283874"/>
                  </a:cubicBezTo>
                  <a:cubicBezTo>
                    <a:pt x="215900" y="283874"/>
                    <a:pt x="215900" y="283874"/>
                    <a:pt x="215900" y="314163"/>
                  </a:cubicBezTo>
                  <a:cubicBezTo>
                    <a:pt x="215900" y="326015"/>
                    <a:pt x="205348" y="336550"/>
                    <a:pt x="192158" y="336550"/>
                  </a:cubicBezTo>
                  <a:cubicBezTo>
                    <a:pt x="192158" y="336550"/>
                    <a:pt x="192158" y="336550"/>
                    <a:pt x="60255" y="336550"/>
                  </a:cubicBezTo>
                  <a:cubicBezTo>
                    <a:pt x="47064" y="336550"/>
                    <a:pt x="36512" y="326015"/>
                    <a:pt x="36512" y="314163"/>
                  </a:cubicBezTo>
                  <a:cubicBezTo>
                    <a:pt x="36512" y="314163"/>
                    <a:pt x="36512" y="314163"/>
                    <a:pt x="36512" y="104775"/>
                  </a:cubicBezTo>
                  <a:close/>
                  <a:moveTo>
                    <a:pt x="14288" y="41275"/>
                  </a:moveTo>
                  <a:lnTo>
                    <a:pt x="36513" y="63500"/>
                  </a:lnTo>
                  <a:lnTo>
                    <a:pt x="53975" y="80963"/>
                  </a:lnTo>
                  <a:lnTo>
                    <a:pt x="198438" y="225425"/>
                  </a:lnTo>
                  <a:lnTo>
                    <a:pt x="215901" y="241300"/>
                  </a:lnTo>
                  <a:lnTo>
                    <a:pt x="252413" y="279400"/>
                  </a:lnTo>
                  <a:lnTo>
                    <a:pt x="238126" y="295275"/>
                  </a:lnTo>
                  <a:lnTo>
                    <a:pt x="215901" y="271463"/>
                  </a:lnTo>
                  <a:lnTo>
                    <a:pt x="198438" y="255588"/>
                  </a:lnTo>
                  <a:lnTo>
                    <a:pt x="0" y="57150"/>
                  </a:lnTo>
                  <a:close/>
                  <a:moveTo>
                    <a:pt x="96837" y="17463"/>
                  </a:moveTo>
                  <a:lnTo>
                    <a:pt x="96837" y="23813"/>
                  </a:lnTo>
                  <a:lnTo>
                    <a:pt x="157162" y="23813"/>
                  </a:lnTo>
                  <a:lnTo>
                    <a:pt x="157162" y="17463"/>
                  </a:lnTo>
                  <a:close/>
                  <a:moveTo>
                    <a:pt x="177624" y="14288"/>
                  </a:moveTo>
                  <a:cubicBezTo>
                    <a:pt x="173920" y="14288"/>
                    <a:pt x="171450" y="16757"/>
                    <a:pt x="171450" y="19227"/>
                  </a:cubicBezTo>
                  <a:cubicBezTo>
                    <a:pt x="171450" y="22931"/>
                    <a:pt x="173920" y="24166"/>
                    <a:pt x="176389" y="25401"/>
                  </a:cubicBezTo>
                  <a:cubicBezTo>
                    <a:pt x="176389" y="25401"/>
                    <a:pt x="177624" y="25401"/>
                    <a:pt x="177624" y="25401"/>
                  </a:cubicBezTo>
                  <a:cubicBezTo>
                    <a:pt x="180094" y="24166"/>
                    <a:pt x="182563" y="22931"/>
                    <a:pt x="182563" y="19227"/>
                  </a:cubicBezTo>
                  <a:cubicBezTo>
                    <a:pt x="182563" y="16757"/>
                    <a:pt x="180094" y="14288"/>
                    <a:pt x="177624" y="14288"/>
                  </a:cubicBezTo>
                  <a:close/>
                  <a:moveTo>
                    <a:pt x="60255" y="0"/>
                  </a:moveTo>
                  <a:cubicBezTo>
                    <a:pt x="60255" y="0"/>
                    <a:pt x="60255" y="0"/>
                    <a:pt x="192158" y="0"/>
                  </a:cubicBezTo>
                  <a:cubicBezTo>
                    <a:pt x="205348" y="0"/>
                    <a:pt x="215900" y="10535"/>
                    <a:pt x="215900" y="22387"/>
                  </a:cubicBezTo>
                  <a:cubicBezTo>
                    <a:pt x="215900" y="22387"/>
                    <a:pt x="215900" y="22387"/>
                    <a:pt x="215900" y="231775"/>
                  </a:cubicBezTo>
                  <a:cubicBezTo>
                    <a:pt x="215900" y="231775"/>
                    <a:pt x="215900" y="231775"/>
                    <a:pt x="198753" y="214655"/>
                  </a:cubicBezTo>
                  <a:cubicBezTo>
                    <a:pt x="198753" y="214655"/>
                    <a:pt x="198753" y="214655"/>
                    <a:pt x="198753" y="38190"/>
                  </a:cubicBezTo>
                  <a:cubicBezTo>
                    <a:pt x="198753" y="38190"/>
                    <a:pt x="198753" y="38190"/>
                    <a:pt x="53660" y="38190"/>
                  </a:cubicBezTo>
                  <a:lnTo>
                    <a:pt x="53660" y="69796"/>
                  </a:lnTo>
                  <a:cubicBezTo>
                    <a:pt x="53660" y="69796"/>
                    <a:pt x="53660" y="69796"/>
                    <a:pt x="36512" y="52676"/>
                  </a:cubicBezTo>
                  <a:cubicBezTo>
                    <a:pt x="36512" y="52676"/>
                    <a:pt x="36512" y="52676"/>
                    <a:pt x="36512" y="22387"/>
                  </a:cubicBezTo>
                  <a:cubicBezTo>
                    <a:pt x="36512" y="10535"/>
                    <a:pt x="47064" y="0"/>
                    <a:pt x="60255" y="0"/>
                  </a:cubicBezTo>
                  <a:close/>
                </a:path>
              </a:pathLst>
            </a:custGeom>
            <a:solidFill>
              <a:schemeClr val="bg1"/>
            </a:solidFill>
            <a:ln>
              <a:noFill/>
            </a:ln>
            <a:extLst/>
          </p:spPr>
          <p:txBody>
            <a:bodyPr anchor="ctr"/>
            <a:lstStyle/>
            <a:p>
              <a:pPr algn="ctr"/>
              <a:endParaRPr sz="1000"/>
            </a:p>
          </p:txBody>
        </p:sp>
        <p:sp>
          <p:nvSpPr>
            <p:cNvPr id="17" name="íślíḋè-Freeform: Shape 32"/>
            <p:cNvSpPr>
              <a:spLocks/>
            </p:cNvSpPr>
            <p:nvPr/>
          </p:nvSpPr>
          <p:spPr bwMode="auto">
            <a:xfrm>
              <a:off x="8650070" y="5193746"/>
              <a:ext cx="404727" cy="402827"/>
            </a:xfrm>
            <a:custGeom>
              <a:avLst/>
              <a:gdLst>
                <a:gd name="connsiteX0" fmla="*/ 153843 w 338138"/>
                <a:gd name="connsiteY0" fmla="*/ 107950 h 336550"/>
                <a:gd name="connsiteX1" fmla="*/ 159039 w 338138"/>
                <a:gd name="connsiteY1" fmla="*/ 109254 h 336550"/>
                <a:gd name="connsiteX2" fmla="*/ 198005 w 338138"/>
                <a:gd name="connsiteY2" fmla="*/ 136639 h 336550"/>
                <a:gd name="connsiteX3" fmla="*/ 203200 w 338138"/>
                <a:gd name="connsiteY3" fmla="*/ 144463 h 336550"/>
                <a:gd name="connsiteX4" fmla="*/ 198005 w 338138"/>
                <a:gd name="connsiteY4" fmla="*/ 152287 h 336550"/>
                <a:gd name="connsiteX5" fmla="*/ 159039 w 338138"/>
                <a:gd name="connsiteY5" fmla="*/ 178367 h 336550"/>
                <a:gd name="connsiteX6" fmla="*/ 153843 w 338138"/>
                <a:gd name="connsiteY6" fmla="*/ 180975 h 336550"/>
                <a:gd name="connsiteX7" fmla="*/ 146050 w 338138"/>
                <a:gd name="connsiteY7" fmla="*/ 171847 h 336550"/>
                <a:gd name="connsiteX8" fmla="*/ 146050 w 338138"/>
                <a:gd name="connsiteY8" fmla="*/ 117078 h 336550"/>
                <a:gd name="connsiteX9" fmla="*/ 153843 w 338138"/>
                <a:gd name="connsiteY9" fmla="*/ 107950 h 336550"/>
                <a:gd name="connsiteX10" fmla="*/ 169069 w 338138"/>
                <a:gd name="connsiteY10" fmla="*/ 69850 h 336550"/>
                <a:gd name="connsiteX11" fmla="*/ 95250 w 338138"/>
                <a:gd name="connsiteY11" fmla="*/ 143669 h 336550"/>
                <a:gd name="connsiteX12" fmla="*/ 169069 w 338138"/>
                <a:gd name="connsiteY12" fmla="*/ 217488 h 336550"/>
                <a:gd name="connsiteX13" fmla="*/ 242888 w 338138"/>
                <a:gd name="connsiteY13" fmla="*/ 143669 h 336550"/>
                <a:gd name="connsiteX14" fmla="*/ 169069 w 338138"/>
                <a:gd name="connsiteY14" fmla="*/ 69850 h 336550"/>
                <a:gd name="connsiteX15" fmla="*/ 169069 w 338138"/>
                <a:gd name="connsiteY15" fmla="*/ 0 h 336550"/>
                <a:gd name="connsiteX16" fmla="*/ 176994 w 338138"/>
                <a:gd name="connsiteY16" fmla="*/ 7888 h 336550"/>
                <a:gd name="connsiteX17" fmla="*/ 176994 w 338138"/>
                <a:gd name="connsiteY17" fmla="*/ 13146 h 336550"/>
                <a:gd name="connsiteX18" fmla="*/ 330213 w 338138"/>
                <a:gd name="connsiteY18" fmla="*/ 13146 h 336550"/>
                <a:gd name="connsiteX19" fmla="*/ 338138 w 338138"/>
                <a:gd name="connsiteY19" fmla="*/ 21034 h 336550"/>
                <a:gd name="connsiteX20" fmla="*/ 330213 w 338138"/>
                <a:gd name="connsiteY20" fmla="*/ 28922 h 336550"/>
                <a:gd name="connsiteX21" fmla="*/ 330213 w 338138"/>
                <a:gd name="connsiteY21" fmla="*/ 44698 h 336550"/>
                <a:gd name="connsiteX22" fmla="*/ 322288 w 338138"/>
                <a:gd name="connsiteY22" fmla="*/ 52586 h 336550"/>
                <a:gd name="connsiteX23" fmla="*/ 322288 w 338138"/>
                <a:gd name="connsiteY23" fmla="*/ 252413 h 336550"/>
                <a:gd name="connsiteX24" fmla="*/ 311721 w 338138"/>
                <a:gd name="connsiteY24" fmla="*/ 260301 h 336550"/>
                <a:gd name="connsiteX25" fmla="*/ 176994 w 338138"/>
                <a:gd name="connsiteY25" fmla="*/ 260301 h 336550"/>
                <a:gd name="connsiteX26" fmla="*/ 176994 w 338138"/>
                <a:gd name="connsiteY26" fmla="*/ 320774 h 336550"/>
                <a:gd name="connsiteX27" fmla="*/ 245679 w 338138"/>
                <a:gd name="connsiteY27" fmla="*/ 320774 h 336550"/>
                <a:gd name="connsiteX28" fmla="*/ 253604 w 338138"/>
                <a:gd name="connsiteY28" fmla="*/ 328662 h 336550"/>
                <a:gd name="connsiteX29" fmla="*/ 245679 w 338138"/>
                <a:gd name="connsiteY29" fmla="*/ 336550 h 336550"/>
                <a:gd name="connsiteX30" fmla="*/ 92459 w 338138"/>
                <a:gd name="connsiteY30" fmla="*/ 336550 h 336550"/>
                <a:gd name="connsiteX31" fmla="*/ 84534 w 338138"/>
                <a:gd name="connsiteY31" fmla="*/ 328662 h 336550"/>
                <a:gd name="connsiteX32" fmla="*/ 92459 w 338138"/>
                <a:gd name="connsiteY32" fmla="*/ 320774 h 336550"/>
                <a:gd name="connsiteX33" fmla="*/ 161144 w 338138"/>
                <a:gd name="connsiteY33" fmla="*/ 320774 h 336550"/>
                <a:gd name="connsiteX34" fmla="*/ 161144 w 338138"/>
                <a:gd name="connsiteY34" fmla="*/ 260301 h 336550"/>
                <a:gd name="connsiteX35" fmla="*/ 26417 w 338138"/>
                <a:gd name="connsiteY35" fmla="*/ 260301 h 336550"/>
                <a:gd name="connsiteX36" fmla="*/ 18492 w 338138"/>
                <a:gd name="connsiteY36" fmla="*/ 252413 h 336550"/>
                <a:gd name="connsiteX37" fmla="*/ 18492 w 338138"/>
                <a:gd name="connsiteY37" fmla="*/ 52586 h 336550"/>
                <a:gd name="connsiteX38" fmla="*/ 15850 w 338138"/>
                <a:gd name="connsiteY38" fmla="*/ 52586 h 336550"/>
                <a:gd name="connsiteX39" fmla="*/ 7925 w 338138"/>
                <a:gd name="connsiteY39" fmla="*/ 44698 h 336550"/>
                <a:gd name="connsiteX40" fmla="*/ 7925 w 338138"/>
                <a:gd name="connsiteY40" fmla="*/ 28922 h 336550"/>
                <a:gd name="connsiteX41" fmla="*/ 0 w 338138"/>
                <a:gd name="connsiteY41" fmla="*/ 21034 h 336550"/>
                <a:gd name="connsiteX42" fmla="*/ 7925 w 338138"/>
                <a:gd name="connsiteY42" fmla="*/ 13146 h 336550"/>
                <a:gd name="connsiteX43" fmla="*/ 161144 w 338138"/>
                <a:gd name="connsiteY43" fmla="*/ 13146 h 336550"/>
                <a:gd name="connsiteX44" fmla="*/ 161144 w 338138"/>
                <a:gd name="connsiteY44" fmla="*/ 7888 h 336550"/>
                <a:gd name="connsiteX45" fmla="*/ 169069 w 338138"/>
                <a:gd name="connsiteY4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8138" h="336550">
                  <a:moveTo>
                    <a:pt x="153843" y="107950"/>
                  </a:moveTo>
                  <a:cubicBezTo>
                    <a:pt x="155142" y="107950"/>
                    <a:pt x="157740" y="107950"/>
                    <a:pt x="159039" y="109254"/>
                  </a:cubicBezTo>
                  <a:cubicBezTo>
                    <a:pt x="159039" y="109254"/>
                    <a:pt x="159039" y="109254"/>
                    <a:pt x="198005" y="136639"/>
                  </a:cubicBezTo>
                  <a:cubicBezTo>
                    <a:pt x="201901" y="137943"/>
                    <a:pt x="203200" y="141855"/>
                    <a:pt x="203200" y="144463"/>
                  </a:cubicBezTo>
                  <a:cubicBezTo>
                    <a:pt x="203200" y="147071"/>
                    <a:pt x="201901" y="150983"/>
                    <a:pt x="198005" y="152287"/>
                  </a:cubicBezTo>
                  <a:cubicBezTo>
                    <a:pt x="198005" y="152287"/>
                    <a:pt x="198005" y="152287"/>
                    <a:pt x="159039" y="178367"/>
                  </a:cubicBezTo>
                  <a:cubicBezTo>
                    <a:pt x="157740" y="179671"/>
                    <a:pt x="155142" y="180975"/>
                    <a:pt x="153843" y="180975"/>
                  </a:cubicBezTo>
                  <a:cubicBezTo>
                    <a:pt x="149947" y="180975"/>
                    <a:pt x="146050" y="178367"/>
                    <a:pt x="146050" y="171847"/>
                  </a:cubicBezTo>
                  <a:cubicBezTo>
                    <a:pt x="146050" y="171847"/>
                    <a:pt x="146050" y="171847"/>
                    <a:pt x="146050" y="117078"/>
                  </a:cubicBezTo>
                  <a:cubicBezTo>
                    <a:pt x="146050" y="110558"/>
                    <a:pt x="149947" y="107950"/>
                    <a:pt x="153843" y="107950"/>
                  </a:cubicBezTo>
                  <a:close/>
                  <a:moveTo>
                    <a:pt x="169069" y="69850"/>
                  </a:moveTo>
                  <a:cubicBezTo>
                    <a:pt x="128300" y="69850"/>
                    <a:pt x="95250" y="102900"/>
                    <a:pt x="95250" y="143669"/>
                  </a:cubicBezTo>
                  <a:cubicBezTo>
                    <a:pt x="95250" y="184438"/>
                    <a:pt x="128300" y="217488"/>
                    <a:pt x="169069" y="217488"/>
                  </a:cubicBezTo>
                  <a:cubicBezTo>
                    <a:pt x="209838" y="217488"/>
                    <a:pt x="242888" y="184438"/>
                    <a:pt x="242888" y="143669"/>
                  </a:cubicBezTo>
                  <a:cubicBezTo>
                    <a:pt x="242888" y="102900"/>
                    <a:pt x="209838" y="69850"/>
                    <a:pt x="169069" y="69850"/>
                  </a:cubicBezTo>
                  <a:close/>
                  <a:moveTo>
                    <a:pt x="169069" y="0"/>
                  </a:moveTo>
                  <a:cubicBezTo>
                    <a:pt x="173032" y="0"/>
                    <a:pt x="176994" y="3944"/>
                    <a:pt x="176994" y="7888"/>
                  </a:cubicBezTo>
                  <a:cubicBezTo>
                    <a:pt x="176994" y="7888"/>
                    <a:pt x="176994" y="7888"/>
                    <a:pt x="176994" y="13146"/>
                  </a:cubicBezTo>
                  <a:cubicBezTo>
                    <a:pt x="176994" y="13146"/>
                    <a:pt x="176994" y="13146"/>
                    <a:pt x="330213" y="13146"/>
                  </a:cubicBezTo>
                  <a:cubicBezTo>
                    <a:pt x="334176" y="13146"/>
                    <a:pt x="338138" y="17090"/>
                    <a:pt x="338138" y="21034"/>
                  </a:cubicBezTo>
                  <a:cubicBezTo>
                    <a:pt x="338138" y="26293"/>
                    <a:pt x="334176" y="28922"/>
                    <a:pt x="330213" y="28922"/>
                  </a:cubicBezTo>
                  <a:cubicBezTo>
                    <a:pt x="330213" y="28922"/>
                    <a:pt x="330213" y="28922"/>
                    <a:pt x="330213" y="44698"/>
                  </a:cubicBezTo>
                  <a:cubicBezTo>
                    <a:pt x="330213" y="49956"/>
                    <a:pt x="326250" y="52586"/>
                    <a:pt x="322288" y="52586"/>
                  </a:cubicBezTo>
                  <a:cubicBezTo>
                    <a:pt x="322288" y="52586"/>
                    <a:pt x="322288" y="52586"/>
                    <a:pt x="322288" y="252413"/>
                  </a:cubicBezTo>
                  <a:cubicBezTo>
                    <a:pt x="322288" y="256357"/>
                    <a:pt x="317005" y="260301"/>
                    <a:pt x="311721" y="260301"/>
                  </a:cubicBezTo>
                  <a:cubicBezTo>
                    <a:pt x="311721" y="260301"/>
                    <a:pt x="311721" y="260301"/>
                    <a:pt x="176994" y="260301"/>
                  </a:cubicBezTo>
                  <a:cubicBezTo>
                    <a:pt x="176994" y="260301"/>
                    <a:pt x="176994" y="260301"/>
                    <a:pt x="176994" y="320774"/>
                  </a:cubicBezTo>
                  <a:cubicBezTo>
                    <a:pt x="176994" y="320774"/>
                    <a:pt x="176994" y="320774"/>
                    <a:pt x="245679" y="320774"/>
                  </a:cubicBezTo>
                  <a:cubicBezTo>
                    <a:pt x="249641" y="320774"/>
                    <a:pt x="253604" y="324718"/>
                    <a:pt x="253604" y="328662"/>
                  </a:cubicBezTo>
                  <a:cubicBezTo>
                    <a:pt x="253604" y="332606"/>
                    <a:pt x="249641" y="336550"/>
                    <a:pt x="245679" y="336550"/>
                  </a:cubicBezTo>
                  <a:cubicBezTo>
                    <a:pt x="245679" y="336550"/>
                    <a:pt x="245679" y="336550"/>
                    <a:pt x="92459" y="336550"/>
                  </a:cubicBezTo>
                  <a:cubicBezTo>
                    <a:pt x="88497" y="336550"/>
                    <a:pt x="84534" y="332606"/>
                    <a:pt x="84534" y="328662"/>
                  </a:cubicBezTo>
                  <a:cubicBezTo>
                    <a:pt x="84534" y="324718"/>
                    <a:pt x="88497" y="320774"/>
                    <a:pt x="92459" y="320774"/>
                  </a:cubicBezTo>
                  <a:cubicBezTo>
                    <a:pt x="92459" y="320774"/>
                    <a:pt x="92459" y="320774"/>
                    <a:pt x="161144" y="320774"/>
                  </a:cubicBezTo>
                  <a:cubicBezTo>
                    <a:pt x="161144" y="320774"/>
                    <a:pt x="161144" y="320774"/>
                    <a:pt x="161144" y="260301"/>
                  </a:cubicBezTo>
                  <a:cubicBezTo>
                    <a:pt x="161144" y="260301"/>
                    <a:pt x="161144" y="260301"/>
                    <a:pt x="26417" y="260301"/>
                  </a:cubicBezTo>
                  <a:cubicBezTo>
                    <a:pt x="21133" y="260301"/>
                    <a:pt x="18492" y="256357"/>
                    <a:pt x="18492" y="252413"/>
                  </a:cubicBezTo>
                  <a:cubicBezTo>
                    <a:pt x="18492" y="252413"/>
                    <a:pt x="18492" y="252413"/>
                    <a:pt x="18492" y="52586"/>
                  </a:cubicBezTo>
                  <a:cubicBezTo>
                    <a:pt x="18492" y="52586"/>
                    <a:pt x="18492" y="52586"/>
                    <a:pt x="15850" y="52586"/>
                  </a:cubicBezTo>
                  <a:cubicBezTo>
                    <a:pt x="11888" y="52586"/>
                    <a:pt x="7925" y="49956"/>
                    <a:pt x="7925" y="44698"/>
                  </a:cubicBezTo>
                  <a:cubicBezTo>
                    <a:pt x="7925" y="44698"/>
                    <a:pt x="7925" y="44698"/>
                    <a:pt x="7925" y="28922"/>
                  </a:cubicBezTo>
                  <a:cubicBezTo>
                    <a:pt x="3962" y="28922"/>
                    <a:pt x="0" y="26293"/>
                    <a:pt x="0" y="21034"/>
                  </a:cubicBezTo>
                  <a:cubicBezTo>
                    <a:pt x="0" y="17090"/>
                    <a:pt x="3962" y="13146"/>
                    <a:pt x="7925" y="13146"/>
                  </a:cubicBezTo>
                  <a:cubicBezTo>
                    <a:pt x="7925" y="13146"/>
                    <a:pt x="7925" y="13146"/>
                    <a:pt x="161144" y="13146"/>
                  </a:cubicBezTo>
                  <a:cubicBezTo>
                    <a:pt x="161144" y="13146"/>
                    <a:pt x="161144" y="13146"/>
                    <a:pt x="161144" y="7888"/>
                  </a:cubicBezTo>
                  <a:cubicBezTo>
                    <a:pt x="161144" y="3944"/>
                    <a:pt x="165107" y="0"/>
                    <a:pt x="169069" y="0"/>
                  </a:cubicBezTo>
                  <a:close/>
                </a:path>
              </a:pathLst>
            </a:custGeom>
            <a:solidFill>
              <a:schemeClr val="bg1"/>
            </a:solidFill>
            <a:ln>
              <a:noFill/>
            </a:ln>
            <a:extLst/>
          </p:spPr>
          <p:txBody>
            <a:bodyPr anchor="ctr"/>
            <a:lstStyle/>
            <a:p>
              <a:pPr algn="ctr"/>
              <a:endParaRPr sz="1000"/>
            </a:p>
          </p:txBody>
        </p:sp>
        <p:sp>
          <p:nvSpPr>
            <p:cNvPr id="18" name="íślíḋè-Freeform: Shape 42"/>
            <p:cNvSpPr>
              <a:spLocks/>
            </p:cNvSpPr>
            <p:nvPr/>
          </p:nvSpPr>
          <p:spPr bwMode="auto">
            <a:xfrm>
              <a:off x="5446816" y="5526723"/>
              <a:ext cx="1050431" cy="971818"/>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tx1">
                <a:lumMod val="65000"/>
                <a:lumOff val="35000"/>
              </a:schemeClr>
            </a:solidFill>
            <a:ln w="9525">
              <a:noFill/>
              <a:round/>
              <a:headEnd/>
              <a:tailEnd/>
            </a:ln>
          </p:spPr>
          <p:txBody>
            <a:bodyPr anchor="ctr"/>
            <a:lstStyle/>
            <a:p>
              <a:pPr algn="ctr"/>
              <a:endParaRPr sz="1000"/>
            </a:p>
          </p:txBody>
        </p:sp>
        <p:sp>
          <p:nvSpPr>
            <p:cNvPr id="19" name="文本框 18"/>
            <p:cNvSpPr txBox="1"/>
            <p:nvPr/>
          </p:nvSpPr>
          <p:spPr>
            <a:xfrm>
              <a:off x="569590" y="258191"/>
              <a:ext cx="1978421" cy="674977"/>
            </a:xfrm>
            <a:prstGeom prst="rect">
              <a:avLst/>
            </a:prstGeom>
            <a:noFill/>
          </p:spPr>
          <p:txBody>
            <a:bodyPr wrap="square" lIns="91028" tIns="45514" rIns="91028" bIns="45514">
              <a:spAutoFit/>
            </a:bodyPr>
            <a:lstStyle/>
            <a:p>
              <a:pPr algn="ctr">
                <a:defRPr/>
              </a:pPr>
              <a:r>
                <a:rPr lang="zh-CN" altLang="en-US" sz="1200" dirty="0" smtClean="0">
                  <a:solidFill>
                    <a:srgbClr val="FF0000"/>
                  </a:solidFill>
                  <a:latin typeface="Microsoft YaHei" charset="-122"/>
                  <a:ea typeface="Microsoft YaHei" charset="-122"/>
                  <a:cs typeface="Microsoft YaHei" charset="-122"/>
                  <a:sym typeface="宋体" panose="02010600030101010101" pitchFamily="2" charset="-122"/>
                </a:rPr>
                <a:t>商业创新</a:t>
              </a:r>
              <a:endParaRPr lang="zh-CN" altLang="en-US" sz="1200" dirty="0">
                <a:solidFill>
                  <a:srgbClr val="FF0000"/>
                </a:solidFill>
                <a:latin typeface="Microsoft YaHei" charset="-122"/>
                <a:ea typeface="Microsoft YaHei" charset="-122"/>
                <a:cs typeface="Microsoft YaHei" charset="-122"/>
                <a:sym typeface="宋体" panose="02010600030101010101" pitchFamily="2" charset="-122"/>
              </a:endParaRPr>
            </a:p>
          </p:txBody>
        </p:sp>
        <p:sp>
          <p:nvSpPr>
            <p:cNvPr id="20" name="矩形 19"/>
            <p:cNvSpPr/>
            <p:nvPr/>
          </p:nvSpPr>
          <p:spPr>
            <a:xfrm>
              <a:off x="-138380" y="1245389"/>
              <a:ext cx="5486640" cy="1126653"/>
            </a:xfrm>
            <a:prstGeom prst="rect">
              <a:avLst/>
            </a:prstGeom>
          </p:spPr>
          <p:txBody>
            <a:bodyPr wrap="square">
              <a:spAutoFit/>
            </a:bodyPr>
            <a:lstStyle/>
            <a:p>
              <a:pPr marL="285750" indent="-285750">
                <a:lnSpc>
                  <a:spcPct val="150000"/>
                </a:lnSpc>
                <a:buFont typeface="Wingdings" charset="2"/>
                <a:buChar char="l"/>
              </a:pPr>
              <a:r>
                <a:rPr lang="zh-CN" altLang="en-US" sz="800" b="1" dirty="0">
                  <a:solidFill>
                    <a:schemeClr val="tx1">
                      <a:lumMod val="50000"/>
                      <a:lumOff val="50000"/>
                    </a:schemeClr>
                  </a:solidFill>
                  <a:latin typeface="Microsoft YaHei" charset="-122"/>
                  <a:ea typeface="Microsoft YaHei" charset="-122"/>
                  <a:cs typeface="Microsoft YaHei" charset="-122"/>
                  <a:sym typeface="Wingdings" pitchFamily="2" charset="2"/>
                </a:rPr>
                <a:t>商业范式：</a:t>
              </a:r>
              <a:r>
                <a:rPr lang="zh-CN" altLang="en-US" sz="800" dirty="0">
                  <a:solidFill>
                    <a:schemeClr val="tx1">
                      <a:lumMod val="50000"/>
                      <a:lumOff val="50000"/>
                    </a:schemeClr>
                  </a:solidFill>
                  <a:latin typeface="Microsoft YaHei" charset="-122"/>
                  <a:ea typeface="Microsoft YaHei" charset="-122"/>
                  <a:cs typeface="Microsoft YaHei" charset="-122"/>
                  <a:sym typeface="Wingdings" pitchFamily="2" charset="2"/>
                </a:rPr>
                <a:t>数据驱动／实时</a:t>
              </a:r>
              <a:r>
                <a:rPr lang="zh-CN" altLang="en-US" sz="800" dirty="0" smtClean="0">
                  <a:solidFill>
                    <a:schemeClr val="tx1">
                      <a:lumMod val="50000"/>
                      <a:lumOff val="50000"/>
                    </a:schemeClr>
                  </a:solidFill>
                  <a:latin typeface="Microsoft YaHei" charset="-122"/>
                  <a:ea typeface="Microsoft YaHei" charset="-122"/>
                  <a:cs typeface="Microsoft YaHei" charset="-122"/>
                  <a:sym typeface="Wingdings" pitchFamily="2" charset="2"/>
                </a:rPr>
                <a:t>企业</a:t>
              </a:r>
              <a:endParaRPr lang="en-US" altLang="zh-CN" sz="800" dirty="0" smtClean="0">
                <a:solidFill>
                  <a:schemeClr val="tx1">
                    <a:lumMod val="50000"/>
                    <a:lumOff val="50000"/>
                  </a:schemeClr>
                </a:solidFill>
                <a:latin typeface="Microsoft YaHei" charset="-122"/>
                <a:ea typeface="Microsoft YaHei" charset="-122"/>
                <a:cs typeface="Microsoft YaHei" charset="-122"/>
                <a:sym typeface="Wingdings" pitchFamily="2" charset="2"/>
              </a:endParaRPr>
            </a:p>
            <a:p>
              <a:pPr marL="285750" indent="-285750">
                <a:lnSpc>
                  <a:spcPct val="150000"/>
                </a:lnSpc>
                <a:buFont typeface="Wingdings" charset="2"/>
                <a:buChar char="l"/>
              </a:pPr>
              <a:r>
                <a:rPr lang="zh-CN" altLang="en-US" sz="800" b="1" dirty="0" smtClean="0">
                  <a:solidFill>
                    <a:schemeClr val="tx1">
                      <a:lumMod val="50000"/>
                      <a:lumOff val="50000"/>
                    </a:schemeClr>
                  </a:solidFill>
                  <a:latin typeface="Microsoft YaHei" charset="-122"/>
                  <a:ea typeface="Microsoft YaHei" charset="-122"/>
                  <a:cs typeface="Microsoft YaHei" charset="-122"/>
                  <a:sym typeface="Wingdings" pitchFamily="2" charset="2"/>
                </a:rPr>
                <a:t>社会化</a:t>
              </a:r>
              <a:r>
                <a:rPr lang="zh-CN" altLang="en-US" sz="800" b="1" smtClean="0">
                  <a:solidFill>
                    <a:schemeClr val="tx1">
                      <a:lumMod val="50000"/>
                      <a:lumOff val="50000"/>
                    </a:schemeClr>
                  </a:solidFill>
                  <a:latin typeface="Microsoft YaHei" charset="-122"/>
                  <a:ea typeface="Microsoft YaHei" charset="-122"/>
                  <a:cs typeface="Microsoft YaHei" charset="-122"/>
                  <a:sym typeface="Wingdings" pitchFamily="2" charset="2"/>
                </a:rPr>
                <a:t>商业：</a:t>
              </a:r>
              <a:r>
                <a:rPr lang="zh-CN" altLang="en-US" sz="800" smtClean="0">
                  <a:solidFill>
                    <a:schemeClr val="tx1">
                      <a:lumMod val="50000"/>
                      <a:lumOff val="50000"/>
                    </a:schemeClr>
                  </a:solidFill>
                  <a:latin typeface="Microsoft YaHei" charset="-122"/>
                  <a:ea typeface="Microsoft YaHei" charset="-122"/>
                  <a:cs typeface="Microsoft YaHei" charset="-122"/>
                  <a:sym typeface="Wingdings" pitchFamily="2" charset="2"/>
                </a:rPr>
                <a:t>连接</a:t>
              </a:r>
              <a:r>
                <a:rPr lang="zh-CN" altLang="en-US" sz="800" dirty="0">
                  <a:solidFill>
                    <a:schemeClr val="tx1">
                      <a:lumMod val="50000"/>
                      <a:lumOff val="50000"/>
                    </a:schemeClr>
                  </a:solidFill>
                  <a:latin typeface="Microsoft YaHei" charset="-122"/>
                  <a:ea typeface="Microsoft YaHei" charset="-122"/>
                  <a:cs typeface="Microsoft YaHei" charset="-122"/>
                  <a:sym typeface="Wingdings" pitchFamily="2" charset="2"/>
                </a:rPr>
                <a:t>协同共享／</a:t>
              </a:r>
              <a:r>
                <a:rPr lang="zh-CN" altLang="en-US" sz="800">
                  <a:solidFill>
                    <a:schemeClr val="tx1">
                      <a:lumMod val="50000"/>
                      <a:lumOff val="50000"/>
                    </a:schemeClr>
                  </a:solidFill>
                  <a:latin typeface="Microsoft YaHei" charset="-122"/>
                  <a:ea typeface="Microsoft YaHei" charset="-122"/>
                  <a:cs typeface="Microsoft YaHei" charset="-122"/>
                  <a:sym typeface="Wingdings" pitchFamily="2" charset="2"/>
                </a:rPr>
                <a:t>全球</a:t>
              </a:r>
              <a:r>
                <a:rPr lang="zh-CN" altLang="en-US" sz="800" smtClean="0">
                  <a:solidFill>
                    <a:schemeClr val="tx1">
                      <a:lumMod val="50000"/>
                      <a:lumOff val="50000"/>
                    </a:schemeClr>
                  </a:solidFill>
                  <a:latin typeface="Microsoft YaHei" charset="-122"/>
                  <a:ea typeface="Microsoft YaHei" charset="-122"/>
                  <a:cs typeface="Microsoft YaHei" charset="-122"/>
                  <a:sym typeface="Wingdings" pitchFamily="2" charset="2"/>
                </a:rPr>
                <a:t>资源</a:t>
              </a:r>
              <a:endParaRPr lang="en-US" altLang="zh-CN" sz="800" dirty="0" smtClean="0">
                <a:solidFill>
                  <a:schemeClr val="tx1">
                    <a:lumMod val="50000"/>
                    <a:lumOff val="50000"/>
                  </a:schemeClr>
                </a:solidFill>
                <a:latin typeface="Microsoft YaHei" charset="-122"/>
                <a:ea typeface="Microsoft YaHei" charset="-122"/>
                <a:cs typeface="Microsoft YaHei" charset="-122"/>
                <a:sym typeface="Wingdings" pitchFamily="2" charset="2"/>
              </a:endParaRPr>
            </a:p>
          </p:txBody>
        </p:sp>
        <p:sp>
          <p:nvSpPr>
            <p:cNvPr id="21" name="文本框 20"/>
            <p:cNvSpPr txBox="1"/>
            <p:nvPr/>
          </p:nvSpPr>
          <p:spPr>
            <a:xfrm>
              <a:off x="6114273" y="258191"/>
              <a:ext cx="2879384" cy="674977"/>
            </a:xfrm>
            <a:prstGeom prst="rect">
              <a:avLst/>
            </a:prstGeom>
            <a:noFill/>
          </p:spPr>
          <p:txBody>
            <a:bodyPr wrap="square" lIns="91028" tIns="45514" rIns="91028" bIns="45514">
              <a:spAutoFit/>
            </a:bodyPr>
            <a:lstStyle/>
            <a:p>
              <a:pPr algn="ctr">
                <a:defRPr/>
              </a:pPr>
              <a:r>
                <a:rPr lang="zh-CN" altLang="en-US" sz="1200" smtClean="0">
                  <a:solidFill>
                    <a:srgbClr val="FF0000"/>
                  </a:solidFill>
                  <a:latin typeface="Microsoft YaHei" charset="-122"/>
                  <a:ea typeface="Microsoft YaHei" charset="-122"/>
                  <a:cs typeface="Microsoft YaHei" charset="-122"/>
                  <a:sym typeface="宋体" panose="02010600030101010101" pitchFamily="2" charset="-122"/>
                </a:rPr>
                <a:t>技术变革</a:t>
              </a:r>
              <a:endParaRPr lang="en-US" altLang="zh-CN" sz="1200" dirty="0" smtClean="0">
                <a:solidFill>
                  <a:srgbClr val="FF0000"/>
                </a:solidFill>
                <a:latin typeface="Microsoft YaHei" charset="-122"/>
                <a:ea typeface="Microsoft YaHei" charset="-122"/>
                <a:cs typeface="Microsoft YaHei" charset="-122"/>
                <a:sym typeface="宋体" panose="02010600030101010101" pitchFamily="2" charset="-122"/>
              </a:endParaRPr>
            </a:p>
          </p:txBody>
        </p:sp>
        <p:sp>
          <p:nvSpPr>
            <p:cNvPr id="22" name="矩形 21"/>
            <p:cNvSpPr/>
            <p:nvPr/>
          </p:nvSpPr>
          <p:spPr>
            <a:xfrm>
              <a:off x="5242590" y="1245389"/>
              <a:ext cx="4209918" cy="3379958"/>
            </a:xfrm>
            <a:prstGeom prst="rect">
              <a:avLst/>
            </a:prstGeom>
          </p:spPr>
          <p:txBody>
            <a:bodyPr wrap="square">
              <a:spAutoFit/>
            </a:bodyPr>
            <a:lstStyle/>
            <a:p>
              <a:pPr marL="285750" indent="-285750">
                <a:lnSpc>
                  <a:spcPct val="150000"/>
                </a:lnSpc>
                <a:buFont typeface="Wingdings" charset="2"/>
                <a:buChar char="l"/>
              </a:pPr>
              <a:r>
                <a:rPr lang="zh-CN" altLang="en-US" sz="700" b="1" dirty="0" smtClean="0">
                  <a:solidFill>
                    <a:schemeClr val="tx1">
                      <a:lumMod val="50000"/>
                      <a:lumOff val="50000"/>
                    </a:schemeClr>
                  </a:solidFill>
                  <a:latin typeface="Microsoft YaHei" charset="-122"/>
                  <a:ea typeface="Microsoft YaHei" charset="-122"/>
                  <a:cs typeface="Microsoft YaHei" charset="-122"/>
                  <a:sym typeface="Wingdings" pitchFamily="2" charset="2"/>
                </a:rPr>
                <a:t>大</a:t>
              </a:r>
              <a:r>
                <a:rPr lang="zh-CN" altLang="en-US" sz="700" b="1" dirty="0">
                  <a:solidFill>
                    <a:schemeClr val="tx1">
                      <a:lumMod val="50000"/>
                      <a:lumOff val="50000"/>
                    </a:schemeClr>
                  </a:solidFill>
                  <a:latin typeface="Microsoft YaHei" charset="-122"/>
                  <a:ea typeface="Microsoft YaHei" charset="-122"/>
                  <a:cs typeface="Microsoft YaHei" charset="-122"/>
                  <a:sym typeface="Wingdings" pitchFamily="2" charset="2"/>
                </a:rPr>
                <a:t>数据：</a:t>
              </a:r>
              <a:r>
                <a:rPr lang="zh-CN" altLang="en-US" sz="700" dirty="0">
                  <a:solidFill>
                    <a:schemeClr val="tx1">
                      <a:lumMod val="50000"/>
                      <a:lumOff val="50000"/>
                    </a:schemeClr>
                  </a:solidFill>
                  <a:latin typeface="Microsoft YaHei" charset="-122"/>
                  <a:ea typeface="Microsoft YaHei" charset="-122"/>
                  <a:cs typeface="Microsoft YaHei" charset="-122"/>
                  <a:sym typeface="Wingdings" pitchFamily="2" charset="2"/>
                </a:rPr>
                <a:t>交易级（事项）数据</a:t>
              </a:r>
              <a:endParaRPr lang="en-US" altLang="zh-CN" sz="700" dirty="0">
                <a:solidFill>
                  <a:schemeClr val="tx1">
                    <a:lumMod val="50000"/>
                    <a:lumOff val="50000"/>
                  </a:schemeClr>
                </a:solidFill>
                <a:latin typeface="Microsoft YaHei" charset="-122"/>
                <a:ea typeface="Microsoft YaHei" charset="-122"/>
                <a:cs typeface="Microsoft YaHei" charset="-122"/>
                <a:sym typeface="Wingdings" pitchFamily="2" charset="2"/>
              </a:endParaRPr>
            </a:p>
            <a:p>
              <a:pPr marL="285750" indent="-285750">
                <a:lnSpc>
                  <a:spcPct val="150000"/>
                </a:lnSpc>
                <a:buFont typeface="Wingdings" charset="2"/>
                <a:buChar char="l"/>
              </a:pPr>
              <a:r>
                <a:rPr lang="zh-CN" altLang="en-US" sz="700" b="1" dirty="0" smtClean="0">
                  <a:solidFill>
                    <a:schemeClr val="tx1">
                      <a:lumMod val="50000"/>
                      <a:lumOff val="50000"/>
                    </a:schemeClr>
                  </a:solidFill>
                  <a:latin typeface="Microsoft YaHei" charset="-122"/>
                  <a:ea typeface="Microsoft YaHei" charset="-122"/>
                  <a:cs typeface="Microsoft YaHei" charset="-122"/>
                  <a:sym typeface="Wingdings" pitchFamily="2" charset="2"/>
                </a:rPr>
                <a:t>人工智能：</a:t>
              </a:r>
              <a:r>
                <a:rPr lang="zh-CN" altLang="en-US" sz="700" dirty="0" smtClean="0">
                  <a:solidFill>
                    <a:schemeClr val="tx1">
                      <a:lumMod val="50000"/>
                      <a:lumOff val="50000"/>
                    </a:schemeClr>
                  </a:solidFill>
                  <a:latin typeface="Microsoft YaHei" charset="-122"/>
                  <a:ea typeface="Microsoft YaHei" charset="-122"/>
                  <a:cs typeface="Microsoft YaHei" charset="-122"/>
                  <a:sym typeface="Wingdings" pitchFamily="2" charset="2"/>
                </a:rPr>
                <a:t>财务</a:t>
              </a:r>
              <a:r>
                <a:rPr lang="zh-CN" altLang="en-US" sz="700" dirty="0">
                  <a:solidFill>
                    <a:schemeClr val="tx1">
                      <a:lumMod val="50000"/>
                      <a:lumOff val="50000"/>
                    </a:schemeClr>
                  </a:solidFill>
                  <a:latin typeface="Microsoft YaHei" charset="-122"/>
                  <a:ea typeface="Microsoft YaHei" charset="-122"/>
                  <a:cs typeface="Microsoft YaHei" charset="-122"/>
                  <a:sym typeface="Wingdings" pitchFamily="2" charset="2"/>
                </a:rPr>
                <a:t>机器人／自动化</a:t>
              </a:r>
              <a:r>
                <a:rPr lang="zh-CN" altLang="en-US" sz="700" dirty="0" smtClean="0">
                  <a:solidFill>
                    <a:schemeClr val="tx1">
                      <a:lumMod val="50000"/>
                      <a:lumOff val="50000"/>
                    </a:schemeClr>
                  </a:solidFill>
                  <a:latin typeface="Microsoft YaHei" charset="-122"/>
                  <a:ea typeface="Microsoft YaHei" charset="-122"/>
                  <a:cs typeface="Microsoft YaHei" charset="-122"/>
                  <a:sym typeface="Wingdings" pitchFamily="2" charset="2"/>
                </a:rPr>
                <a:t>智能化</a:t>
              </a:r>
              <a:endParaRPr lang="en-US" altLang="zh-CN" sz="700" dirty="0">
                <a:solidFill>
                  <a:schemeClr val="tx1">
                    <a:lumMod val="50000"/>
                    <a:lumOff val="50000"/>
                  </a:schemeClr>
                </a:solidFill>
                <a:latin typeface="Microsoft YaHei" charset="-122"/>
                <a:ea typeface="Microsoft YaHei" charset="-122"/>
                <a:cs typeface="Microsoft YaHei" charset="-122"/>
                <a:sym typeface="Wingdings" pitchFamily="2" charset="2"/>
              </a:endParaRPr>
            </a:p>
            <a:p>
              <a:pPr marL="285750" indent="-285750">
                <a:lnSpc>
                  <a:spcPct val="150000"/>
                </a:lnSpc>
                <a:buFont typeface="Wingdings" charset="2"/>
                <a:buChar char="l"/>
              </a:pPr>
              <a:r>
                <a:rPr lang="zh-CN" altLang="en-US" sz="700" b="1" dirty="0" smtClean="0">
                  <a:solidFill>
                    <a:schemeClr val="tx1">
                      <a:lumMod val="50000"/>
                      <a:lumOff val="50000"/>
                    </a:schemeClr>
                  </a:solidFill>
                  <a:latin typeface="Microsoft YaHei" charset="-122"/>
                  <a:ea typeface="Microsoft YaHei" charset="-122"/>
                  <a:cs typeface="Microsoft YaHei" charset="-122"/>
                  <a:sym typeface="Wingdings" pitchFamily="2" charset="2"/>
                </a:rPr>
                <a:t>移动</a:t>
              </a:r>
              <a:r>
                <a:rPr lang="zh-CN" altLang="en-US" sz="700" b="1" dirty="0">
                  <a:solidFill>
                    <a:schemeClr val="tx1">
                      <a:lumMod val="50000"/>
                      <a:lumOff val="50000"/>
                    </a:schemeClr>
                  </a:solidFill>
                  <a:latin typeface="Microsoft YaHei" charset="-122"/>
                  <a:ea typeface="Microsoft YaHei" charset="-122"/>
                  <a:cs typeface="Microsoft YaHei" charset="-122"/>
                  <a:sym typeface="Wingdings" pitchFamily="2" charset="2"/>
                </a:rPr>
                <a:t>互联网</a:t>
              </a:r>
              <a:r>
                <a:rPr lang="zh-CN" altLang="en-US" sz="700" dirty="0" smtClean="0">
                  <a:solidFill>
                    <a:schemeClr val="tx1">
                      <a:lumMod val="50000"/>
                      <a:lumOff val="50000"/>
                    </a:schemeClr>
                  </a:solidFill>
                  <a:latin typeface="Microsoft YaHei" charset="-122"/>
                  <a:ea typeface="Microsoft YaHei" charset="-122"/>
                  <a:cs typeface="Microsoft YaHei" charset="-122"/>
                  <a:sym typeface="Wingdings" pitchFamily="2" charset="2"/>
                </a:rPr>
                <a:t>：</a:t>
              </a:r>
              <a:r>
                <a:rPr lang="zh-CN" altLang="en-US" sz="700" dirty="0">
                  <a:solidFill>
                    <a:schemeClr val="tx1">
                      <a:lumMod val="50000"/>
                      <a:lumOff val="50000"/>
                    </a:schemeClr>
                  </a:solidFill>
                  <a:latin typeface="Microsoft YaHei" charset="-122"/>
                  <a:ea typeface="Microsoft YaHei" charset="-122"/>
                  <a:cs typeface="Microsoft YaHei" charset="-122"/>
                  <a:sym typeface="Wingdings" pitchFamily="2" charset="2"/>
                </a:rPr>
                <a:t>高效便捷</a:t>
              </a:r>
              <a:r>
                <a:rPr lang="zh-CN" altLang="en-US" sz="700" dirty="0" smtClean="0">
                  <a:solidFill>
                    <a:schemeClr val="tx1">
                      <a:lumMod val="50000"/>
                      <a:lumOff val="50000"/>
                    </a:schemeClr>
                  </a:solidFill>
                  <a:latin typeface="Microsoft YaHei" charset="-122"/>
                  <a:ea typeface="Microsoft YaHei" charset="-122"/>
                  <a:cs typeface="Microsoft YaHei" charset="-122"/>
                  <a:sym typeface="Wingdings" pitchFamily="2" charset="2"/>
                </a:rPr>
                <a:t>／信用机制</a:t>
              </a:r>
              <a:endParaRPr lang="en-US" altLang="zh-CN" sz="700" dirty="0" smtClean="0">
                <a:solidFill>
                  <a:schemeClr val="tx1">
                    <a:lumMod val="50000"/>
                    <a:lumOff val="50000"/>
                  </a:schemeClr>
                </a:solidFill>
                <a:latin typeface="Microsoft YaHei" charset="-122"/>
                <a:ea typeface="Microsoft YaHei" charset="-122"/>
                <a:cs typeface="Microsoft YaHei" charset="-122"/>
                <a:sym typeface="Wingdings" pitchFamily="2" charset="2"/>
              </a:endParaRPr>
            </a:p>
            <a:p>
              <a:pPr marL="285750" indent="-285750">
                <a:lnSpc>
                  <a:spcPct val="150000"/>
                </a:lnSpc>
                <a:buFont typeface="Wingdings" charset="2"/>
                <a:buChar char="l"/>
              </a:pPr>
              <a:r>
                <a:rPr lang="zh-CN" altLang="en-US" sz="700" b="1" dirty="0">
                  <a:solidFill>
                    <a:schemeClr val="tx1">
                      <a:lumMod val="50000"/>
                      <a:lumOff val="50000"/>
                    </a:schemeClr>
                  </a:solidFill>
                  <a:latin typeface="Microsoft YaHei" charset="-122"/>
                  <a:ea typeface="Microsoft YaHei" charset="-122"/>
                  <a:cs typeface="Microsoft YaHei" charset="-122"/>
                </a:rPr>
                <a:t>云计算</a:t>
              </a:r>
              <a:r>
                <a:rPr lang="zh-CN" altLang="en-US" sz="700" b="1" dirty="0">
                  <a:solidFill>
                    <a:schemeClr val="tx1">
                      <a:lumMod val="50000"/>
                      <a:lumOff val="50000"/>
                    </a:schemeClr>
                  </a:solidFill>
                  <a:latin typeface="Microsoft YaHei" charset="-122"/>
                  <a:ea typeface="Microsoft YaHei" charset="-122"/>
                  <a:cs typeface="Microsoft YaHei" charset="-122"/>
                  <a:sym typeface="Wingdings" pitchFamily="2" charset="2"/>
                </a:rPr>
                <a:t>：</a:t>
              </a:r>
              <a:r>
                <a:rPr lang="zh-CN" altLang="en-US" sz="700" dirty="0">
                  <a:solidFill>
                    <a:schemeClr val="tx1">
                      <a:lumMod val="50000"/>
                      <a:lumOff val="50000"/>
                    </a:schemeClr>
                  </a:solidFill>
                  <a:latin typeface="Microsoft YaHei" charset="-122"/>
                  <a:ea typeface="Microsoft YaHei" charset="-122"/>
                  <a:cs typeface="Microsoft YaHei" charset="-122"/>
                  <a:sym typeface="Wingdings" pitchFamily="2" charset="2"/>
                </a:rPr>
                <a:t>实时会计／社会化财务</a:t>
              </a:r>
              <a:endParaRPr lang="en-US" altLang="zh-CN" sz="700" dirty="0">
                <a:solidFill>
                  <a:schemeClr val="tx1">
                    <a:lumMod val="50000"/>
                    <a:lumOff val="50000"/>
                  </a:schemeClr>
                </a:solidFill>
                <a:latin typeface="Microsoft YaHei" charset="-122"/>
                <a:ea typeface="Microsoft YaHei" charset="-122"/>
                <a:cs typeface="Microsoft YaHei" charset="-122"/>
                <a:sym typeface="Wingdings" pitchFamily="2" charset="2"/>
              </a:endParaRPr>
            </a:p>
            <a:p>
              <a:pPr marL="285750" indent="-285750">
                <a:lnSpc>
                  <a:spcPct val="150000"/>
                </a:lnSpc>
                <a:buFont typeface="Wingdings" charset="2"/>
                <a:buChar char="l"/>
              </a:pPr>
              <a:r>
                <a:rPr lang="zh-CN" altLang="en-US" sz="700" b="1" dirty="0" smtClean="0">
                  <a:solidFill>
                    <a:schemeClr val="tx1">
                      <a:lumMod val="50000"/>
                      <a:lumOff val="50000"/>
                    </a:schemeClr>
                  </a:solidFill>
                  <a:latin typeface="Microsoft YaHei" charset="-122"/>
                  <a:ea typeface="Microsoft YaHei" charset="-122"/>
                  <a:cs typeface="Microsoft YaHei" charset="-122"/>
                  <a:sym typeface="Wingdings" pitchFamily="2" charset="2"/>
                </a:rPr>
                <a:t>物联网：</a:t>
              </a:r>
              <a:r>
                <a:rPr lang="zh-CN" altLang="en-US" sz="700" dirty="0" smtClean="0">
                  <a:solidFill>
                    <a:schemeClr val="tx1">
                      <a:lumMod val="50000"/>
                      <a:lumOff val="50000"/>
                    </a:schemeClr>
                  </a:solidFill>
                  <a:latin typeface="Microsoft YaHei" charset="-122"/>
                  <a:ea typeface="Microsoft YaHei" charset="-122"/>
                  <a:cs typeface="Microsoft YaHei" charset="-122"/>
                  <a:sym typeface="Wingdings" pitchFamily="2" charset="2"/>
                </a:rPr>
                <a:t>智能数据采集</a:t>
              </a:r>
              <a:endParaRPr lang="en-US" altLang="zh-CN" sz="700" dirty="0">
                <a:solidFill>
                  <a:schemeClr val="tx1">
                    <a:lumMod val="50000"/>
                    <a:lumOff val="50000"/>
                  </a:schemeClr>
                </a:solidFill>
                <a:latin typeface="Microsoft YaHei" charset="-122"/>
                <a:ea typeface="Microsoft YaHei" charset="-122"/>
                <a:cs typeface="Microsoft YaHei" charset="-122"/>
                <a:sym typeface="Wingdings" pitchFamily="2" charset="2"/>
              </a:endParaRPr>
            </a:p>
            <a:p>
              <a:pPr marL="285750" indent="-285750">
                <a:lnSpc>
                  <a:spcPct val="150000"/>
                </a:lnSpc>
                <a:buFont typeface="Wingdings" charset="2"/>
                <a:buChar char="l"/>
              </a:pPr>
              <a:r>
                <a:rPr lang="zh-CN" altLang="en-US" sz="700" b="1" dirty="0" smtClean="0">
                  <a:solidFill>
                    <a:schemeClr val="tx1">
                      <a:lumMod val="50000"/>
                      <a:lumOff val="50000"/>
                    </a:schemeClr>
                  </a:solidFill>
                  <a:latin typeface="Microsoft YaHei" charset="-122"/>
                  <a:ea typeface="Microsoft YaHei" charset="-122"/>
                  <a:cs typeface="Microsoft YaHei" charset="-122"/>
                  <a:sym typeface="Wingdings" pitchFamily="2" charset="2"/>
                </a:rPr>
                <a:t>区块链：</a:t>
              </a:r>
              <a:r>
                <a:rPr lang="zh-CN" altLang="en-US" sz="700" dirty="0">
                  <a:solidFill>
                    <a:schemeClr val="tx1">
                      <a:lumMod val="50000"/>
                      <a:lumOff val="50000"/>
                    </a:schemeClr>
                  </a:solidFill>
                  <a:latin typeface="Microsoft YaHei" charset="-122"/>
                  <a:ea typeface="Microsoft YaHei" charset="-122"/>
                  <a:cs typeface="Microsoft YaHei" charset="-122"/>
                  <a:sym typeface="Wingdings" pitchFamily="2" charset="2"/>
                </a:rPr>
                <a:t>信任机制</a:t>
              </a:r>
              <a:endParaRPr lang="en-US" altLang="zh-CN" sz="700" dirty="0">
                <a:solidFill>
                  <a:schemeClr val="tx1">
                    <a:lumMod val="50000"/>
                    <a:lumOff val="50000"/>
                  </a:schemeClr>
                </a:solidFill>
                <a:latin typeface="Microsoft YaHei" charset="-122"/>
                <a:ea typeface="Microsoft YaHei" charset="-122"/>
                <a:cs typeface="Microsoft YaHei" charset="-122"/>
                <a:sym typeface="Wingdings" pitchFamily="2" charset="2"/>
              </a:endParaRPr>
            </a:p>
          </p:txBody>
        </p:sp>
        <p:sp>
          <p:nvSpPr>
            <p:cNvPr id="23" name="矩形 22"/>
            <p:cNvSpPr/>
            <p:nvPr/>
          </p:nvSpPr>
          <p:spPr>
            <a:xfrm>
              <a:off x="538748" y="4297186"/>
              <a:ext cx="3718870" cy="2760299"/>
            </a:xfrm>
            <a:prstGeom prst="rect">
              <a:avLst/>
            </a:prstGeom>
          </p:spPr>
          <p:txBody>
            <a:bodyPr wrap="square">
              <a:spAutoFit/>
            </a:bodyPr>
            <a:lstStyle/>
            <a:p>
              <a:pPr>
                <a:lnSpc>
                  <a:spcPct val="150000"/>
                </a:lnSpc>
              </a:pPr>
              <a:r>
                <a:rPr lang="zh-CN" altLang="en-US" sz="900" b="1" dirty="0" smtClean="0">
                  <a:solidFill>
                    <a:srgbClr val="00B0F0"/>
                  </a:solidFill>
                  <a:latin typeface="+mn-ea"/>
                  <a:ea typeface="+mn-ea"/>
                </a:rPr>
                <a:t>传统餐饮业</a:t>
              </a:r>
              <a:r>
                <a:rPr lang="zh-CN" altLang="en-US" sz="900" b="1" dirty="0">
                  <a:solidFill>
                    <a:srgbClr val="00B0F0"/>
                  </a:solidFill>
                  <a:latin typeface="+mn-ea"/>
                  <a:ea typeface="+mn-ea"/>
                </a:rPr>
                <a:t>突然出现很多明星公司</a:t>
              </a:r>
              <a:r>
                <a:rPr lang="zh-CN" altLang="en-US" sz="900" b="1" dirty="0" smtClean="0">
                  <a:solidFill>
                    <a:srgbClr val="00B0F0"/>
                  </a:solidFill>
                  <a:latin typeface="+mn-ea"/>
                  <a:ea typeface="+mn-ea"/>
                </a:rPr>
                <a:t>，得到</a:t>
              </a:r>
              <a:r>
                <a:rPr lang="zh-CN" altLang="en-US" sz="900" b="1" dirty="0">
                  <a:solidFill>
                    <a:srgbClr val="00B0F0"/>
                  </a:solidFill>
                  <a:latin typeface="+mn-ea"/>
                  <a:ea typeface="+mn-ea"/>
                </a:rPr>
                <a:t>大资本</a:t>
              </a:r>
              <a:r>
                <a:rPr lang="zh-CN" altLang="en-US" sz="900" b="1" dirty="0" smtClean="0">
                  <a:solidFill>
                    <a:srgbClr val="00B0F0"/>
                  </a:solidFill>
                  <a:latin typeface="+mn-ea"/>
                  <a:ea typeface="+mn-ea"/>
                </a:rPr>
                <a:t>的青睐。</a:t>
              </a:r>
              <a:r>
                <a:rPr lang="en-US" altLang="zh-CN" sz="900" b="1" dirty="0" smtClean="0">
                  <a:solidFill>
                    <a:srgbClr val="00B0F0"/>
                  </a:solidFill>
                  <a:latin typeface="+mn-ea"/>
                  <a:ea typeface="+mn-ea"/>
                </a:rPr>
                <a:t/>
              </a:r>
              <a:br>
                <a:rPr lang="en-US" altLang="zh-CN" sz="900" b="1" dirty="0" smtClean="0">
                  <a:solidFill>
                    <a:srgbClr val="00B0F0"/>
                  </a:solidFill>
                  <a:latin typeface="+mn-ea"/>
                  <a:ea typeface="+mn-ea"/>
                </a:rPr>
              </a:br>
              <a:r>
                <a:rPr lang="zh-CN" altLang="en-US" sz="900" b="1" dirty="0" smtClean="0">
                  <a:solidFill>
                    <a:srgbClr val="C00000"/>
                  </a:solidFill>
                  <a:latin typeface="+mn-ea"/>
                  <a:ea typeface="+mn-ea"/>
                </a:rPr>
                <a:t>电子支付</a:t>
              </a:r>
              <a:r>
                <a:rPr lang="zh-CN" altLang="en-US" sz="900" b="1" dirty="0" smtClean="0">
                  <a:solidFill>
                    <a:srgbClr val="00B0F0"/>
                  </a:solidFill>
                  <a:latin typeface="+mn-ea"/>
                  <a:ea typeface="+mn-ea"/>
                </a:rPr>
                <a:t>让管理黑箱透明化，信用构建成为可能！</a:t>
              </a:r>
              <a:endParaRPr lang="zh-CN" altLang="en-US" sz="900" b="1" dirty="0">
                <a:solidFill>
                  <a:srgbClr val="00B0F0"/>
                </a:solidFill>
                <a:latin typeface="+mn-ea"/>
                <a:ea typeface="+mn-ea"/>
              </a:endParaRPr>
            </a:p>
          </p:txBody>
        </p:sp>
        <p:sp>
          <p:nvSpPr>
            <p:cNvPr id="24" name="矩形 23"/>
            <p:cNvSpPr/>
            <p:nvPr/>
          </p:nvSpPr>
          <p:spPr>
            <a:xfrm>
              <a:off x="554321" y="2572251"/>
              <a:ext cx="3584126" cy="1746313"/>
            </a:xfrm>
            <a:prstGeom prst="rect">
              <a:avLst/>
            </a:prstGeom>
          </p:spPr>
          <p:txBody>
            <a:bodyPr wrap="square">
              <a:spAutoFit/>
            </a:bodyPr>
            <a:lstStyle/>
            <a:p>
              <a:pPr>
                <a:lnSpc>
                  <a:spcPct val="150000"/>
                </a:lnSpc>
              </a:pPr>
              <a:r>
                <a:rPr lang="zh-CN" altLang="en-US" sz="900" b="1" dirty="0" smtClean="0">
                  <a:solidFill>
                    <a:srgbClr val="00B0F0"/>
                  </a:solidFill>
                  <a:latin typeface="+mn-ea"/>
                  <a:ea typeface="+mn-ea"/>
                </a:rPr>
                <a:t>互联网企业涌现，传统企业数据驱动加速（</a:t>
              </a:r>
              <a:r>
                <a:rPr lang="zh-CN" altLang="en-US" sz="900" b="1" dirty="0" smtClean="0">
                  <a:solidFill>
                    <a:srgbClr val="FF0000"/>
                  </a:solidFill>
                  <a:latin typeface="+mn-ea"/>
                  <a:ea typeface="+mn-ea"/>
                </a:rPr>
                <a:t>智能电表、智能水表</a:t>
              </a:r>
              <a:r>
                <a:rPr lang="zh-CN" altLang="en-US" sz="900" b="1" dirty="0" smtClean="0">
                  <a:solidFill>
                    <a:srgbClr val="00B0F0"/>
                  </a:solidFill>
                  <a:latin typeface="+mn-ea"/>
                  <a:ea typeface="+mn-ea"/>
                </a:rPr>
                <a:t>）</a:t>
              </a:r>
              <a:endParaRPr lang="zh-CN" altLang="en-US" sz="900" b="1" dirty="0">
                <a:solidFill>
                  <a:srgbClr val="00B0F0"/>
                </a:solidFill>
                <a:latin typeface="+mn-ea"/>
                <a:ea typeface="+mn-ea"/>
              </a:endParaRPr>
            </a:p>
          </p:txBody>
        </p:sp>
        <p:pic>
          <p:nvPicPr>
            <p:cNvPr id="25" name="图片 24"/>
            <p:cNvPicPr>
              <a:picLocks noChangeAspect="1"/>
            </p:cNvPicPr>
            <p:nvPr/>
          </p:nvPicPr>
          <p:blipFill>
            <a:blip r:embed="rId3"/>
            <a:stretch>
              <a:fillRect/>
            </a:stretch>
          </p:blipFill>
          <p:spPr>
            <a:xfrm>
              <a:off x="4994562" y="5449333"/>
              <a:ext cx="1965448" cy="1097968"/>
            </a:xfrm>
            <a:prstGeom prst="rect">
              <a:avLst/>
            </a:prstGeom>
          </p:spPr>
        </p:pic>
      </p:grpSp>
      <p:pic>
        <p:nvPicPr>
          <p:cNvPr id="34" name="Picture 2" descr="https://www.huawei.com/minisite/giv/cn/img/species-img03.jpg"/>
          <p:cNvPicPr>
            <a:picLocks noChangeAspect="1" noChangeArrowheads="1"/>
          </p:cNvPicPr>
          <p:nvPr/>
        </p:nvPicPr>
        <p:blipFill rotWithShape="1">
          <a:blip r:embed="rId4">
            <a:extLst>
              <a:ext uri="{28A0092B-C50C-407E-A947-70E740481C1C}">
                <a14:useLocalDpi xmlns:a14="http://schemas.microsoft.com/office/drawing/2010/main" val="0"/>
              </a:ext>
            </a:extLst>
          </a:blip>
          <a:srcRect r="25284"/>
          <a:stretch/>
        </p:blipFill>
        <p:spPr bwMode="auto">
          <a:xfrm>
            <a:off x="4014063" y="3115384"/>
            <a:ext cx="5040000" cy="180313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www.huawei.com/minisite/giv/cn/img/species-img0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4000" y="849817"/>
            <a:ext cx="5040000" cy="1347239"/>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p:cNvSpPr/>
          <p:nvPr/>
        </p:nvSpPr>
        <p:spPr>
          <a:xfrm>
            <a:off x="78162" y="2216741"/>
            <a:ext cx="3868445" cy="2701846"/>
          </a:xfrm>
          <a:prstGeom prst="rect">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050203" y="2222412"/>
            <a:ext cx="5004956" cy="738664"/>
          </a:xfrm>
          <a:prstGeom prst="rect">
            <a:avLst/>
          </a:prstGeom>
        </p:spPr>
        <p:txBody>
          <a:bodyPr wrap="square">
            <a:spAutoFit/>
          </a:bodyPr>
          <a:lstStyle/>
          <a:p>
            <a:r>
              <a:rPr lang="zh-CN" altLang="en-US" sz="1400">
                <a:solidFill>
                  <a:srgbClr val="211D1E"/>
                </a:solidFill>
                <a:latin typeface="+mj-ea"/>
                <a:ea typeface="+mj-ea"/>
              </a:rPr>
              <a:t>时代的发展与进步总是伴随着</a:t>
            </a:r>
            <a:r>
              <a:rPr lang="zh-CN" altLang="en-US" sz="1400">
                <a:solidFill>
                  <a:srgbClr val="C00000"/>
                </a:solidFill>
                <a:latin typeface="+mj-ea"/>
                <a:ea typeface="+mj-ea"/>
              </a:rPr>
              <a:t>饱含激情的创新</a:t>
            </a:r>
            <a:r>
              <a:rPr lang="zh-CN" altLang="en-US" sz="1400">
                <a:solidFill>
                  <a:srgbClr val="211D1E"/>
                </a:solidFill>
                <a:latin typeface="+mj-ea"/>
                <a:ea typeface="+mj-ea"/>
              </a:rPr>
              <a:t>和</a:t>
            </a:r>
            <a:r>
              <a:rPr lang="zh-CN" altLang="en-US" sz="1400">
                <a:solidFill>
                  <a:srgbClr val="C00000"/>
                </a:solidFill>
                <a:latin typeface="+mj-ea"/>
                <a:ea typeface="+mj-ea"/>
              </a:rPr>
              <a:t>难以预见的颠覆</a:t>
            </a:r>
            <a:r>
              <a:rPr lang="zh-CN" altLang="en-US" sz="1400">
                <a:solidFill>
                  <a:srgbClr val="211D1E"/>
                </a:solidFill>
                <a:latin typeface="+mj-ea"/>
                <a:ea typeface="+mj-ea"/>
              </a:rPr>
              <a:t>，随着大、智、移、云、物、链等科学技术的全面突破与逐项应用，社会经济中的生产方式、消费方式发生了极大的</a:t>
            </a:r>
            <a:r>
              <a:rPr lang="zh-CN" altLang="en-US" sz="1400" smtClean="0">
                <a:solidFill>
                  <a:srgbClr val="211D1E"/>
                </a:solidFill>
                <a:latin typeface="+mj-ea"/>
                <a:ea typeface="+mj-ea"/>
              </a:rPr>
              <a:t>改变。</a:t>
            </a:r>
            <a:endParaRPr lang="zh-CN" altLang="en-US" sz="1400">
              <a:latin typeface="+mj-ea"/>
              <a:ea typeface="+mj-ea"/>
            </a:endParaRPr>
          </a:p>
        </p:txBody>
      </p:sp>
    </p:spTree>
    <p:extLst>
      <p:ext uri="{BB962C8B-B14F-4D97-AF65-F5344CB8AC3E}">
        <p14:creationId xmlns:p14="http://schemas.microsoft.com/office/powerpoint/2010/main" val="1671846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1"/>
          <p:cNvGrpSpPr/>
          <p:nvPr/>
        </p:nvGrpSpPr>
        <p:grpSpPr>
          <a:xfrm>
            <a:off x="501" y="1651881"/>
            <a:ext cx="9142997" cy="1814677"/>
            <a:chOff x="170694" y="177982"/>
            <a:chExt cx="3936003" cy="781165"/>
          </a:xfrm>
        </p:grpSpPr>
        <p:sp>
          <p:nvSpPr>
            <p:cNvPr id="44" name="等腰三角形 43"/>
            <p:cNvSpPr/>
            <p:nvPr/>
          </p:nvSpPr>
          <p:spPr>
            <a:xfrm>
              <a:off x="1233863" y="177982"/>
              <a:ext cx="355284" cy="356514"/>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等腰三角形 44"/>
            <p:cNvSpPr/>
            <p:nvPr/>
          </p:nvSpPr>
          <p:spPr>
            <a:xfrm flipV="1">
              <a:off x="200258" y="602633"/>
              <a:ext cx="355284" cy="356514"/>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平行四边形 46"/>
            <p:cNvSpPr/>
            <p:nvPr/>
          </p:nvSpPr>
          <p:spPr>
            <a:xfrm>
              <a:off x="376965" y="178257"/>
              <a:ext cx="1036076" cy="779005"/>
            </a:xfrm>
            <a:prstGeom prst="parallelogram">
              <a:avLst>
                <a:gd name="adj" fmla="val 4820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6430" tIns="48215" rIns="96430" bIns="48215" rtlCol="0" anchor="ctr"/>
            <a:lstStyle/>
            <a:p>
              <a:pPr algn="ct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文本框 6"/>
            <p:cNvSpPr txBox="1"/>
            <p:nvPr/>
          </p:nvSpPr>
          <p:spPr>
            <a:xfrm>
              <a:off x="627581" y="284178"/>
              <a:ext cx="569115" cy="529984"/>
            </a:xfrm>
            <a:prstGeom prst="rect">
              <a:avLst/>
            </a:prstGeom>
            <a:noFill/>
          </p:spPr>
          <p:txBody>
            <a:bodyPr wrap="square" lIns="0" tIns="0" rIns="0" bIns="0" rtlCol="0">
              <a:spAutoFit/>
            </a:bodyPr>
            <a:lstStyle/>
            <a:p>
              <a:pPr algn="ctr"/>
              <a:r>
                <a:rPr lang="en-US" altLang="zh-CN" sz="80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02</a:t>
              </a:r>
              <a:endParaRPr lang="zh-CN" altLang="en-US" sz="80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2978152" y="2128079"/>
            <a:ext cx="5049854" cy="553983"/>
          </a:xfrm>
          <a:prstGeom prst="rect">
            <a:avLst/>
          </a:prstGeom>
          <a:noFill/>
        </p:spPr>
        <p:txBody>
          <a:bodyPr wrap="square" lIns="0" tIns="0" rIns="0" bIns="0" rtlCol="0">
            <a:spAutoFit/>
          </a:bodyPr>
          <a:lstStyle/>
          <a:p>
            <a:r>
              <a:rPr lang="zh-CN" altLang="en-US" sz="3600" b="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大数据、微洞察</a:t>
            </a:r>
            <a:endParaRPr lang="en-GB" altLang="zh-CN" sz="3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TextBox 49"/>
          <p:cNvSpPr txBox="1"/>
          <p:nvPr/>
        </p:nvSpPr>
        <p:spPr>
          <a:xfrm>
            <a:off x="2978152" y="2779454"/>
            <a:ext cx="3075370" cy="246235"/>
          </a:xfrm>
          <a:prstGeom prst="rect">
            <a:avLst/>
          </a:prstGeom>
          <a:noFill/>
        </p:spPr>
        <p:txBody>
          <a:bodyPr wrap="square" lIns="0" tIns="0" rIns="0" bIns="0" rtlCol="0">
            <a:spAutoFit/>
          </a:bodyPr>
          <a:lstStyle/>
          <a:p>
            <a:pPr eaLnBrk="0" hangingPunct="0"/>
            <a:r>
              <a:rPr lang="zh-CN" altLang="en-US" sz="16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数据的价值</a:t>
            </a:r>
            <a:endParaRPr lang="zh-CN" altLang="en-US"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789083027"/>
      </p:ext>
    </p:extLst>
  </p:cSld>
  <p:clrMapOvr>
    <a:masterClrMapping/>
  </p:clrMapOvr>
  <p:transition spd="slow" advClick="0">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286" t="779" r="-2286" b="12001"/>
          <a:stretch/>
        </p:blipFill>
        <p:spPr>
          <a:xfrm>
            <a:off x="5429250" y="1371600"/>
            <a:ext cx="2571750" cy="2243100"/>
          </a:xfrm>
          <a:prstGeom prst="rect">
            <a:avLst/>
          </a:prstGeom>
        </p:spPr>
      </p:pic>
      <p:sp>
        <p:nvSpPr>
          <p:cNvPr id="14339" name="Rectangle 3"/>
          <p:cNvSpPr>
            <a:spLocks noGrp="1" noChangeArrowheads="1"/>
          </p:cNvSpPr>
          <p:nvPr>
            <p:ph idx="1"/>
          </p:nvPr>
        </p:nvSpPr>
        <p:spPr>
          <a:xfrm>
            <a:off x="1485900" y="857251"/>
            <a:ext cx="3829050" cy="3851672"/>
          </a:xfrm>
        </p:spPr>
        <p:txBody>
          <a:bodyPr/>
          <a:lstStyle/>
          <a:p>
            <a:pPr eaLnBrk="1" hangingPunct="1">
              <a:lnSpc>
                <a:spcPct val="150000"/>
              </a:lnSpc>
            </a:pPr>
            <a:r>
              <a:rPr lang="zh-CN" altLang="en-US" sz="1800" b="1" dirty="0">
                <a:solidFill>
                  <a:srgbClr val="00B0F0"/>
                </a:solidFill>
                <a:latin typeface="微软雅黑" pitchFamily="34" charset="-122"/>
                <a:ea typeface="微软雅黑" pitchFamily="34" charset="-122"/>
              </a:rPr>
              <a:t>美国企业流传这样一句话：除了毫无保留地信奉上帝，其他的一切均以数据说话</a:t>
            </a:r>
            <a:endParaRPr lang="en-US" altLang="zh-CN" sz="1800" b="1" dirty="0">
              <a:solidFill>
                <a:srgbClr val="00B0F0"/>
              </a:solidFill>
              <a:latin typeface="微软雅黑" pitchFamily="34" charset="-122"/>
              <a:ea typeface="微软雅黑" pitchFamily="34" charset="-122"/>
            </a:endParaRPr>
          </a:p>
          <a:p>
            <a:pPr>
              <a:lnSpc>
                <a:spcPct val="150000"/>
              </a:lnSpc>
            </a:pPr>
            <a:r>
              <a:rPr lang="zh-CN" altLang="en-US" b="1" dirty="0">
                <a:solidFill>
                  <a:srgbClr val="FF0000"/>
                </a:solidFill>
              </a:rPr>
              <a:t>“</a:t>
            </a:r>
            <a:r>
              <a:rPr lang="en-US" altLang="zh-CN" b="1" dirty="0">
                <a:solidFill>
                  <a:srgbClr val="FF0000"/>
                </a:solidFill>
              </a:rPr>
              <a:t>In God We Trust; All Others Use Data</a:t>
            </a:r>
            <a:r>
              <a:rPr lang="en-US" altLang="zh-CN" b="1" dirty="0" smtClean="0">
                <a:solidFill>
                  <a:srgbClr val="FF0000"/>
                </a:solidFill>
              </a:rPr>
              <a:t>”</a:t>
            </a:r>
            <a:endParaRPr lang="en-US" altLang="zh-CN" sz="1800" b="1" dirty="0">
              <a:solidFill>
                <a:srgbClr val="00B0F0"/>
              </a:solidFill>
              <a:latin typeface="微软雅黑" pitchFamily="34" charset="-122"/>
              <a:ea typeface="微软雅黑" pitchFamily="34" charset="-122"/>
            </a:endParaRPr>
          </a:p>
          <a:p>
            <a:pPr eaLnBrk="1" hangingPunct="1">
              <a:lnSpc>
                <a:spcPct val="150000"/>
              </a:lnSpc>
            </a:pPr>
            <a:endParaRPr lang="en-US" altLang="zh-CN" sz="1800" b="1" dirty="0">
              <a:solidFill>
                <a:srgbClr val="00B0F0"/>
              </a:solidFill>
              <a:latin typeface="微软雅黑" pitchFamily="34" charset="-122"/>
              <a:ea typeface="微软雅黑" pitchFamily="34" charset="-122"/>
            </a:endParaRPr>
          </a:p>
          <a:p>
            <a:pPr eaLnBrk="1" hangingPunct="1">
              <a:lnSpc>
                <a:spcPct val="150000"/>
              </a:lnSpc>
            </a:pPr>
            <a:r>
              <a:rPr lang="zh-CN" altLang="en-US" sz="1800" b="1" dirty="0">
                <a:solidFill>
                  <a:srgbClr val="00B0F0"/>
                </a:solidFill>
                <a:latin typeface="微软雅黑" pitchFamily="34" charset="-122"/>
                <a:ea typeface="微软雅黑" pitchFamily="34" charset="-122"/>
              </a:rPr>
              <a:t>未来已来</a:t>
            </a:r>
            <a:endParaRPr lang="en-US" altLang="zh-CN" sz="1800" b="1" dirty="0">
              <a:solidFill>
                <a:srgbClr val="00B0F0"/>
              </a:solidFill>
              <a:latin typeface="微软雅黑" pitchFamily="34" charset="-122"/>
              <a:ea typeface="微软雅黑" pitchFamily="34" charset="-122"/>
            </a:endParaRPr>
          </a:p>
          <a:p>
            <a:pPr eaLnBrk="1" hangingPunct="1">
              <a:lnSpc>
                <a:spcPct val="150000"/>
              </a:lnSpc>
            </a:pPr>
            <a:endParaRPr lang="zh-CN" altLang="en-US" sz="1800" b="1" dirty="0">
              <a:solidFill>
                <a:srgbClr val="00B0F0"/>
              </a:solidFill>
              <a:latin typeface="微软雅黑" pitchFamily="34" charset="-122"/>
              <a:ea typeface="微软雅黑" pitchFamily="34" charset="-122"/>
            </a:endParaRPr>
          </a:p>
          <a:p>
            <a:pPr eaLnBrk="1" hangingPunct="1">
              <a:lnSpc>
                <a:spcPct val="150000"/>
              </a:lnSpc>
            </a:pPr>
            <a:endParaRPr lang="zh-CN" altLang="en-US" dirty="0" smtClean="0">
              <a:solidFill>
                <a:srgbClr val="00B0F0"/>
              </a:solidFill>
            </a:endParaRPr>
          </a:p>
        </p:txBody>
      </p:sp>
      <p:sp>
        <p:nvSpPr>
          <p:cNvPr id="4" name="标题 1"/>
          <p:cNvSpPr txBox="1">
            <a:spLocks/>
          </p:cNvSpPr>
          <p:nvPr/>
        </p:nvSpPr>
        <p:spPr>
          <a:xfrm>
            <a:off x="2057400" y="171450"/>
            <a:ext cx="6060281" cy="367550"/>
          </a:xfrm>
          <a:prstGeom prst="rect">
            <a:avLst/>
          </a:prstGeom>
        </p:spPr>
        <p:txBody>
          <a:bodyPr/>
          <a:lstStyle>
            <a:lvl1pPr>
              <a:spcBef>
                <a:spcPct val="0"/>
              </a:spcBef>
              <a:buNone/>
              <a:defRPr sz="2400">
                <a:solidFill>
                  <a:srgbClr val="E60012"/>
                </a:solidFill>
                <a:latin typeface="微软雅黑" pitchFamily="34" charset="-122"/>
                <a:ea typeface="微软雅黑" pitchFamily="34" charset="-122"/>
                <a:cs typeface="+mj-cs"/>
              </a:defRPr>
            </a:lvl1pPr>
          </a:lstStyle>
          <a:p>
            <a:r>
              <a:rPr lang="zh-CN" altLang="en-US" sz="1800"/>
              <a:t>一切用数据说话 </a:t>
            </a:r>
            <a:r>
              <a:rPr lang="en-US" altLang="zh-CN" sz="1800"/>
              <a:t>vs </a:t>
            </a:r>
            <a:r>
              <a:rPr lang="zh-CN" altLang="en-US" sz="1800"/>
              <a:t>三拍”型管理者</a:t>
            </a:r>
          </a:p>
        </p:txBody>
      </p:sp>
    </p:spTree>
    <p:extLst>
      <p:ext uri="{BB962C8B-B14F-4D97-AF65-F5344CB8AC3E}">
        <p14:creationId xmlns:p14="http://schemas.microsoft.com/office/powerpoint/2010/main" val="3743547716"/>
      </p:ext>
    </p:extLst>
  </p:cSld>
  <p:clrMapOvr>
    <a:masterClrMapping/>
  </p:clrMapOvr>
  <p:transition spd="med">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527" y="170172"/>
            <a:ext cx="4734506" cy="367550"/>
          </a:xfrm>
          <a:prstGeom prst="rect">
            <a:avLst/>
          </a:prstGeom>
        </p:spPr>
        <p:txBody>
          <a:bodyPr/>
          <a:lstStyle/>
          <a:p>
            <a:r>
              <a:rPr lang="zh-CN" altLang="zh-CN" sz="2400" kern="1200">
                <a:solidFill>
                  <a:srgbClr val="0070C0"/>
                </a:solidFill>
              </a:rPr>
              <a:t>一样</a:t>
            </a:r>
            <a:r>
              <a:rPr lang="zh-CN" altLang="zh-CN" sz="2400" kern="1200">
                <a:solidFill>
                  <a:srgbClr val="FF0000"/>
                </a:solidFill>
              </a:rPr>
              <a:t>的</a:t>
            </a:r>
            <a:r>
              <a:rPr lang="zh-CN" altLang="zh-CN" sz="2800" kern="1200">
                <a:solidFill>
                  <a:srgbClr val="00B050"/>
                </a:solidFill>
              </a:rPr>
              <a:t>大</a:t>
            </a:r>
            <a:r>
              <a:rPr lang="zh-CN" altLang="zh-CN" sz="2400" kern="1200" smtClean="0">
                <a:solidFill>
                  <a:srgbClr val="FF0000"/>
                </a:solidFill>
              </a:rPr>
              <a:t>数据 </a:t>
            </a:r>
            <a:r>
              <a:rPr lang="zh-CN" altLang="zh-CN" sz="2400" kern="1200" smtClean="0">
                <a:solidFill>
                  <a:srgbClr val="0070C0"/>
                </a:solidFill>
              </a:rPr>
              <a:t>不一样</a:t>
            </a:r>
            <a:r>
              <a:rPr lang="zh-CN" altLang="zh-CN" sz="2400" kern="1200">
                <a:solidFill>
                  <a:srgbClr val="FF0000"/>
                </a:solidFill>
              </a:rPr>
              <a:t>的</a:t>
            </a:r>
            <a:r>
              <a:rPr lang="zh-CN" altLang="zh-CN" sz="2800" kern="1200">
                <a:solidFill>
                  <a:srgbClr val="00B050"/>
                </a:solidFill>
              </a:rPr>
              <a:t>微</a:t>
            </a:r>
            <a:r>
              <a:rPr lang="zh-CN" altLang="zh-CN" sz="2400" kern="1200">
                <a:solidFill>
                  <a:srgbClr val="FF0000"/>
                </a:solidFill>
              </a:rPr>
              <a:t>洞察</a:t>
            </a:r>
            <a:endParaRPr lang="zh-CN" altLang="en-US" sz="1200">
              <a:solidFill>
                <a:srgbClr val="FF0000"/>
              </a:solidFill>
            </a:endParaRPr>
          </a:p>
        </p:txBody>
      </p:sp>
      <p:pic>
        <p:nvPicPr>
          <p:cNvPr id="132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 y="715870"/>
            <a:ext cx="5435266" cy="371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2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515" y="726164"/>
            <a:ext cx="5127333" cy="371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2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4380" y="708675"/>
            <a:ext cx="5091356" cy="3688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组合 3"/>
          <p:cNvGrpSpPr/>
          <p:nvPr/>
        </p:nvGrpSpPr>
        <p:grpSpPr>
          <a:xfrm>
            <a:off x="1645894" y="729344"/>
            <a:ext cx="4839842" cy="3658463"/>
            <a:chOff x="338138" y="228600"/>
            <a:chExt cx="8467725" cy="6400800"/>
          </a:xfrm>
        </p:grpSpPr>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138" y="228600"/>
              <a:ext cx="8467725" cy="640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55776" y="953834"/>
              <a:ext cx="4704553" cy="3120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组合 12"/>
          <p:cNvGrpSpPr/>
          <p:nvPr/>
        </p:nvGrpSpPr>
        <p:grpSpPr>
          <a:xfrm>
            <a:off x="4491787" y="699542"/>
            <a:ext cx="4658182" cy="3730885"/>
            <a:chOff x="481013" y="2398728"/>
            <a:chExt cx="4307012" cy="3449621"/>
          </a:xfrm>
        </p:grpSpPr>
        <p:pic>
          <p:nvPicPr>
            <p:cNvPr id="12" name="图片 11"/>
            <p:cNvPicPr>
              <a:picLocks noChangeAspect="1"/>
            </p:cNvPicPr>
            <p:nvPr/>
          </p:nvPicPr>
          <p:blipFill>
            <a:blip r:embed="rId7"/>
            <a:stretch>
              <a:fillRect/>
            </a:stretch>
          </p:blipFill>
          <p:spPr>
            <a:xfrm>
              <a:off x="481013" y="2398728"/>
              <a:ext cx="4307012" cy="3449621"/>
            </a:xfrm>
            <a:prstGeom prst="rect">
              <a:avLst/>
            </a:prstGeom>
          </p:spPr>
        </p:pic>
        <p:sp>
          <p:nvSpPr>
            <p:cNvPr id="18" name="矩形 17"/>
            <p:cNvSpPr/>
            <p:nvPr/>
          </p:nvSpPr>
          <p:spPr>
            <a:xfrm>
              <a:off x="3420627" y="5339299"/>
              <a:ext cx="648072" cy="22743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800" smtClean="0"/>
                <a:t>高峰对话</a:t>
              </a:r>
              <a:endParaRPr lang="zh-CN" altLang="en-US" sz="800"/>
            </a:p>
          </p:txBody>
        </p:sp>
      </p:grpSp>
      <p:sp>
        <p:nvSpPr>
          <p:cNvPr id="5" name="文本框 4"/>
          <p:cNvSpPr txBox="1"/>
          <p:nvPr/>
        </p:nvSpPr>
        <p:spPr>
          <a:xfrm>
            <a:off x="179513" y="4497169"/>
            <a:ext cx="8928992" cy="584775"/>
          </a:xfrm>
          <a:prstGeom prst="rect">
            <a:avLst/>
          </a:prstGeom>
          <a:noFill/>
        </p:spPr>
        <p:txBody>
          <a:bodyPr wrap="square" rtlCol="0">
            <a:spAutoFit/>
          </a:bodyPr>
          <a:lstStyle/>
          <a:p>
            <a:r>
              <a:rPr lang="zh-CN" altLang="en-US" sz="2000" b="1" smtClean="0">
                <a:solidFill>
                  <a:srgbClr val="00B050"/>
                </a:solidFill>
                <a:latin typeface="+mj-ea"/>
                <a:ea typeface="+mj-ea"/>
              </a:rPr>
              <a:t>大</a:t>
            </a:r>
            <a:r>
              <a:rPr lang="zh-CN" altLang="en-US" sz="1600" b="1" smtClean="0">
                <a:latin typeface="+mj-ea"/>
                <a:ea typeface="+mj-ea"/>
              </a:rPr>
              <a:t>与</a:t>
            </a:r>
            <a:r>
              <a:rPr lang="zh-CN" altLang="en-US" sz="2000" b="1" smtClean="0">
                <a:solidFill>
                  <a:srgbClr val="00B050"/>
                </a:solidFill>
                <a:latin typeface="+mj-ea"/>
                <a:ea typeface="+mj-ea"/>
              </a:rPr>
              <a:t>微</a:t>
            </a:r>
            <a:r>
              <a:rPr lang="en-US" altLang="zh-CN" sz="1600" b="1" smtClean="0">
                <a:latin typeface="+mj-ea"/>
                <a:ea typeface="+mj-ea"/>
              </a:rPr>
              <a:t>-</a:t>
            </a:r>
            <a:r>
              <a:rPr lang="zh-CN" altLang="en-US" sz="1600" b="1" smtClean="0">
                <a:latin typeface="+mj-ea"/>
                <a:ea typeface="+mj-ea"/>
              </a:rPr>
              <a:t>莫拉维克悖论（</a:t>
            </a:r>
            <a:r>
              <a:rPr lang="en-US" altLang="zh-CN" sz="1600" b="1" smtClean="0">
                <a:latin typeface="+mj-ea"/>
                <a:ea typeface="+mj-ea"/>
              </a:rPr>
              <a:t>Moravec</a:t>
            </a:r>
            <a:r>
              <a:rPr lang="en-US" altLang="zh-CN" sz="1600" b="1" smtClean="0">
                <a:ea typeface="+mj-ea"/>
                <a:cs typeface="Arial" panose="020B0604020202020204" pitchFamily="34" charset="0"/>
              </a:rPr>
              <a:t>’</a:t>
            </a:r>
            <a:r>
              <a:rPr lang="en-US" altLang="zh-CN" sz="1600" b="1" smtClean="0">
                <a:latin typeface="+mj-ea"/>
                <a:ea typeface="+mj-ea"/>
              </a:rPr>
              <a:t>s Paradox</a:t>
            </a:r>
            <a:r>
              <a:rPr lang="zh-CN" altLang="en-US" sz="1600" b="1" smtClean="0">
                <a:latin typeface="+mj-ea"/>
                <a:ea typeface="+mj-ea"/>
              </a:rPr>
              <a:t>）：</a:t>
            </a:r>
            <a:endParaRPr lang="en-US" altLang="zh-CN" sz="1600" b="1" smtClean="0">
              <a:latin typeface="+mj-ea"/>
              <a:ea typeface="+mj-ea"/>
            </a:endParaRPr>
          </a:p>
          <a:p>
            <a:r>
              <a:rPr lang="zh-CN" altLang="en-US" sz="1200" smtClean="0">
                <a:latin typeface="+mj-ea"/>
                <a:ea typeface="+mj-ea"/>
              </a:rPr>
              <a:t>让计算机如大人般下棋是相对容易的，但是要让计算机有如小孩般的感知和行动能力却是相当困难甚至是不可能的！</a:t>
            </a:r>
            <a:endParaRPr lang="zh-CN" altLang="en-US" sz="1200">
              <a:latin typeface="+mj-ea"/>
              <a:ea typeface="+mj-ea"/>
            </a:endParaRPr>
          </a:p>
        </p:txBody>
      </p:sp>
    </p:spTree>
    <p:extLst>
      <p:ext uri="{BB962C8B-B14F-4D97-AF65-F5344CB8AC3E}">
        <p14:creationId xmlns:p14="http://schemas.microsoft.com/office/powerpoint/2010/main" val="949426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209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2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20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79"/>
          <p:cNvSpPr>
            <a:spLocks noChangeArrowheads="1"/>
          </p:cNvSpPr>
          <p:nvPr/>
        </p:nvSpPr>
        <p:spPr bwMode="auto">
          <a:xfrm>
            <a:off x="114300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p>
        </p:txBody>
      </p:sp>
      <p:sp>
        <p:nvSpPr>
          <p:cNvPr id="15363" name="Rectangle 367"/>
          <p:cNvSpPr>
            <a:spLocks noChangeArrowheads="1"/>
          </p:cNvSpPr>
          <p:nvPr/>
        </p:nvSpPr>
        <p:spPr bwMode="auto">
          <a:xfrm>
            <a:off x="1143000" y="-1321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en-US"/>
          </a:p>
        </p:txBody>
      </p:sp>
      <p:grpSp>
        <p:nvGrpSpPr>
          <p:cNvPr id="15364" name="Group 189"/>
          <p:cNvGrpSpPr>
            <a:grpSpLocks noChangeAspect="1"/>
          </p:cNvGrpSpPr>
          <p:nvPr/>
        </p:nvGrpSpPr>
        <p:grpSpPr bwMode="auto">
          <a:xfrm>
            <a:off x="1143974" y="682467"/>
            <a:ext cx="6613922" cy="4267200"/>
            <a:chOff x="1816" y="1496"/>
            <a:chExt cx="8162" cy="5265"/>
          </a:xfrm>
        </p:grpSpPr>
        <p:sp>
          <p:nvSpPr>
            <p:cNvPr id="76141" name="Rectangle 365"/>
            <p:cNvSpPr>
              <a:spLocks noChangeArrowheads="1"/>
            </p:cNvSpPr>
            <p:nvPr/>
          </p:nvSpPr>
          <p:spPr bwMode="auto">
            <a:xfrm>
              <a:off x="1828" y="1496"/>
              <a:ext cx="7958" cy="564"/>
            </a:xfrm>
            <a:prstGeom prst="rect">
              <a:avLst/>
            </a:prstGeom>
            <a:noFill/>
            <a:ln w="9525">
              <a:noFill/>
              <a:miter lim="800000"/>
              <a:headEnd/>
              <a:tailEnd/>
            </a:ln>
          </p:spPr>
          <p:txBody>
            <a:bodyPr lIns="82153" tIns="20717" rIns="82153" bIns="20717">
              <a:spAutoFit/>
            </a:bodyPr>
            <a:lstStyle/>
            <a:p>
              <a:pPr algn="ctr">
                <a:defRPr/>
              </a:pPr>
              <a:endParaRPr lang="zh-CN" altLang="en-US" sz="2700">
                <a:latin typeface="+mn-ea"/>
                <a:ea typeface="+mn-ea"/>
              </a:endParaRPr>
            </a:p>
          </p:txBody>
        </p:sp>
        <p:sp>
          <p:nvSpPr>
            <p:cNvPr id="76140" name="Rectangle 364"/>
            <p:cNvSpPr>
              <a:spLocks noChangeArrowheads="1"/>
            </p:cNvSpPr>
            <p:nvPr/>
          </p:nvSpPr>
          <p:spPr bwMode="auto">
            <a:xfrm>
              <a:off x="6562" y="6091"/>
              <a:ext cx="3416" cy="670"/>
            </a:xfrm>
            <a:prstGeom prst="rect">
              <a:avLst/>
            </a:prstGeom>
            <a:noFill/>
            <a:ln w="9525">
              <a:noFill/>
              <a:miter lim="800000"/>
              <a:headEnd/>
              <a:tailEnd/>
            </a:ln>
          </p:spPr>
          <p:txBody>
            <a:bodyPr lIns="82153" tIns="20717" rIns="82153" bIns="20717"/>
            <a:lstStyle/>
            <a:p>
              <a:pPr algn="ctr">
                <a:defRPr/>
              </a:pPr>
              <a:endParaRPr lang="zh-CN" altLang="en-US" sz="2700">
                <a:latin typeface="+mn-ea"/>
                <a:ea typeface="+mn-ea"/>
              </a:endParaRPr>
            </a:p>
          </p:txBody>
        </p:sp>
        <p:sp>
          <p:nvSpPr>
            <p:cNvPr id="76139" name="Text Box 363"/>
            <p:cNvSpPr txBox="1">
              <a:spLocks noChangeArrowheads="1"/>
            </p:cNvSpPr>
            <p:nvPr/>
          </p:nvSpPr>
          <p:spPr bwMode="auto">
            <a:xfrm>
              <a:off x="1997" y="2286"/>
              <a:ext cx="7981" cy="774"/>
            </a:xfrm>
            <a:prstGeom prst="rect">
              <a:avLst/>
            </a:prstGeom>
            <a:gradFill rotWithShape="0">
              <a:gsLst>
                <a:gs pos="0">
                  <a:srgbClr val="FF8141"/>
                </a:gs>
                <a:gs pos="50000">
                  <a:srgbClr val="FFFF80"/>
                </a:gs>
                <a:gs pos="100000">
                  <a:srgbClr val="FF8141"/>
                </a:gs>
              </a:gsLst>
              <a:lin ang="0" scaled="1"/>
            </a:gradFill>
            <a:ln w="19050">
              <a:noFill/>
              <a:miter lim="800000"/>
              <a:headEnd/>
              <a:tailEnd/>
            </a:ln>
          </p:spPr>
          <p:txBody>
            <a:bodyPr lIns="0" tIns="0" rIns="0" bIns="0" anchor="ctr"/>
            <a:lstStyle/>
            <a:p>
              <a:pPr algn="ctr">
                <a:defRPr/>
              </a:pPr>
              <a:r>
                <a:rPr lang="zh-CN" altLang="en-US" sz="2100">
                  <a:solidFill>
                    <a:srgbClr val="000000"/>
                  </a:solidFill>
                  <a:latin typeface="+mn-ea"/>
                  <a:ea typeface="+mn-ea"/>
                  <a:cs typeface="宋体" pitchFamily="2" charset="-122"/>
                </a:rPr>
                <a:t>苦恼</a:t>
              </a:r>
              <a:r>
                <a:rPr lang="en-US" altLang="zh-CN" sz="2100" smtClean="0">
                  <a:solidFill>
                    <a:srgbClr val="000000"/>
                  </a:solidFill>
                  <a:latin typeface="+mn-ea"/>
                  <a:ea typeface="+mn-ea"/>
                  <a:cs typeface="Arial" pitchFamily="34" charset="0"/>
                </a:rPr>
                <a:t>: </a:t>
              </a:r>
              <a:r>
                <a:rPr lang="zh-CN" altLang="en-US" sz="2100" smtClean="0">
                  <a:solidFill>
                    <a:srgbClr val="000000"/>
                  </a:solidFill>
                  <a:latin typeface="+mn-ea"/>
                  <a:ea typeface="+mn-ea"/>
                  <a:cs typeface="宋体" pitchFamily="2" charset="-122"/>
                </a:rPr>
                <a:t>淹没</a:t>
              </a:r>
              <a:r>
                <a:rPr lang="zh-CN" altLang="en-US" sz="2100">
                  <a:solidFill>
                    <a:srgbClr val="000000"/>
                  </a:solidFill>
                  <a:latin typeface="+mn-ea"/>
                  <a:ea typeface="+mn-ea"/>
                  <a:cs typeface="宋体" pitchFamily="2" charset="-122"/>
                </a:rPr>
                <a:t>在数据中</a:t>
              </a:r>
              <a:r>
                <a:rPr lang="en-US" altLang="zh-CN" sz="2100" smtClean="0">
                  <a:solidFill>
                    <a:srgbClr val="000000"/>
                  </a:solidFill>
                  <a:latin typeface="+mn-ea"/>
                  <a:ea typeface="+mn-ea"/>
                  <a:cs typeface="Arial" pitchFamily="34" charset="0"/>
                </a:rPr>
                <a:t>, </a:t>
              </a:r>
              <a:r>
                <a:rPr lang="zh-CN" altLang="en-US" sz="2100" smtClean="0">
                  <a:solidFill>
                    <a:srgbClr val="000000"/>
                  </a:solidFill>
                  <a:latin typeface="+mn-ea"/>
                  <a:ea typeface="+mn-ea"/>
                  <a:cs typeface="宋体" pitchFamily="2" charset="-122"/>
                </a:rPr>
                <a:t>不能</a:t>
              </a:r>
              <a:r>
                <a:rPr lang="zh-CN" altLang="en-US" sz="2100">
                  <a:solidFill>
                    <a:srgbClr val="000000"/>
                  </a:solidFill>
                  <a:latin typeface="+mn-ea"/>
                  <a:ea typeface="+mn-ea"/>
                  <a:cs typeface="宋体" pitchFamily="2" charset="-122"/>
                </a:rPr>
                <a:t>制定合适的决策</a:t>
              </a:r>
              <a:r>
                <a:rPr lang="en-US" altLang="zh-CN" sz="2100">
                  <a:solidFill>
                    <a:srgbClr val="000000"/>
                  </a:solidFill>
                  <a:latin typeface="+mn-ea"/>
                  <a:ea typeface="+mn-ea"/>
                  <a:cs typeface="Arial" pitchFamily="34" charset="0"/>
                </a:rPr>
                <a:t>!</a:t>
              </a:r>
              <a:endParaRPr lang="en-US" altLang="zh-CN" sz="2700">
                <a:latin typeface="+mn-ea"/>
                <a:ea typeface="+mn-ea"/>
              </a:endParaRPr>
            </a:p>
          </p:txBody>
        </p:sp>
        <p:sp>
          <p:nvSpPr>
            <p:cNvPr id="76138" name="Rectangle 362"/>
            <p:cNvSpPr>
              <a:spLocks noChangeArrowheads="1"/>
            </p:cNvSpPr>
            <p:nvPr/>
          </p:nvSpPr>
          <p:spPr bwMode="auto">
            <a:xfrm>
              <a:off x="2787" y="3150"/>
              <a:ext cx="833" cy="403"/>
            </a:xfrm>
            <a:prstGeom prst="rect">
              <a:avLst/>
            </a:prstGeom>
            <a:noFill/>
            <a:ln w="9525">
              <a:noFill/>
              <a:miter lim="800000"/>
              <a:headEnd/>
              <a:tailEnd/>
            </a:ln>
          </p:spPr>
          <p:txBody>
            <a:bodyPr lIns="0" tIns="0" rIns="0" bIns="0"/>
            <a:lstStyle/>
            <a:p>
              <a:pPr algn="ctr">
                <a:defRPr/>
              </a:pPr>
              <a:r>
                <a:rPr lang="zh-CN">
                  <a:solidFill>
                    <a:srgbClr val="000000"/>
                  </a:solidFill>
                  <a:latin typeface="+mn-ea"/>
                  <a:ea typeface="+mn-ea"/>
                  <a:cs typeface="宋体" pitchFamily="2" charset="-122"/>
                </a:rPr>
                <a:t>数据</a:t>
              </a:r>
              <a:endParaRPr lang="zh-CN" altLang="en-US" sz="2700">
                <a:latin typeface="+mn-ea"/>
                <a:ea typeface="+mn-ea"/>
              </a:endParaRPr>
            </a:p>
          </p:txBody>
        </p:sp>
        <p:sp>
          <p:nvSpPr>
            <p:cNvPr id="76137" name="Text Box 361"/>
            <p:cNvSpPr txBox="1">
              <a:spLocks noChangeArrowheads="1"/>
            </p:cNvSpPr>
            <p:nvPr/>
          </p:nvSpPr>
          <p:spPr bwMode="auto">
            <a:xfrm>
              <a:off x="4584" y="3150"/>
              <a:ext cx="1976" cy="403"/>
            </a:xfrm>
            <a:prstGeom prst="rect">
              <a:avLst/>
            </a:prstGeom>
            <a:noFill/>
            <a:ln w="9525">
              <a:noFill/>
              <a:miter lim="800000"/>
              <a:headEnd/>
              <a:tailEnd/>
            </a:ln>
          </p:spPr>
          <p:txBody>
            <a:bodyPr lIns="0" tIns="0" rIns="0" bIns="0"/>
            <a:lstStyle/>
            <a:p>
              <a:pPr algn="ctr">
                <a:defRPr/>
              </a:pPr>
              <a:r>
                <a:rPr lang="zh-CN" altLang="en-US">
                  <a:solidFill>
                    <a:srgbClr val="000000"/>
                  </a:solidFill>
                  <a:effectLst>
                    <a:outerShdw blurRad="38100" dist="38100" dir="2700000" algn="tl">
                      <a:srgbClr val="C0C0C0"/>
                    </a:outerShdw>
                  </a:effectLst>
                  <a:latin typeface="+mn-ea"/>
                  <a:ea typeface="+mn-ea"/>
                  <a:cs typeface="宋体" pitchFamily="2" charset="-122"/>
                </a:rPr>
                <a:t>知识</a:t>
              </a:r>
              <a:endParaRPr lang="zh-CN" altLang="en-US" sz="2700">
                <a:latin typeface="+mn-ea"/>
                <a:ea typeface="+mn-ea"/>
              </a:endParaRPr>
            </a:p>
          </p:txBody>
        </p:sp>
        <p:sp>
          <p:nvSpPr>
            <p:cNvPr id="76136" name="Text Box 360"/>
            <p:cNvSpPr txBox="1">
              <a:spLocks noChangeArrowheads="1"/>
            </p:cNvSpPr>
            <p:nvPr/>
          </p:nvSpPr>
          <p:spPr bwMode="auto">
            <a:xfrm>
              <a:off x="7138" y="3078"/>
              <a:ext cx="1641" cy="404"/>
            </a:xfrm>
            <a:prstGeom prst="rect">
              <a:avLst/>
            </a:prstGeom>
            <a:noFill/>
            <a:ln w="9525">
              <a:noFill/>
              <a:miter lim="800000"/>
              <a:headEnd/>
              <a:tailEnd/>
            </a:ln>
          </p:spPr>
          <p:txBody>
            <a:bodyPr lIns="0" tIns="0" rIns="0" bIns="0"/>
            <a:lstStyle/>
            <a:p>
              <a:pPr algn="ctr">
                <a:defRPr/>
              </a:pPr>
              <a:r>
                <a:rPr lang="zh-CN" altLang="en-US">
                  <a:solidFill>
                    <a:srgbClr val="000000"/>
                  </a:solidFill>
                  <a:effectLst>
                    <a:outerShdw blurRad="38100" dist="38100" dir="2700000" algn="tl">
                      <a:srgbClr val="C0C0C0"/>
                    </a:outerShdw>
                  </a:effectLst>
                  <a:latin typeface="+mn-ea"/>
                  <a:ea typeface="+mn-ea"/>
                  <a:cs typeface="宋体" pitchFamily="2" charset="-122"/>
                </a:rPr>
                <a:t>决策</a:t>
              </a:r>
              <a:endParaRPr lang="zh-CN" altLang="en-US" sz="2700">
                <a:latin typeface="+mn-ea"/>
                <a:ea typeface="+mn-ea"/>
              </a:endParaRPr>
            </a:p>
          </p:txBody>
        </p:sp>
        <p:grpSp>
          <p:nvGrpSpPr>
            <p:cNvPr id="15374" name="Group 194"/>
            <p:cNvGrpSpPr>
              <a:grpSpLocks/>
            </p:cNvGrpSpPr>
            <p:nvPr/>
          </p:nvGrpSpPr>
          <p:grpSpPr bwMode="auto">
            <a:xfrm>
              <a:off x="1816" y="3294"/>
              <a:ext cx="7803" cy="1763"/>
              <a:chOff x="264" y="1716"/>
              <a:chExt cx="5208" cy="1177"/>
            </a:xfrm>
          </p:grpSpPr>
          <p:sp>
            <p:nvSpPr>
              <p:cNvPr id="76135" name="Freeform 359"/>
              <p:cNvSpPr>
                <a:spLocks/>
              </p:cNvSpPr>
              <p:nvPr/>
            </p:nvSpPr>
            <p:spPr bwMode="auto">
              <a:xfrm>
                <a:off x="275" y="2476"/>
                <a:ext cx="3604" cy="209"/>
              </a:xfrm>
              <a:custGeom>
                <a:avLst/>
                <a:gdLst/>
                <a:ahLst/>
                <a:cxnLst>
                  <a:cxn ang="0">
                    <a:pos x="0" y="0"/>
                  </a:cxn>
                  <a:cxn ang="0">
                    <a:pos x="3603" y="0"/>
                  </a:cxn>
                  <a:cxn ang="0">
                    <a:pos x="3603" y="208"/>
                  </a:cxn>
                  <a:cxn ang="0">
                    <a:pos x="0" y="208"/>
                  </a:cxn>
                  <a:cxn ang="0">
                    <a:pos x="0" y="0"/>
                  </a:cxn>
                  <a:cxn ang="0">
                    <a:pos x="0" y="0"/>
                  </a:cxn>
                </a:cxnLst>
                <a:rect l="0" t="0" r="r" b="b"/>
                <a:pathLst>
                  <a:path w="3604" h="209">
                    <a:moveTo>
                      <a:pt x="0" y="0"/>
                    </a:moveTo>
                    <a:lnTo>
                      <a:pt x="3603" y="0"/>
                    </a:lnTo>
                    <a:lnTo>
                      <a:pt x="3603" y="208"/>
                    </a:lnTo>
                    <a:lnTo>
                      <a:pt x="0" y="208"/>
                    </a:lnTo>
                    <a:lnTo>
                      <a:pt x="0" y="0"/>
                    </a:lnTo>
                  </a:path>
                </a:pathLst>
              </a:custGeom>
              <a:solidFill>
                <a:srgbClr val="FFFFFF"/>
              </a:solidFill>
              <a:ln w="9525">
                <a:noFill/>
                <a:round/>
                <a:headEnd/>
                <a:tailEnd/>
              </a:ln>
            </p:spPr>
            <p:txBody>
              <a:bodyPr/>
              <a:lstStyle/>
              <a:p>
                <a:pPr>
                  <a:defRPr/>
                </a:pPr>
                <a:endParaRPr lang="zh-CN" altLang="en-US" sz="2700">
                  <a:latin typeface="+mn-ea"/>
                  <a:ea typeface="+mn-ea"/>
                </a:endParaRPr>
              </a:p>
            </p:txBody>
          </p:sp>
          <p:sp>
            <p:nvSpPr>
              <p:cNvPr id="76134" name="Freeform 358"/>
              <p:cNvSpPr>
                <a:spLocks/>
              </p:cNvSpPr>
              <p:nvPr/>
            </p:nvSpPr>
            <p:spPr bwMode="auto">
              <a:xfrm>
                <a:off x="264" y="2496"/>
                <a:ext cx="3604" cy="225"/>
              </a:xfrm>
              <a:custGeom>
                <a:avLst/>
                <a:gdLst/>
                <a:ahLst/>
                <a:cxnLst>
                  <a:cxn ang="0">
                    <a:pos x="0" y="0"/>
                  </a:cxn>
                  <a:cxn ang="0">
                    <a:pos x="3603" y="0"/>
                  </a:cxn>
                  <a:cxn ang="0">
                    <a:pos x="3603" y="217"/>
                  </a:cxn>
                  <a:cxn ang="0">
                    <a:pos x="0" y="217"/>
                  </a:cxn>
                  <a:cxn ang="0">
                    <a:pos x="0" y="0"/>
                  </a:cxn>
                  <a:cxn ang="0">
                    <a:pos x="0" y="0"/>
                  </a:cxn>
                </a:cxnLst>
                <a:rect l="0" t="0" r="r" b="b"/>
                <a:pathLst>
                  <a:path w="3604" h="218">
                    <a:moveTo>
                      <a:pt x="0" y="0"/>
                    </a:moveTo>
                    <a:lnTo>
                      <a:pt x="3603" y="0"/>
                    </a:lnTo>
                    <a:lnTo>
                      <a:pt x="3603" y="217"/>
                    </a:lnTo>
                    <a:lnTo>
                      <a:pt x="0" y="217"/>
                    </a:lnTo>
                    <a:lnTo>
                      <a:pt x="0" y="0"/>
                    </a:lnTo>
                  </a:path>
                </a:pathLst>
              </a:custGeom>
              <a:gradFill rotWithShape="0">
                <a:gsLst>
                  <a:gs pos="0">
                    <a:srgbClr val="8F8F8F"/>
                  </a:gs>
                  <a:gs pos="100000">
                    <a:srgbClr val="C0C0C0"/>
                  </a:gs>
                </a:gsLst>
                <a:lin ang="0" scaled="1"/>
              </a:gradFill>
              <a:ln w="9525">
                <a:noFill/>
                <a:round/>
                <a:headEnd/>
                <a:tailEnd/>
              </a:ln>
            </p:spPr>
            <p:txBody>
              <a:bodyPr/>
              <a:lstStyle/>
              <a:p>
                <a:pPr>
                  <a:defRPr/>
                </a:pPr>
                <a:endParaRPr lang="zh-CN" altLang="en-US" sz="2700">
                  <a:latin typeface="+mn-ea"/>
                  <a:ea typeface="+mn-ea"/>
                </a:endParaRPr>
              </a:p>
            </p:txBody>
          </p:sp>
          <p:sp>
            <p:nvSpPr>
              <p:cNvPr id="76133" name="Freeform 357"/>
              <p:cNvSpPr>
                <a:spLocks/>
              </p:cNvSpPr>
              <p:nvPr/>
            </p:nvSpPr>
            <p:spPr bwMode="auto">
              <a:xfrm>
                <a:off x="3561" y="2198"/>
                <a:ext cx="1908" cy="695"/>
              </a:xfrm>
              <a:custGeom>
                <a:avLst/>
                <a:gdLst/>
                <a:ahLst/>
                <a:cxnLst>
                  <a:cxn ang="0">
                    <a:pos x="0" y="486"/>
                  </a:cxn>
                  <a:cxn ang="0">
                    <a:pos x="1907" y="0"/>
                  </a:cxn>
                  <a:cxn ang="0">
                    <a:pos x="1907" y="208"/>
                  </a:cxn>
                  <a:cxn ang="0">
                    <a:pos x="0" y="694"/>
                  </a:cxn>
                  <a:cxn ang="0">
                    <a:pos x="0" y="486"/>
                  </a:cxn>
                  <a:cxn ang="0">
                    <a:pos x="0" y="486"/>
                  </a:cxn>
                </a:cxnLst>
                <a:rect l="0" t="0" r="r" b="b"/>
                <a:pathLst>
                  <a:path w="1908" h="695">
                    <a:moveTo>
                      <a:pt x="0" y="486"/>
                    </a:moveTo>
                    <a:lnTo>
                      <a:pt x="1907" y="0"/>
                    </a:lnTo>
                    <a:lnTo>
                      <a:pt x="1907" y="208"/>
                    </a:lnTo>
                    <a:lnTo>
                      <a:pt x="0" y="694"/>
                    </a:lnTo>
                    <a:lnTo>
                      <a:pt x="0" y="486"/>
                    </a:lnTo>
                  </a:path>
                </a:pathLst>
              </a:custGeom>
              <a:gradFill rotWithShape="0">
                <a:gsLst>
                  <a:gs pos="0">
                    <a:srgbClr val="B2B2B2"/>
                  </a:gs>
                  <a:gs pos="100000">
                    <a:srgbClr val="E1E1E1"/>
                  </a:gs>
                </a:gsLst>
                <a:lin ang="18900000" scaled="1"/>
              </a:gradFill>
              <a:ln w="9525">
                <a:noFill/>
                <a:round/>
                <a:headEnd/>
                <a:tailEnd/>
              </a:ln>
            </p:spPr>
            <p:txBody>
              <a:bodyPr/>
              <a:lstStyle/>
              <a:p>
                <a:pPr>
                  <a:defRPr/>
                </a:pPr>
                <a:endParaRPr lang="zh-CN" altLang="en-US" sz="2700">
                  <a:latin typeface="+mn-ea"/>
                  <a:ea typeface="+mn-ea"/>
                </a:endParaRPr>
              </a:p>
            </p:txBody>
          </p:sp>
          <p:sp>
            <p:nvSpPr>
              <p:cNvPr id="76132" name="Freeform 356"/>
              <p:cNvSpPr>
                <a:spLocks/>
              </p:cNvSpPr>
              <p:nvPr/>
            </p:nvSpPr>
            <p:spPr bwMode="auto">
              <a:xfrm>
                <a:off x="3561" y="2198"/>
                <a:ext cx="1908" cy="695"/>
              </a:xfrm>
              <a:custGeom>
                <a:avLst/>
                <a:gdLst/>
                <a:ahLst/>
                <a:cxnLst>
                  <a:cxn ang="0">
                    <a:pos x="0" y="486"/>
                  </a:cxn>
                  <a:cxn ang="0">
                    <a:pos x="1907" y="0"/>
                  </a:cxn>
                  <a:cxn ang="0">
                    <a:pos x="1907" y="208"/>
                  </a:cxn>
                  <a:cxn ang="0">
                    <a:pos x="0" y="694"/>
                  </a:cxn>
                  <a:cxn ang="0">
                    <a:pos x="0" y="486"/>
                  </a:cxn>
                </a:cxnLst>
                <a:rect l="0" t="0" r="r" b="b"/>
                <a:pathLst>
                  <a:path w="1908" h="695">
                    <a:moveTo>
                      <a:pt x="0" y="486"/>
                    </a:moveTo>
                    <a:lnTo>
                      <a:pt x="1907" y="0"/>
                    </a:lnTo>
                    <a:lnTo>
                      <a:pt x="1907" y="208"/>
                    </a:lnTo>
                    <a:lnTo>
                      <a:pt x="0" y="694"/>
                    </a:lnTo>
                    <a:lnTo>
                      <a:pt x="0" y="486"/>
                    </a:lnTo>
                  </a:path>
                </a:pathLst>
              </a:custGeom>
              <a:noFill/>
              <a:ln w="9525">
                <a:noFill/>
                <a:round/>
                <a:headEnd/>
                <a:tailEnd/>
              </a:ln>
            </p:spPr>
            <p:txBody>
              <a:bodyPr/>
              <a:lstStyle/>
              <a:p>
                <a:pPr>
                  <a:defRPr/>
                </a:pPr>
                <a:endParaRPr lang="zh-CN" altLang="en-US" sz="2700">
                  <a:latin typeface="+mn-ea"/>
                  <a:ea typeface="+mn-ea"/>
                </a:endParaRPr>
              </a:p>
            </p:txBody>
          </p:sp>
          <p:sp>
            <p:nvSpPr>
              <p:cNvPr id="76131" name="Line 355"/>
              <p:cNvSpPr>
                <a:spLocks noChangeShapeType="1"/>
              </p:cNvSpPr>
              <p:nvPr/>
            </p:nvSpPr>
            <p:spPr bwMode="auto">
              <a:xfrm flipV="1">
                <a:off x="304" y="2475"/>
                <a:ext cx="3496" cy="9"/>
              </a:xfrm>
              <a:prstGeom prst="line">
                <a:avLst/>
              </a:prstGeom>
              <a:noFill/>
              <a:ln w="31710">
                <a:noFill/>
                <a:round/>
                <a:headEnd/>
                <a:tailEnd/>
              </a:ln>
            </p:spPr>
            <p:txBody>
              <a:bodyPr anchor="ctr"/>
              <a:lstStyle/>
              <a:p>
                <a:pPr>
                  <a:defRPr/>
                </a:pPr>
                <a:endParaRPr lang="zh-CN" altLang="en-US" sz="2700">
                  <a:latin typeface="+mn-ea"/>
                  <a:ea typeface="+mn-ea"/>
                </a:endParaRPr>
              </a:p>
            </p:txBody>
          </p:sp>
          <p:sp>
            <p:nvSpPr>
              <p:cNvPr id="76130" name="Line 354"/>
              <p:cNvSpPr>
                <a:spLocks noChangeShapeType="1"/>
              </p:cNvSpPr>
              <p:nvPr/>
            </p:nvSpPr>
            <p:spPr bwMode="auto">
              <a:xfrm flipV="1">
                <a:off x="3555" y="2216"/>
                <a:ext cx="1910" cy="478"/>
              </a:xfrm>
              <a:prstGeom prst="line">
                <a:avLst/>
              </a:prstGeom>
              <a:noFill/>
              <a:ln w="31710">
                <a:noFill/>
                <a:round/>
                <a:headEnd/>
                <a:tailEnd/>
              </a:ln>
            </p:spPr>
            <p:txBody>
              <a:bodyPr anchor="ctr"/>
              <a:lstStyle/>
              <a:p>
                <a:pPr>
                  <a:defRPr/>
                </a:pPr>
                <a:endParaRPr lang="zh-CN" altLang="en-US" sz="2700">
                  <a:latin typeface="+mn-ea"/>
                  <a:ea typeface="+mn-ea"/>
                </a:endParaRPr>
              </a:p>
            </p:txBody>
          </p:sp>
          <p:sp>
            <p:nvSpPr>
              <p:cNvPr id="76129" name="Freeform 353"/>
              <p:cNvSpPr>
                <a:spLocks/>
              </p:cNvSpPr>
              <p:nvPr/>
            </p:nvSpPr>
            <p:spPr bwMode="auto">
              <a:xfrm>
                <a:off x="278" y="1716"/>
                <a:ext cx="5200" cy="972"/>
              </a:xfrm>
              <a:custGeom>
                <a:avLst/>
                <a:gdLst/>
                <a:ahLst/>
                <a:cxnLst>
                  <a:cxn ang="0">
                    <a:pos x="757" y="207"/>
                  </a:cxn>
                  <a:cxn ang="0">
                    <a:pos x="4360" y="207"/>
                  </a:cxn>
                  <a:cxn ang="0">
                    <a:pos x="4643" y="0"/>
                  </a:cxn>
                  <a:cxn ang="0">
                    <a:pos x="5193" y="485"/>
                  </a:cxn>
                  <a:cxn ang="0">
                    <a:pos x="3286" y="971"/>
                  </a:cxn>
                  <a:cxn ang="0">
                    <a:pos x="3603" y="763"/>
                  </a:cxn>
                  <a:cxn ang="0">
                    <a:pos x="0" y="763"/>
                  </a:cxn>
                  <a:cxn ang="0">
                    <a:pos x="757" y="207"/>
                  </a:cxn>
                  <a:cxn ang="0">
                    <a:pos x="757" y="207"/>
                  </a:cxn>
                </a:cxnLst>
                <a:rect l="0" t="0" r="r" b="b"/>
                <a:pathLst>
                  <a:path w="5194" h="972">
                    <a:moveTo>
                      <a:pt x="757" y="207"/>
                    </a:moveTo>
                    <a:lnTo>
                      <a:pt x="4360" y="207"/>
                    </a:lnTo>
                    <a:lnTo>
                      <a:pt x="4643" y="0"/>
                    </a:lnTo>
                    <a:lnTo>
                      <a:pt x="5193" y="485"/>
                    </a:lnTo>
                    <a:lnTo>
                      <a:pt x="3286" y="971"/>
                    </a:lnTo>
                    <a:lnTo>
                      <a:pt x="3603" y="763"/>
                    </a:lnTo>
                    <a:lnTo>
                      <a:pt x="0" y="763"/>
                    </a:lnTo>
                    <a:lnTo>
                      <a:pt x="757" y="207"/>
                    </a:lnTo>
                  </a:path>
                </a:pathLst>
              </a:custGeom>
              <a:gradFill rotWithShape="0">
                <a:gsLst>
                  <a:gs pos="0">
                    <a:srgbClr val="B2B2B2"/>
                  </a:gs>
                  <a:gs pos="100000">
                    <a:srgbClr val="E1E1E1"/>
                  </a:gs>
                </a:gsLst>
                <a:lin ang="2700000" scaled="1"/>
              </a:gradFill>
              <a:ln w="9525">
                <a:noFill/>
                <a:round/>
                <a:headEnd/>
                <a:tailEnd/>
              </a:ln>
            </p:spPr>
            <p:txBody>
              <a:bodyPr/>
              <a:lstStyle/>
              <a:p>
                <a:pPr>
                  <a:defRPr/>
                </a:pPr>
                <a:endParaRPr lang="zh-CN" altLang="en-US" sz="2700">
                  <a:latin typeface="+mn-ea"/>
                  <a:ea typeface="+mn-ea"/>
                </a:endParaRPr>
              </a:p>
            </p:txBody>
          </p:sp>
          <p:grpSp>
            <p:nvGrpSpPr>
              <p:cNvPr id="15386" name="Group 195"/>
              <p:cNvGrpSpPr>
                <a:grpSpLocks/>
              </p:cNvGrpSpPr>
              <p:nvPr/>
            </p:nvGrpSpPr>
            <p:grpSpPr bwMode="auto">
              <a:xfrm>
                <a:off x="580" y="1745"/>
                <a:ext cx="4052" cy="712"/>
                <a:chOff x="796" y="1505"/>
                <a:chExt cx="4052" cy="712"/>
              </a:xfrm>
            </p:grpSpPr>
            <p:sp>
              <p:nvSpPr>
                <p:cNvPr id="76128" name="Line 352"/>
                <p:cNvSpPr>
                  <a:spLocks noChangeShapeType="1"/>
                </p:cNvSpPr>
                <p:nvPr/>
              </p:nvSpPr>
              <p:spPr bwMode="auto">
                <a:xfrm flipH="1">
                  <a:off x="2992" y="1941"/>
                  <a:ext cx="736" cy="0"/>
                </a:xfrm>
                <a:prstGeom prst="line">
                  <a:avLst/>
                </a:prstGeom>
                <a:noFill/>
                <a:ln w="63460">
                  <a:noFill/>
                  <a:round/>
                  <a:headEnd/>
                  <a:tailEnd/>
                </a:ln>
              </p:spPr>
              <p:txBody>
                <a:bodyPr anchor="ctr"/>
                <a:lstStyle/>
                <a:p>
                  <a:pPr>
                    <a:defRPr/>
                  </a:pPr>
                  <a:endParaRPr lang="zh-CN" altLang="en-US" sz="2700">
                    <a:latin typeface="+mn-ea"/>
                    <a:ea typeface="+mn-ea"/>
                  </a:endParaRPr>
                </a:p>
              </p:txBody>
            </p:sp>
            <p:sp>
              <p:nvSpPr>
                <p:cNvPr id="76127" name="Freeform 351"/>
                <p:cNvSpPr>
                  <a:spLocks/>
                </p:cNvSpPr>
                <p:nvPr/>
              </p:nvSpPr>
              <p:spPr bwMode="auto">
                <a:xfrm>
                  <a:off x="2073" y="1819"/>
                  <a:ext cx="1508" cy="391"/>
                </a:xfrm>
                <a:custGeom>
                  <a:avLst/>
                  <a:gdLst/>
                  <a:ahLst/>
                  <a:cxnLst>
                    <a:cxn ang="0">
                      <a:pos x="353" y="4"/>
                    </a:cxn>
                    <a:cxn ang="0">
                      <a:pos x="0" y="323"/>
                    </a:cxn>
                    <a:cxn ang="0">
                      <a:pos x="222" y="323"/>
                    </a:cxn>
                    <a:cxn ang="0">
                      <a:pos x="185" y="361"/>
                    </a:cxn>
                    <a:cxn ang="0">
                      <a:pos x="548" y="364"/>
                    </a:cxn>
                    <a:cxn ang="0">
                      <a:pos x="497" y="397"/>
                    </a:cxn>
                    <a:cxn ang="0">
                      <a:pos x="1155" y="391"/>
                    </a:cxn>
                    <a:cxn ang="0">
                      <a:pos x="1481" y="78"/>
                    </a:cxn>
                    <a:cxn ang="0">
                      <a:pos x="1447" y="81"/>
                    </a:cxn>
                    <a:cxn ang="0">
                      <a:pos x="1507" y="4"/>
                    </a:cxn>
                    <a:cxn ang="0">
                      <a:pos x="357" y="0"/>
                    </a:cxn>
                    <a:cxn ang="0">
                      <a:pos x="353" y="4"/>
                    </a:cxn>
                    <a:cxn ang="0">
                      <a:pos x="353" y="4"/>
                    </a:cxn>
                  </a:cxnLst>
                  <a:rect l="0" t="0" r="r" b="b"/>
                  <a:pathLst>
                    <a:path w="1508" h="398">
                      <a:moveTo>
                        <a:pt x="353" y="4"/>
                      </a:moveTo>
                      <a:lnTo>
                        <a:pt x="0" y="323"/>
                      </a:lnTo>
                      <a:lnTo>
                        <a:pt x="222" y="323"/>
                      </a:lnTo>
                      <a:lnTo>
                        <a:pt x="185" y="361"/>
                      </a:lnTo>
                      <a:lnTo>
                        <a:pt x="548" y="364"/>
                      </a:lnTo>
                      <a:lnTo>
                        <a:pt x="497" y="397"/>
                      </a:lnTo>
                      <a:lnTo>
                        <a:pt x="1155" y="391"/>
                      </a:lnTo>
                      <a:lnTo>
                        <a:pt x="1481" y="78"/>
                      </a:lnTo>
                      <a:lnTo>
                        <a:pt x="1447" y="81"/>
                      </a:lnTo>
                      <a:lnTo>
                        <a:pt x="1507" y="4"/>
                      </a:lnTo>
                      <a:lnTo>
                        <a:pt x="357" y="0"/>
                      </a:lnTo>
                      <a:lnTo>
                        <a:pt x="353" y="4"/>
                      </a:lnTo>
                    </a:path>
                  </a:pathLst>
                </a:custGeom>
                <a:solidFill>
                  <a:srgbClr val="A2A2A2"/>
                </a:solidFill>
                <a:ln w="19050">
                  <a:noFill/>
                  <a:round/>
                  <a:headEnd/>
                  <a:tailEnd/>
                </a:ln>
              </p:spPr>
              <p:txBody>
                <a:bodyPr/>
                <a:lstStyle/>
                <a:p>
                  <a:pPr>
                    <a:defRPr/>
                  </a:pPr>
                  <a:endParaRPr lang="zh-CN" altLang="en-US" sz="2700">
                    <a:latin typeface="+mn-ea"/>
                    <a:ea typeface="+mn-ea"/>
                  </a:endParaRPr>
                </a:p>
              </p:txBody>
            </p:sp>
            <p:sp>
              <p:nvSpPr>
                <p:cNvPr id="76126" name="Oval 350"/>
                <p:cNvSpPr>
                  <a:spLocks noChangeArrowheads="1"/>
                </p:cNvSpPr>
                <p:nvPr/>
              </p:nvSpPr>
              <p:spPr bwMode="auto">
                <a:xfrm>
                  <a:off x="4158" y="1605"/>
                  <a:ext cx="685" cy="607"/>
                </a:xfrm>
                <a:prstGeom prst="ellipse">
                  <a:avLst/>
                </a:prstGeom>
                <a:gradFill rotWithShape="0">
                  <a:gsLst>
                    <a:gs pos="0">
                      <a:srgbClr val="F1E0FF"/>
                    </a:gs>
                    <a:gs pos="100000">
                      <a:srgbClr val="FFFFFF"/>
                    </a:gs>
                  </a:gsLst>
                  <a:path path="shape">
                    <a:fillToRect l="50000" t="50000" r="50000" b="50000"/>
                  </a:path>
                </a:gradFill>
                <a:ln w="9525">
                  <a:noFill/>
                  <a:round/>
                  <a:headEnd/>
                  <a:tailEnd/>
                </a:ln>
              </p:spPr>
              <p:txBody>
                <a:bodyPr anchor="ctr"/>
                <a:lstStyle/>
                <a:p>
                  <a:pPr>
                    <a:defRPr/>
                  </a:pPr>
                  <a:endParaRPr lang="zh-CN" altLang="en-US" sz="2700">
                    <a:latin typeface="+mn-ea"/>
                    <a:ea typeface="+mn-ea"/>
                  </a:endParaRPr>
                </a:p>
              </p:txBody>
            </p:sp>
            <p:grpSp>
              <p:nvGrpSpPr>
                <p:cNvPr id="15390" name="Group 267"/>
                <p:cNvGrpSpPr>
                  <a:grpSpLocks/>
                </p:cNvGrpSpPr>
                <p:nvPr/>
              </p:nvGrpSpPr>
              <p:grpSpPr bwMode="auto">
                <a:xfrm>
                  <a:off x="4339" y="1675"/>
                  <a:ext cx="316" cy="443"/>
                  <a:chOff x="4339" y="1675"/>
                  <a:chExt cx="316" cy="443"/>
                </a:xfrm>
              </p:grpSpPr>
              <p:sp>
                <p:nvSpPr>
                  <p:cNvPr id="76125" name="Freeform 349"/>
                  <p:cNvSpPr>
                    <a:spLocks/>
                  </p:cNvSpPr>
                  <p:nvPr/>
                </p:nvSpPr>
                <p:spPr bwMode="auto">
                  <a:xfrm>
                    <a:off x="4343" y="1679"/>
                    <a:ext cx="308" cy="278"/>
                  </a:xfrm>
                  <a:custGeom>
                    <a:avLst/>
                    <a:gdLst/>
                    <a:ahLst/>
                    <a:cxnLst>
                      <a:cxn ang="0">
                        <a:pos x="169" y="277"/>
                      </a:cxn>
                      <a:cxn ang="0">
                        <a:pos x="200" y="271"/>
                      </a:cxn>
                      <a:cxn ang="0">
                        <a:pos x="227" y="260"/>
                      </a:cxn>
                      <a:cxn ang="0">
                        <a:pos x="250" y="245"/>
                      </a:cxn>
                      <a:cxn ang="0">
                        <a:pos x="272" y="227"/>
                      </a:cxn>
                      <a:cxn ang="0">
                        <a:pos x="289" y="205"/>
                      </a:cxn>
                      <a:cxn ang="0">
                        <a:pos x="301" y="180"/>
                      </a:cxn>
                      <a:cxn ang="0">
                        <a:pos x="307" y="153"/>
                      </a:cxn>
                      <a:cxn ang="0">
                        <a:pos x="307" y="125"/>
                      </a:cxn>
                      <a:cxn ang="0">
                        <a:pos x="301" y="98"/>
                      </a:cxn>
                      <a:cxn ang="0">
                        <a:pos x="289" y="73"/>
                      </a:cxn>
                      <a:cxn ang="0">
                        <a:pos x="272" y="51"/>
                      </a:cxn>
                      <a:cxn ang="0">
                        <a:pos x="250" y="31"/>
                      </a:cxn>
                      <a:cxn ang="0">
                        <a:pos x="227" y="16"/>
                      </a:cxn>
                      <a:cxn ang="0">
                        <a:pos x="200" y="7"/>
                      </a:cxn>
                      <a:cxn ang="0">
                        <a:pos x="169" y="1"/>
                      </a:cxn>
                      <a:cxn ang="0">
                        <a:pos x="138" y="1"/>
                      </a:cxn>
                      <a:cxn ang="0">
                        <a:pos x="108" y="7"/>
                      </a:cxn>
                      <a:cxn ang="0">
                        <a:pos x="81" y="16"/>
                      </a:cxn>
                      <a:cxn ang="0">
                        <a:pos x="55" y="31"/>
                      </a:cxn>
                      <a:cxn ang="0">
                        <a:pos x="34" y="51"/>
                      </a:cxn>
                      <a:cxn ang="0">
                        <a:pos x="18" y="73"/>
                      </a:cxn>
                      <a:cxn ang="0">
                        <a:pos x="5" y="98"/>
                      </a:cxn>
                      <a:cxn ang="0">
                        <a:pos x="0" y="125"/>
                      </a:cxn>
                      <a:cxn ang="0">
                        <a:pos x="0" y="153"/>
                      </a:cxn>
                      <a:cxn ang="0">
                        <a:pos x="5" y="180"/>
                      </a:cxn>
                      <a:cxn ang="0">
                        <a:pos x="18" y="205"/>
                      </a:cxn>
                      <a:cxn ang="0">
                        <a:pos x="34" y="227"/>
                      </a:cxn>
                      <a:cxn ang="0">
                        <a:pos x="55" y="245"/>
                      </a:cxn>
                      <a:cxn ang="0">
                        <a:pos x="81" y="260"/>
                      </a:cxn>
                      <a:cxn ang="0">
                        <a:pos x="108" y="271"/>
                      </a:cxn>
                      <a:cxn ang="0">
                        <a:pos x="138" y="277"/>
                      </a:cxn>
                      <a:cxn ang="0">
                        <a:pos x="153" y="277"/>
                      </a:cxn>
                    </a:cxnLst>
                    <a:rect l="0" t="0" r="r" b="b"/>
                    <a:pathLst>
                      <a:path w="308" h="278">
                        <a:moveTo>
                          <a:pt x="153" y="277"/>
                        </a:moveTo>
                        <a:lnTo>
                          <a:pt x="169" y="277"/>
                        </a:lnTo>
                        <a:lnTo>
                          <a:pt x="184" y="274"/>
                        </a:lnTo>
                        <a:lnTo>
                          <a:pt x="200" y="271"/>
                        </a:lnTo>
                        <a:lnTo>
                          <a:pt x="213" y="266"/>
                        </a:lnTo>
                        <a:lnTo>
                          <a:pt x="227" y="260"/>
                        </a:lnTo>
                        <a:lnTo>
                          <a:pt x="239" y="253"/>
                        </a:lnTo>
                        <a:lnTo>
                          <a:pt x="250" y="245"/>
                        </a:lnTo>
                        <a:lnTo>
                          <a:pt x="262" y="236"/>
                        </a:lnTo>
                        <a:lnTo>
                          <a:pt x="272" y="227"/>
                        </a:lnTo>
                        <a:lnTo>
                          <a:pt x="281" y="216"/>
                        </a:lnTo>
                        <a:lnTo>
                          <a:pt x="289" y="205"/>
                        </a:lnTo>
                        <a:lnTo>
                          <a:pt x="296" y="193"/>
                        </a:lnTo>
                        <a:lnTo>
                          <a:pt x="301" y="180"/>
                        </a:lnTo>
                        <a:lnTo>
                          <a:pt x="303" y="167"/>
                        </a:lnTo>
                        <a:lnTo>
                          <a:pt x="307" y="153"/>
                        </a:lnTo>
                        <a:lnTo>
                          <a:pt x="307" y="139"/>
                        </a:lnTo>
                        <a:lnTo>
                          <a:pt x="307" y="125"/>
                        </a:lnTo>
                        <a:lnTo>
                          <a:pt x="303" y="110"/>
                        </a:lnTo>
                        <a:lnTo>
                          <a:pt x="301" y="98"/>
                        </a:lnTo>
                        <a:lnTo>
                          <a:pt x="296" y="85"/>
                        </a:lnTo>
                        <a:lnTo>
                          <a:pt x="289" y="73"/>
                        </a:lnTo>
                        <a:lnTo>
                          <a:pt x="281" y="60"/>
                        </a:lnTo>
                        <a:lnTo>
                          <a:pt x="272" y="51"/>
                        </a:lnTo>
                        <a:lnTo>
                          <a:pt x="262" y="41"/>
                        </a:lnTo>
                        <a:lnTo>
                          <a:pt x="250" y="31"/>
                        </a:lnTo>
                        <a:lnTo>
                          <a:pt x="239" y="23"/>
                        </a:lnTo>
                        <a:lnTo>
                          <a:pt x="227" y="16"/>
                        </a:lnTo>
                        <a:lnTo>
                          <a:pt x="213" y="11"/>
                        </a:lnTo>
                        <a:lnTo>
                          <a:pt x="200" y="7"/>
                        </a:lnTo>
                        <a:lnTo>
                          <a:pt x="184" y="2"/>
                        </a:lnTo>
                        <a:lnTo>
                          <a:pt x="169" y="1"/>
                        </a:lnTo>
                        <a:lnTo>
                          <a:pt x="153" y="0"/>
                        </a:lnTo>
                        <a:lnTo>
                          <a:pt x="138" y="1"/>
                        </a:lnTo>
                        <a:lnTo>
                          <a:pt x="122" y="2"/>
                        </a:lnTo>
                        <a:lnTo>
                          <a:pt x="108" y="7"/>
                        </a:lnTo>
                        <a:lnTo>
                          <a:pt x="94" y="11"/>
                        </a:lnTo>
                        <a:lnTo>
                          <a:pt x="81" y="16"/>
                        </a:lnTo>
                        <a:lnTo>
                          <a:pt x="68" y="23"/>
                        </a:lnTo>
                        <a:lnTo>
                          <a:pt x="55" y="31"/>
                        </a:lnTo>
                        <a:lnTo>
                          <a:pt x="44" y="41"/>
                        </a:lnTo>
                        <a:lnTo>
                          <a:pt x="34" y="51"/>
                        </a:lnTo>
                        <a:lnTo>
                          <a:pt x="26" y="60"/>
                        </a:lnTo>
                        <a:lnTo>
                          <a:pt x="18" y="73"/>
                        </a:lnTo>
                        <a:lnTo>
                          <a:pt x="12" y="85"/>
                        </a:lnTo>
                        <a:lnTo>
                          <a:pt x="5" y="98"/>
                        </a:lnTo>
                        <a:lnTo>
                          <a:pt x="3" y="110"/>
                        </a:lnTo>
                        <a:lnTo>
                          <a:pt x="0" y="125"/>
                        </a:lnTo>
                        <a:lnTo>
                          <a:pt x="0" y="139"/>
                        </a:lnTo>
                        <a:lnTo>
                          <a:pt x="0" y="153"/>
                        </a:lnTo>
                        <a:lnTo>
                          <a:pt x="3" y="167"/>
                        </a:lnTo>
                        <a:lnTo>
                          <a:pt x="5" y="180"/>
                        </a:lnTo>
                        <a:lnTo>
                          <a:pt x="12" y="193"/>
                        </a:lnTo>
                        <a:lnTo>
                          <a:pt x="18" y="205"/>
                        </a:lnTo>
                        <a:lnTo>
                          <a:pt x="26" y="216"/>
                        </a:lnTo>
                        <a:lnTo>
                          <a:pt x="34" y="227"/>
                        </a:lnTo>
                        <a:lnTo>
                          <a:pt x="44" y="236"/>
                        </a:lnTo>
                        <a:lnTo>
                          <a:pt x="55" y="245"/>
                        </a:lnTo>
                        <a:lnTo>
                          <a:pt x="68" y="253"/>
                        </a:lnTo>
                        <a:lnTo>
                          <a:pt x="81" y="260"/>
                        </a:lnTo>
                        <a:lnTo>
                          <a:pt x="94" y="266"/>
                        </a:lnTo>
                        <a:lnTo>
                          <a:pt x="108" y="271"/>
                        </a:lnTo>
                        <a:lnTo>
                          <a:pt x="122" y="274"/>
                        </a:lnTo>
                        <a:lnTo>
                          <a:pt x="138" y="277"/>
                        </a:lnTo>
                        <a:lnTo>
                          <a:pt x="153" y="277"/>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124" name="Freeform 348"/>
                  <p:cNvSpPr>
                    <a:spLocks/>
                  </p:cNvSpPr>
                  <p:nvPr/>
                </p:nvSpPr>
                <p:spPr bwMode="auto">
                  <a:xfrm>
                    <a:off x="4343" y="1680"/>
                    <a:ext cx="308" cy="345"/>
                  </a:xfrm>
                  <a:custGeom>
                    <a:avLst/>
                    <a:gdLst/>
                    <a:ahLst/>
                    <a:cxnLst>
                      <a:cxn ang="0">
                        <a:pos x="133" y="349"/>
                      </a:cxn>
                      <a:cxn ang="0">
                        <a:pos x="108" y="343"/>
                      </a:cxn>
                      <a:cxn ang="0">
                        <a:pos x="95" y="335"/>
                      </a:cxn>
                      <a:cxn ang="0">
                        <a:pos x="93" y="329"/>
                      </a:cxn>
                      <a:cxn ang="0">
                        <a:pos x="93" y="327"/>
                      </a:cxn>
                      <a:cxn ang="0">
                        <a:pos x="94" y="323"/>
                      </a:cxn>
                      <a:cxn ang="0">
                        <a:pos x="94" y="314"/>
                      </a:cxn>
                      <a:cxn ang="0">
                        <a:pos x="94" y="301"/>
                      </a:cxn>
                      <a:cxn ang="0">
                        <a:pos x="91" y="283"/>
                      </a:cxn>
                      <a:cxn ang="0">
                        <a:pos x="79" y="266"/>
                      </a:cxn>
                      <a:cxn ang="0">
                        <a:pos x="63" y="252"/>
                      </a:cxn>
                      <a:cxn ang="0">
                        <a:pos x="51" y="244"/>
                      </a:cxn>
                      <a:cxn ang="0">
                        <a:pos x="38" y="233"/>
                      </a:cxn>
                      <a:cxn ang="0">
                        <a:pos x="22" y="208"/>
                      </a:cxn>
                      <a:cxn ang="0">
                        <a:pos x="8" y="182"/>
                      </a:cxn>
                      <a:cxn ang="0">
                        <a:pos x="0" y="156"/>
                      </a:cxn>
                      <a:cxn ang="0">
                        <a:pos x="0" y="128"/>
                      </a:cxn>
                      <a:cxn ang="0">
                        <a:pos x="4" y="102"/>
                      </a:cxn>
                      <a:cxn ang="0">
                        <a:pos x="13" y="76"/>
                      </a:cxn>
                      <a:cxn ang="0">
                        <a:pos x="30" y="52"/>
                      </a:cxn>
                      <a:cxn ang="0">
                        <a:pos x="47" y="36"/>
                      </a:cxn>
                      <a:cxn ang="0">
                        <a:pos x="60" y="27"/>
                      </a:cxn>
                      <a:cxn ang="0">
                        <a:pos x="73" y="19"/>
                      </a:cxn>
                      <a:cxn ang="0">
                        <a:pos x="87" y="12"/>
                      </a:cxn>
                      <a:cxn ang="0">
                        <a:pos x="101" y="8"/>
                      </a:cxn>
                      <a:cxn ang="0">
                        <a:pos x="115" y="3"/>
                      </a:cxn>
                      <a:cxn ang="0">
                        <a:pos x="131" y="1"/>
                      </a:cxn>
                      <a:cxn ang="0">
                        <a:pos x="145" y="0"/>
                      </a:cxn>
                      <a:cxn ang="0">
                        <a:pos x="153" y="0"/>
                      </a:cxn>
                      <a:cxn ang="0">
                        <a:pos x="169" y="0"/>
                      </a:cxn>
                      <a:cxn ang="0">
                        <a:pos x="183" y="1"/>
                      </a:cxn>
                      <a:cxn ang="0">
                        <a:pos x="198" y="6"/>
                      </a:cxn>
                      <a:cxn ang="0">
                        <a:pos x="213" y="10"/>
                      </a:cxn>
                      <a:cxn ang="0">
                        <a:pos x="227" y="15"/>
                      </a:cxn>
                      <a:cxn ang="0">
                        <a:pos x="241" y="23"/>
                      </a:cxn>
                      <a:cxn ang="0">
                        <a:pos x="253" y="32"/>
                      </a:cxn>
                      <a:cxn ang="0">
                        <a:pos x="266" y="41"/>
                      </a:cxn>
                      <a:cxn ang="0">
                        <a:pos x="285" y="64"/>
                      </a:cxn>
                      <a:cxn ang="0">
                        <a:pos x="299" y="89"/>
                      </a:cxn>
                      <a:cxn ang="0">
                        <a:pos x="306" y="115"/>
                      </a:cxn>
                      <a:cxn ang="0">
                        <a:pos x="307" y="142"/>
                      </a:cxn>
                      <a:cxn ang="0">
                        <a:pos x="301" y="169"/>
                      </a:cxn>
                      <a:cxn ang="0">
                        <a:pos x="291" y="196"/>
                      </a:cxn>
                      <a:cxn ang="0">
                        <a:pos x="277" y="221"/>
                      </a:cxn>
                      <a:cxn ang="0">
                        <a:pos x="257" y="243"/>
                      </a:cxn>
                      <a:cxn ang="0">
                        <a:pos x="249" y="247"/>
                      </a:cxn>
                      <a:cxn ang="0">
                        <a:pos x="234" y="259"/>
                      </a:cxn>
                      <a:cxn ang="0">
                        <a:pos x="220" y="275"/>
                      </a:cxn>
                      <a:cxn ang="0">
                        <a:pos x="213" y="293"/>
                      </a:cxn>
                      <a:cxn ang="0">
                        <a:pos x="211" y="308"/>
                      </a:cxn>
                      <a:cxn ang="0">
                        <a:pos x="212" y="319"/>
                      </a:cxn>
                      <a:cxn ang="0">
                        <a:pos x="212" y="326"/>
                      </a:cxn>
                      <a:cxn ang="0">
                        <a:pos x="213" y="327"/>
                      </a:cxn>
                      <a:cxn ang="0">
                        <a:pos x="211" y="331"/>
                      </a:cxn>
                      <a:cxn ang="0">
                        <a:pos x="203" y="339"/>
                      </a:cxn>
                      <a:cxn ang="0">
                        <a:pos x="187" y="347"/>
                      </a:cxn>
                      <a:cxn ang="0">
                        <a:pos x="153" y="351"/>
                      </a:cxn>
                    </a:cxnLst>
                    <a:rect l="0" t="0" r="r" b="b"/>
                    <a:pathLst>
                      <a:path w="308" h="352">
                        <a:moveTo>
                          <a:pt x="153" y="351"/>
                        </a:moveTo>
                        <a:lnTo>
                          <a:pt x="133" y="349"/>
                        </a:lnTo>
                        <a:lnTo>
                          <a:pt x="120" y="347"/>
                        </a:lnTo>
                        <a:lnTo>
                          <a:pt x="108" y="343"/>
                        </a:lnTo>
                        <a:lnTo>
                          <a:pt x="100" y="339"/>
                        </a:lnTo>
                        <a:lnTo>
                          <a:pt x="95" y="335"/>
                        </a:lnTo>
                        <a:lnTo>
                          <a:pt x="94" y="331"/>
                        </a:lnTo>
                        <a:lnTo>
                          <a:pt x="93" y="329"/>
                        </a:lnTo>
                        <a:lnTo>
                          <a:pt x="93" y="327"/>
                        </a:lnTo>
                        <a:lnTo>
                          <a:pt x="93" y="326"/>
                        </a:lnTo>
                        <a:lnTo>
                          <a:pt x="94" y="323"/>
                        </a:lnTo>
                        <a:lnTo>
                          <a:pt x="94" y="319"/>
                        </a:lnTo>
                        <a:lnTo>
                          <a:pt x="94" y="314"/>
                        </a:lnTo>
                        <a:lnTo>
                          <a:pt x="94" y="308"/>
                        </a:lnTo>
                        <a:lnTo>
                          <a:pt x="94" y="301"/>
                        </a:lnTo>
                        <a:lnTo>
                          <a:pt x="93" y="293"/>
                        </a:lnTo>
                        <a:lnTo>
                          <a:pt x="91" y="283"/>
                        </a:lnTo>
                        <a:lnTo>
                          <a:pt x="86" y="275"/>
                        </a:lnTo>
                        <a:lnTo>
                          <a:pt x="79" y="266"/>
                        </a:lnTo>
                        <a:lnTo>
                          <a:pt x="70" y="259"/>
                        </a:lnTo>
                        <a:lnTo>
                          <a:pt x="63" y="252"/>
                        </a:lnTo>
                        <a:lnTo>
                          <a:pt x="56" y="247"/>
                        </a:lnTo>
                        <a:lnTo>
                          <a:pt x="51" y="244"/>
                        </a:lnTo>
                        <a:lnTo>
                          <a:pt x="50" y="243"/>
                        </a:lnTo>
                        <a:lnTo>
                          <a:pt x="38" y="233"/>
                        </a:lnTo>
                        <a:lnTo>
                          <a:pt x="30" y="221"/>
                        </a:lnTo>
                        <a:lnTo>
                          <a:pt x="22" y="208"/>
                        </a:lnTo>
                        <a:lnTo>
                          <a:pt x="13" y="196"/>
                        </a:lnTo>
                        <a:lnTo>
                          <a:pt x="8" y="182"/>
                        </a:lnTo>
                        <a:lnTo>
                          <a:pt x="4" y="169"/>
                        </a:lnTo>
                        <a:lnTo>
                          <a:pt x="0" y="156"/>
                        </a:lnTo>
                        <a:lnTo>
                          <a:pt x="0" y="142"/>
                        </a:lnTo>
                        <a:lnTo>
                          <a:pt x="0" y="128"/>
                        </a:lnTo>
                        <a:lnTo>
                          <a:pt x="0" y="115"/>
                        </a:lnTo>
                        <a:lnTo>
                          <a:pt x="4" y="102"/>
                        </a:lnTo>
                        <a:lnTo>
                          <a:pt x="8" y="89"/>
                        </a:lnTo>
                        <a:lnTo>
                          <a:pt x="13" y="76"/>
                        </a:lnTo>
                        <a:lnTo>
                          <a:pt x="22" y="64"/>
                        </a:lnTo>
                        <a:lnTo>
                          <a:pt x="30" y="52"/>
                        </a:lnTo>
                        <a:lnTo>
                          <a:pt x="42" y="41"/>
                        </a:lnTo>
                        <a:lnTo>
                          <a:pt x="47" y="36"/>
                        </a:lnTo>
                        <a:lnTo>
                          <a:pt x="53" y="32"/>
                        </a:lnTo>
                        <a:lnTo>
                          <a:pt x="60" y="27"/>
                        </a:lnTo>
                        <a:lnTo>
                          <a:pt x="66" y="23"/>
                        </a:lnTo>
                        <a:lnTo>
                          <a:pt x="73" y="19"/>
                        </a:lnTo>
                        <a:lnTo>
                          <a:pt x="80" y="15"/>
                        </a:lnTo>
                        <a:lnTo>
                          <a:pt x="87" y="12"/>
                        </a:lnTo>
                        <a:lnTo>
                          <a:pt x="94" y="10"/>
                        </a:lnTo>
                        <a:lnTo>
                          <a:pt x="101" y="8"/>
                        </a:lnTo>
                        <a:lnTo>
                          <a:pt x="109" y="6"/>
                        </a:lnTo>
                        <a:lnTo>
                          <a:pt x="115" y="3"/>
                        </a:lnTo>
                        <a:lnTo>
                          <a:pt x="123" y="1"/>
                        </a:lnTo>
                        <a:lnTo>
                          <a:pt x="131" y="1"/>
                        </a:lnTo>
                        <a:lnTo>
                          <a:pt x="138" y="0"/>
                        </a:lnTo>
                        <a:lnTo>
                          <a:pt x="145" y="0"/>
                        </a:lnTo>
                        <a:lnTo>
                          <a:pt x="153" y="0"/>
                        </a:lnTo>
                        <a:lnTo>
                          <a:pt x="161" y="0"/>
                        </a:lnTo>
                        <a:lnTo>
                          <a:pt x="169" y="0"/>
                        </a:lnTo>
                        <a:lnTo>
                          <a:pt x="175" y="1"/>
                        </a:lnTo>
                        <a:lnTo>
                          <a:pt x="183" y="1"/>
                        </a:lnTo>
                        <a:lnTo>
                          <a:pt x="191" y="3"/>
                        </a:lnTo>
                        <a:lnTo>
                          <a:pt x="198" y="6"/>
                        </a:lnTo>
                        <a:lnTo>
                          <a:pt x="206" y="8"/>
                        </a:lnTo>
                        <a:lnTo>
                          <a:pt x="213" y="10"/>
                        </a:lnTo>
                        <a:lnTo>
                          <a:pt x="220" y="12"/>
                        </a:lnTo>
                        <a:lnTo>
                          <a:pt x="227" y="15"/>
                        </a:lnTo>
                        <a:lnTo>
                          <a:pt x="233" y="19"/>
                        </a:lnTo>
                        <a:lnTo>
                          <a:pt x="241" y="23"/>
                        </a:lnTo>
                        <a:lnTo>
                          <a:pt x="247" y="27"/>
                        </a:lnTo>
                        <a:lnTo>
                          <a:pt x="253" y="32"/>
                        </a:lnTo>
                        <a:lnTo>
                          <a:pt x="260" y="36"/>
                        </a:lnTo>
                        <a:lnTo>
                          <a:pt x="266" y="41"/>
                        </a:lnTo>
                        <a:lnTo>
                          <a:pt x="277" y="52"/>
                        </a:lnTo>
                        <a:lnTo>
                          <a:pt x="285" y="64"/>
                        </a:lnTo>
                        <a:lnTo>
                          <a:pt x="291" y="76"/>
                        </a:lnTo>
                        <a:lnTo>
                          <a:pt x="299" y="89"/>
                        </a:lnTo>
                        <a:lnTo>
                          <a:pt x="302" y="102"/>
                        </a:lnTo>
                        <a:lnTo>
                          <a:pt x="306" y="115"/>
                        </a:lnTo>
                        <a:lnTo>
                          <a:pt x="307" y="128"/>
                        </a:lnTo>
                        <a:lnTo>
                          <a:pt x="307" y="142"/>
                        </a:lnTo>
                        <a:lnTo>
                          <a:pt x="305" y="156"/>
                        </a:lnTo>
                        <a:lnTo>
                          <a:pt x="301" y="169"/>
                        </a:lnTo>
                        <a:lnTo>
                          <a:pt x="298" y="182"/>
                        </a:lnTo>
                        <a:lnTo>
                          <a:pt x="291" y="196"/>
                        </a:lnTo>
                        <a:lnTo>
                          <a:pt x="284" y="208"/>
                        </a:lnTo>
                        <a:lnTo>
                          <a:pt x="277" y="221"/>
                        </a:lnTo>
                        <a:lnTo>
                          <a:pt x="266" y="233"/>
                        </a:lnTo>
                        <a:lnTo>
                          <a:pt x="257" y="243"/>
                        </a:lnTo>
                        <a:lnTo>
                          <a:pt x="254" y="244"/>
                        </a:lnTo>
                        <a:lnTo>
                          <a:pt x="249" y="247"/>
                        </a:lnTo>
                        <a:lnTo>
                          <a:pt x="243" y="252"/>
                        </a:lnTo>
                        <a:lnTo>
                          <a:pt x="234" y="259"/>
                        </a:lnTo>
                        <a:lnTo>
                          <a:pt x="227" y="266"/>
                        </a:lnTo>
                        <a:lnTo>
                          <a:pt x="220" y="275"/>
                        </a:lnTo>
                        <a:lnTo>
                          <a:pt x="215" y="283"/>
                        </a:lnTo>
                        <a:lnTo>
                          <a:pt x="213" y="293"/>
                        </a:lnTo>
                        <a:lnTo>
                          <a:pt x="212" y="301"/>
                        </a:lnTo>
                        <a:lnTo>
                          <a:pt x="211" y="308"/>
                        </a:lnTo>
                        <a:lnTo>
                          <a:pt x="211" y="314"/>
                        </a:lnTo>
                        <a:lnTo>
                          <a:pt x="212" y="319"/>
                        </a:lnTo>
                        <a:lnTo>
                          <a:pt x="212" y="323"/>
                        </a:lnTo>
                        <a:lnTo>
                          <a:pt x="212" y="326"/>
                        </a:lnTo>
                        <a:lnTo>
                          <a:pt x="213" y="327"/>
                        </a:lnTo>
                        <a:lnTo>
                          <a:pt x="213" y="329"/>
                        </a:lnTo>
                        <a:lnTo>
                          <a:pt x="211" y="331"/>
                        </a:lnTo>
                        <a:lnTo>
                          <a:pt x="209" y="335"/>
                        </a:lnTo>
                        <a:lnTo>
                          <a:pt x="203" y="339"/>
                        </a:lnTo>
                        <a:lnTo>
                          <a:pt x="197" y="343"/>
                        </a:lnTo>
                        <a:lnTo>
                          <a:pt x="187" y="347"/>
                        </a:lnTo>
                        <a:lnTo>
                          <a:pt x="172" y="349"/>
                        </a:lnTo>
                        <a:lnTo>
                          <a:pt x="153" y="351"/>
                        </a:lnTo>
                      </a:path>
                    </a:pathLst>
                  </a:custGeom>
                  <a:gradFill rotWithShape="0">
                    <a:gsLst>
                      <a:gs pos="0">
                        <a:srgbClr val="FFFF00"/>
                      </a:gs>
                      <a:gs pos="100000">
                        <a:srgbClr val="FFFFD0"/>
                      </a:gs>
                    </a:gsLst>
                    <a:path path="rect">
                      <a:fillToRect l="50000" t="50000" r="50000" b="50000"/>
                    </a:path>
                  </a:gradFill>
                  <a:ln w="9525">
                    <a:noFill/>
                    <a:round/>
                    <a:headEnd/>
                    <a:tailEnd/>
                  </a:ln>
                </p:spPr>
                <p:txBody>
                  <a:bodyPr/>
                  <a:lstStyle/>
                  <a:p>
                    <a:pPr>
                      <a:defRPr/>
                    </a:pPr>
                    <a:endParaRPr lang="zh-CN" altLang="en-US" sz="2700">
                      <a:latin typeface="+mn-ea"/>
                      <a:ea typeface="+mn-ea"/>
                    </a:endParaRPr>
                  </a:p>
                </p:txBody>
              </p:sp>
              <p:sp>
                <p:nvSpPr>
                  <p:cNvPr id="76123" name="Freeform 347"/>
                  <p:cNvSpPr>
                    <a:spLocks/>
                  </p:cNvSpPr>
                  <p:nvPr/>
                </p:nvSpPr>
                <p:spPr bwMode="auto">
                  <a:xfrm>
                    <a:off x="4431" y="2004"/>
                    <a:ext cx="66" cy="31"/>
                  </a:xfrm>
                  <a:custGeom>
                    <a:avLst/>
                    <a:gdLst/>
                    <a:ahLst/>
                    <a:cxnLst>
                      <a:cxn ang="0">
                        <a:pos x="0" y="3"/>
                      </a:cxn>
                      <a:cxn ang="0">
                        <a:pos x="0" y="3"/>
                      </a:cxn>
                      <a:cxn ang="0">
                        <a:pos x="0" y="6"/>
                      </a:cxn>
                      <a:cxn ang="0">
                        <a:pos x="3" y="9"/>
                      </a:cxn>
                      <a:cxn ang="0">
                        <a:pos x="5" y="13"/>
                      </a:cxn>
                      <a:cxn ang="0">
                        <a:pos x="10" y="18"/>
                      </a:cxn>
                      <a:cxn ang="0">
                        <a:pos x="18" y="22"/>
                      </a:cxn>
                      <a:cxn ang="0">
                        <a:pos x="31" y="27"/>
                      </a:cxn>
                      <a:cxn ang="0">
                        <a:pos x="44" y="29"/>
                      </a:cxn>
                      <a:cxn ang="0">
                        <a:pos x="65" y="30"/>
                      </a:cxn>
                      <a:cxn ang="0">
                        <a:pos x="65" y="23"/>
                      </a:cxn>
                      <a:cxn ang="0">
                        <a:pos x="45" y="22"/>
                      </a:cxn>
                      <a:cxn ang="0">
                        <a:pos x="32" y="20"/>
                      </a:cxn>
                      <a:cxn ang="0">
                        <a:pos x="22" y="16"/>
                      </a:cxn>
                      <a:cxn ang="0">
                        <a:pos x="14" y="12"/>
                      </a:cxn>
                      <a:cxn ang="0">
                        <a:pos x="12" y="10"/>
                      </a:cxn>
                      <a:cxn ang="0">
                        <a:pos x="10" y="6"/>
                      </a:cxn>
                      <a:cxn ang="0">
                        <a:pos x="8" y="3"/>
                      </a:cxn>
                      <a:cxn ang="0">
                        <a:pos x="8" y="3"/>
                      </a:cxn>
                      <a:cxn ang="0">
                        <a:pos x="8" y="3"/>
                      </a:cxn>
                      <a:cxn ang="0">
                        <a:pos x="8" y="3"/>
                      </a:cxn>
                      <a:cxn ang="0">
                        <a:pos x="7" y="2"/>
                      </a:cxn>
                      <a:cxn ang="0">
                        <a:pos x="5" y="0"/>
                      </a:cxn>
                      <a:cxn ang="0">
                        <a:pos x="3" y="2"/>
                      </a:cxn>
                      <a:cxn ang="0">
                        <a:pos x="0" y="3"/>
                      </a:cxn>
                      <a:cxn ang="0">
                        <a:pos x="0" y="3"/>
                      </a:cxn>
                      <a:cxn ang="0">
                        <a:pos x="0" y="3"/>
                      </a:cxn>
                    </a:cxnLst>
                    <a:rect l="0" t="0" r="r" b="b"/>
                    <a:pathLst>
                      <a:path w="66" h="31">
                        <a:moveTo>
                          <a:pt x="0" y="3"/>
                        </a:moveTo>
                        <a:lnTo>
                          <a:pt x="0" y="3"/>
                        </a:lnTo>
                        <a:lnTo>
                          <a:pt x="0" y="6"/>
                        </a:lnTo>
                        <a:lnTo>
                          <a:pt x="3" y="9"/>
                        </a:lnTo>
                        <a:lnTo>
                          <a:pt x="5" y="13"/>
                        </a:lnTo>
                        <a:lnTo>
                          <a:pt x="10" y="18"/>
                        </a:lnTo>
                        <a:lnTo>
                          <a:pt x="18" y="22"/>
                        </a:lnTo>
                        <a:lnTo>
                          <a:pt x="31" y="27"/>
                        </a:lnTo>
                        <a:lnTo>
                          <a:pt x="44" y="29"/>
                        </a:lnTo>
                        <a:lnTo>
                          <a:pt x="65" y="30"/>
                        </a:lnTo>
                        <a:lnTo>
                          <a:pt x="65" y="23"/>
                        </a:lnTo>
                        <a:lnTo>
                          <a:pt x="45" y="22"/>
                        </a:lnTo>
                        <a:lnTo>
                          <a:pt x="32" y="20"/>
                        </a:lnTo>
                        <a:lnTo>
                          <a:pt x="22" y="16"/>
                        </a:lnTo>
                        <a:lnTo>
                          <a:pt x="14" y="12"/>
                        </a:lnTo>
                        <a:lnTo>
                          <a:pt x="12" y="10"/>
                        </a:lnTo>
                        <a:lnTo>
                          <a:pt x="10" y="6"/>
                        </a:lnTo>
                        <a:lnTo>
                          <a:pt x="8" y="3"/>
                        </a:lnTo>
                        <a:lnTo>
                          <a:pt x="7" y="2"/>
                        </a:lnTo>
                        <a:lnTo>
                          <a:pt x="5" y="0"/>
                        </a:lnTo>
                        <a:lnTo>
                          <a:pt x="3" y="2"/>
                        </a:lnTo>
                        <a:lnTo>
                          <a:pt x="0" y="3"/>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122" name="Freeform 346"/>
                  <p:cNvSpPr>
                    <a:spLocks/>
                  </p:cNvSpPr>
                  <p:nvPr/>
                </p:nvSpPr>
                <p:spPr bwMode="auto">
                  <a:xfrm>
                    <a:off x="4431" y="1966"/>
                    <a:ext cx="11" cy="37"/>
                  </a:xfrm>
                  <a:custGeom>
                    <a:avLst/>
                    <a:gdLst/>
                    <a:ahLst/>
                    <a:cxnLst>
                      <a:cxn ang="0">
                        <a:pos x="0" y="2"/>
                      </a:cxn>
                      <a:cxn ang="0">
                        <a:pos x="0" y="2"/>
                      </a:cxn>
                      <a:cxn ang="0">
                        <a:pos x="2" y="10"/>
                      </a:cxn>
                      <a:cxn ang="0">
                        <a:pos x="2" y="17"/>
                      </a:cxn>
                      <a:cxn ang="0">
                        <a:pos x="2" y="23"/>
                      </a:cxn>
                      <a:cxn ang="0">
                        <a:pos x="2" y="28"/>
                      </a:cxn>
                      <a:cxn ang="0">
                        <a:pos x="2" y="32"/>
                      </a:cxn>
                      <a:cxn ang="0">
                        <a:pos x="0" y="35"/>
                      </a:cxn>
                      <a:cxn ang="0">
                        <a:pos x="0" y="36"/>
                      </a:cxn>
                      <a:cxn ang="0">
                        <a:pos x="0" y="36"/>
                      </a:cxn>
                      <a:cxn ang="0">
                        <a:pos x="8" y="36"/>
                      </a:cxn>
                      <a:cxn ang="0">
                        <a:pos x="8" y="36"/>
                      </a:cxn>
                      <a:cxn ang="0">
                        <a:pos x="8" y="36"/>
                      </a:cxn>
                      <a:cxn ang="0">
                        <a:pos x="10" y="33"/>
                      </a:cxn>
                      <a:cxn ang="0">
                        <a:pos x="10" y="28"/>
                      </a:cxn>
                      <a:cxn ang="0">
                        <a:pos x="10" y="23"/>
                      </a:cxn>
                      <a:cxn ang="0">
                        <a:pos x="10" y="17"/>
                      </a:cxn>
                      <a:cxn ang="0">
                        <a:pos x="10" y="10"/>
                      </a:cxn>
                      <a:cxn ang="0">
                        <a:pos x="8" y="2"/>
                      </a:cxn>
                      <a:cxn ang="0">
                        <a:pos x="8" y="0"/>
                      </a:cxn>
                      <a:cxn ang="0">
                        <a:pos x="0" y="2"/>
                      </a:cxn>
                      <a:cxn ang="0">
                        <a:pos x="0" y="2"/>
                      </a:cxn>
                    </a:cxnLst>
                    <a:rect l="0" t="0" r="r" b="b"/>
                    <a:pathLst>
                      <a:path w="11" h="37">
                        <a:moveTo>
                          <a:pt x="0" y="2"/>
                        </a:moveTo>
                        <a:lnTo>
                          <a:pt x="0" y="2"/>
                        </a:lnTo>
                        <a:lnTo>
                          <a:pt x="2" y="10"/>
                        </a:lnTo>
                        <a:lnTo>
                          <a:pt x="2" y="17"/>
                        </a:lnTo>
                        <a:lnTo>
                          <a:pt x="2" y="23"/>
                        </a:lnTo>
                        <a:lnTo>
                          <a:pt x="2" y="28"/>
                        </a:lnTo>
                        <a:lnTo>
                          <a:pt x="2" y="32"/>
                        </a:lnTo>
                        <a:lnTo>
                          <a:pt x="0" y="35"/>
                        </a:lnTo>
                        <a:lnTo>
                          <a:pt x="0" y="36"/>
                        </a:lnTo>
                        <a:lnTo>
                          <a:pt x="8" y="36"/>
                        </a:lnTo>
                        <a:lnTo>
                          <a:pt x="10" y="33"/>
                        </a:lnTo>
                        <a:lnTo>
                          <a:pt x="10" y="28"/>
                        </a:lnTo>
                        <a:lnTo>
                          <a:pt x="10" y="23"/>
                        </a:lnTo>
                        <a:lnTo>
                          <a:pt x="10" y="17"/>
                        </a:lnTo>
                        <a:lnTo>
                          <a:pt x="10" y="10"/>
                        </a:lnTo>
                        <a:lnTo>
                          <a:pt x="8" y="2"/>
                        </a:lnTo>
                        <a:lnTo>
                          <a:pt x="8" y="0"/>
                        </a:lnTo>
                        <a:lnTo>
                          <a:pt x="0" y="2"/>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121" name="Freeform 345"/>
                  <p:cNvSpPr>
                    <a:spLocks/>
                  </p:cNvSpPr>
                  <p:nvPr/>
                </p:nvSpPr>
                <p:spPr bwMode="auto">
                  <a:xfrm>
                    <a:off x="4389" y="1914"/>
                    <a:ext cx="51" cy="55"/>
                  </a:xfrm>
                  <a:custGeom>
                    <a:avLst/>
                    <a:gdLst/>
                    <a:ahLst/>
                    <a:cxnLst>
                      <a:cxn ang="0">
                        <a:pos x="0" y="7"/>
                      </a:cxn>
                      <a:cxn ang="0">
                        <a:pos x="1" y="7"/>
                      </a:cxn>
                      <a:cxn ang="0">
                        <a:pos x="3" y="8"/>
                      </a:cxn>
                      <a:cxn ang="0">
                        <a:pos x="8" y="10"/>
                      </a:cxn>
                      <a:cxn ang="0">
                        <a:pos x="14" y="16"/>
                      </a:cxn>
                      <a:cxn ang="0">
                        <a:pos x="23" y="22"/>
                      </a:cxn>
                      <a:cxn ang="0">
                        <a:pos x="28" y="30"/>
                      </a:cxn>
                      <a:cxn ang="0">
                        <a:pos x="36" y="37"/>
                      </a:cxn>
                      <a:cxn ang="0">
                        <a:pos x="40" y="46"/>
                      </a:cxn>
                      <a:cxn ang="0">
                        <a:pos x="42" y="54"/>
                      </a:cxn>
                      <a:cxn ang="0">
                        <a:pos x="50" y="52"/>
                      </a:cxn>
                      <a:cxn ang="0">
                        <a:pos x="48" y="44"/>
                      </a:cxn>
                      <a:cxn ang="0">
                        <a:pos x="42" y="34"/>
                      </a:cxn>
                      <a:cxn ang="0">
                        <a:pos x="35" y="25"/>
                      </a:cxn>
                      <a:cxn ang="0">
                        <a:pos x="27" y="17"/>
                      </a:cxn>
                      <a:cxn ang="0">
                        <a:pos x="19" y="10"/>
                      </a:cxn>
                      <a:cxn ang="0">
                        <a:pos x="12" y="6"/>
                      </a:cxn>
                      <a:cxn ang="0">
                        <a:pos x="7" y="2"/>
                      </a:cxn>
                      <a:cxn ang="0">
                        <a:pos x="5" y="0"/>
                      </a:cxn>
                      <a:cxn ang="0">
                        <a:pos x="6" y="1"/>
                      </a:cxn>
                      <a:cxn ang="0">
                        <a:pos x="5" y="0"/>
                      </a:cxn>
                      <a:cxn ang="0">
                        <a:pos x="2" y="0"/>
                      </a:cxn>
                      <a:cxn ang="0">
                        <a:pos x="0" y="2"/>
                      </a:cxn>
                      <a:cxn ang="0">
                        <a:pos x="0" y="4"/>
                      </a:cxn>
                      <a:cxn ang="0">
                        <a:pos x="1" y="7"/>
                      </a:cxn>
                      <a:cxn ang="0">
                        <a:pos x="0" y="7"/>
                      </a:cxn>
                      <a:cxn ang="0">
                        <a:pos x="0" y="7"/>
                      </a:cxn>
                    </a:cxnLst>
                    <a:rect l="0" t="0" r="r" b="b"/>
                    <a:pathLst>
                      <a:path w="51" h="55">
                        <a:moveTo>
                          <a:pt x="0" y="7"/>
                        </a:moveTo>
                        <a:lnTo>
                          <a:pt x="1" y="7"/>
                        </a:lnTo>
                        <a:lnTo>
                          <a:pt x="3" y="8"/>
                        </a:lnTo>
                        <a:lnTo>
                          <a:pt x="8" y="10"/>
                        </a:lnTo>
                        <a:lnTo>
                          <a:pt x="14" y="16"/>
                        </a:lnTo>
                        <a:lnTo>
                          <a:pt x="23" y="22"/>
                        </a:lnTo>
                        <a:lnTo>
                          <a:pt x="28" y="30"/>
                        </a:lnTo>
                        <a:lnTo>
                          <a:pt x="36" y="37"/>
                        </a:lnTo>
                        <a:lnTo>
                          <a:pt x="40" y="46"/>
                        </a:lnTo>
                        <a:lnTo>
                          <a:pt x="42" y="54"/>
                        </a:lnTo>
                        <a:lnTo>
                          <a:pt x="50" y="52"/>
                        </a:lnTo>
                        <a:lnTo>
                          <a:pt x="48" y="44"/>
                        </a:lnTo>
                        <a:lnTo>
                          <a:pt x="42" y="34"/>
                        </a:lnTo>
                        <a:lnTo>
                          <a:pt x="35" y="25"/>
                        </a:lnTo>
                        <a:lnTo>
                          <a:pt x="27" y="17"/>
                        </a:lnTo>
                        <a:lnTo>
                          <a:pt x="19" y="10"/>
                        </a:lnTo>
                        <a:lnTo>
                          <a:pt x="12" y="6"/>
                        </a:lnTo>
                        <a:lnTo>
                          <a:pt x="7" y="2"/>
                        </a:lnTo>
                        <a:lnTo>
                          <a:pt x="5" y="0"/>
                        </a:lnTo>
                        <a:lnTo>
                          <a:pt x="6" y="1"/>
                        </a:lnTo>
                        <a:lnTo>
                          <a:pt x="5" y="0"/>
                        </a:lnTo>
                        <a:lnTo>
                          <a:pt x="2" y="0"/>
                        </a:lnTo>
                        <a:lnTo>
                          <a:pt x="0" y="2"/>
                        </a:lnTo>
                        <a:lnTo>
                          <a:pt x="0" y="4"/>
                        </a:lnTo>
                        <a:lnTo>
                          <a:pt x="1" y="7"/>
                        </a:lnTo>
                        <a:lnTo>
                          <a:pt x="0" y="7"/>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120" name="Freeform 344"/>
                  <p:cNvSpPr>
                    <a:spLocks/>
                  </p:cNvSpPr>
                  <p:nvPr/>
                </p:nvSpPr>
                <p:spPr bwMode="auto">
                  <a:xfrm>
                    <a:off x="4339" y="1720"/>
                    <a:ext cx="57" cy="207"/>
                  </a:xfrm>
                  <a:custGeom>
                    <a:avLst/>
                    <a:gdLst/>
                    <a:ahLst/>
                    <a:cxnLst>
                      <a:cxn ang="0">
                        <a:pos x="42" y="0"/>
                      </a:cxn>
                      <a:cxn ang="0">
                        <a:pos x="42" y="0"/>
                      </a:cxn>
                      <a:cxn ang="0">
                        <a:pos x="31" y="11"/>
                      </a:cxn>
                      <a:cxn ang="0">
                        <a:pos x="22" y="22"/>
                      </a:cxn>
                      <a:cxn ang="0">
                        <a:pos x="16" y="34"/>
                      </a:cxn>
                      <a:cxn ang="0">
                        <a:pos x="8" y="48"/>
                      </a:cxn>
                      <a:cxn ang="0">
                        <a:pos x="4" y="60"/>
                      </a:cxn>
                      <a:cxn ang="0">
                        <a:pos x="1" y="75"/>
                      </a:cxn>
                      <a:cxn ang="0">
                        <a:pos x="0" y="88"/>
                      </a:cxn>
                      <a:cxn ang="0">
                        <a:pos x="0" y="102"/>
                      </a:cxn>
                      <a:cxn ang="0">
                        <a:pos x="1" y="116"/>
                      </a:cxn>
                      <a:cxn ang="0">
                        <a:pos x="4" y="130"/>
                      </a:cxn>
                      <a:cxn ang="0">
                        <a:pos x="8" y="144"/>
                      </a:cxn>
                      <a:cxn ang="0">
                        <a:pos x="16" y="157"/>
                      </a:cxn>
                      <a:cxn ang="0">
                        <a:pos x="21" y="169"/>
                      </a:cxn>
                      <a:cxn ang="0">
                        <a:pos x="30" y="183"/>
                      </a:cxn>
                      <a:cxn ang="0">
                        <a:pos x="40" y="194"/>
                      </a:cxn>
                      <a:cxn ang="0">
                        <a:pos x="50" y="206"/>
                      </a:cxn>
                      <a:cxn ang="0">
                        <a:pos x="56" y="200"/>
                      </a:cxn>
                      <a:cxn ang="0">
                        <a:pos x="46" y="189"/>
                      </a:cxn>
                      <a:cxn ang="0">
                        <a:pos x="36" y="178"/>
                      </a:cxn>
                      <a:cxn ang="0">
                        <a:pos x="28" y="167"/>
                      </a:cxn>
                      <a:cxn ang="0">
                        <a:pos x="20" y="154"/>
                      </a:cxn>
                      <a:cxn ang="0">
                        <a:pos x="16" y="142"/>
                      </a:cxn>
                      <a:cxn ang="0">
                        <a:pos x="10" y="128"/>
                      </a:cxn>
                      <a:cxn ang="0">
                        <a:pos x="8" y="115"/>
                      </a:cxn>
                      <a:cxn ang="0">
                        <a:pos x="7" y="102"/>
                      </a:cxn>
                      <a:cxn ang="0">
                        <a:pos x="7" y="88"/>
                      </a:cxn>
                      <a:cxn ang="0">
                        <a:pos x="8" y="75"/>
                      </a:cxn>
                      <a:cxn ang="0">
                        <a:pos x="10" y="62"/>
                      </a:cxn>
                      <a:cxn ang="0">
                        <a:pos x="16" y="50"/>
                      </a:cxn>
                      <a:cxn ang="0">
                        <a:pos x="20" y="38"/>
                      </a:cxn>
                      <a:cxn ang="0">
                        <a:pos x="28" y="26"/>
                      </a:cxn>
                      <a:cxn ang="0">
                        <a:pos x="37" y="14"/>
                      </a:cxn>
                      <a:cxn ang="0">
                        <a:pos x="48" y="4"/>
                      </a:cxn>
                      <a:cxn ang="0">
                        <a:pos x="48" y="4"/>
                      </a:cxn>
                      <a:cxn ang="0">
                        <a:pos x="42" y="0"/>
                      </a:cxn>
                      <a:cxn ang="0">
                        <a:pos x="42" y="0"/>
                      </a:cxn>
                    </a:cxnLst>
                    <a:rect l="0" t="0" r="r" b="b"/>
                    <a:pathLst>
                      <a:path w="57" h="207">
                        <a:moveTo>
                          <a:pt x="42" y="0"/>
                        </a:moveTo>
                        <a:lnTo>
                          <a:pt x="42" y="0"/>
                        </a:lnTo>
                        <a:lnTo>
                          <a:pt x="31" y="11"/>
                        </a:lnTo>
                        <a:lnTo>
                          <a:pt x="22" y="22"/>
                        </a:lnTo>
                        <a:lnTo>
                          <a:pt x="16" y="34"/>
                        </a:lnTo>
                        <a:lnTo>
                          <a:pt x="8" y="48"/>
                        </a:lnTo>
                        <a:lnTo>
                          <a:pt x="4" y="60"/>
                        </a:lnTo>
                        <a:lnTo>
                          <a:pt x="1" y="75"/>
                        </a:lnTo>
                        <a:lnTo>
                          <a:pt x="0" y="88"/>
                        </a:lnTo>
                        <a:lnTo>
                          <a:pt x="0" y="102"/>
                        </a:lnTo>
                        <a:lnTo>
                          <a:pt x="1" y="116"/>
                        </a:lnTo>
                        <a:lnTo>
                          <a:pt x="4" y="130"/>
                        </a:lnTo>
                        <a:lnTo>
                          <a:pt x="8" y="144"/>
                        </a:lnTo>
                        <a:lnTo>
                          <a:pt x="16" y="157"/>
                        </a:lnTo>
                        <a:lnTo>
                          <a:pt x="21" y="169"/>
                        </a:lnTo>
                        <a:lnTo>
                          <a:pt x="30" y="183"/>
                        </a:lnTo>
                        <a:lnTo>
                          <a:pt x="40" y="194"/>
                        </a:lnTo>
                        <a:lnTo>
                          <a:pt x="50" y="206"/>
                        </a:lnTo>
                        <a:lnTo>
                          <a:pt x="56" y="200"/>
                        </a:lnTo>
                        <a:lnTo>
                          <a:pt x="46" y="189"/>
                        </a:lnTo>
                        <a:lnTo>
                          <a:pt x="36" y="178"/>
                        </a:lnTo>
                        <a:lnTo>
                          <a:pt x="28" y="167"/>
                        </a:lnTo>
                        <a:lnTo>
                          <a:pt x="20" y="154"/>
                        </a:lnTo>
                        <a:lnTo>
                          <a:pt x="16" y="142"/>
                        </a:lnTo>
                        <a:lnTo>
                          <a:pt x="10" y="128"/>
                        </a:lnTo>
                        <a:lnTo>
                          <a:pt x="8" y="115"/>
                        </a:lnTo>
                        <a:lnTo>
                          <a:pt x="7" y="102"/>
                        </a:lnTo>
                        <a:lnTo>
                          <a:pt x="7" y="88"/>
                        </a:lnTo>
                        <a:lnTo>
                          <a:pt x="8" y="75"/>
                        </a:lnTo>
                        <a:lnTo>
                          <a:pt x="10" y="62"/>
                        </a:lnTo>
                        <a:lnTo>
                          <a:pt x="16" y="50"/>
                        </a:lnTo>
                        <a:lnTo>
                          <a:pt x="20" y="38"/>
                        </a:lnTo>
                        <a:lnTo>
                          <a:pt x="28" y="26"/>
                        </a:lnTo>
                        <a:lnTo>
                          <a:pt x="37" y="14"/>
                        </a:lnTo>
                        <a:lnTo>
                          <a:pt x="48" y="4"/>
                        </a:lnTo>
                        <a:lnTo>
                          <a:pt x="42" y="0"/>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119" name="Freeform 343"/>
                  <p:cNvSpPr>
                    <a:spLocks/>
                  </p:cNvSpPr>
                  <p:nvPr/>
                </p:nvSpPr>
                <p:spPr bwMode="auto">
                  <a:xfrm>
                    <a:off x="4381" y="1675"/>
                    <a:ext cx="120" cy="50"/>
                  </a:xfrm>
                  <a:custGeom>
                    <a:avLst/>
                    <a:gdLst/>
                    <a:ahLst/>
                    <a:cxnLst>
                      <a:cxn ang="0">
                        <a:pos x="115" y="0"/>
                      </a:cxn>
                      <a:cxn ang="0">
                        <a:pos x="115" y="0"/>
                      </a:cxn>
                      <a:cxn ang="0">
                        <a:pos x="107" y="0"/>
                      </a:cxn>
                      <a:cxn ang="0">
                        <a:pos x="100" y="1"/>
                      </a:cxn>
                      <a:cxn ang="0">
                        <a:pos x="91" y="2"/>
                      </a:cxn>
                      <a:cxn ang="0">
                        <a:pos x="84" y="3"/>
                      </a:cxn>
                      <a:cxn ang="0">
                        <a:pos x="76" y="5"/>
                      </a:cxn>
                      <a:cxn ang="0">
                        <a:pos x="70" y="6"/>
                      </a:cxn>
                      <a:cxn ang="0">
                        <a:pos x="62" y="9"/>
                      </a:cxn>
                      <a:cxn ang="0">
                        <a:pos x="55" y="12"/>
                      </a:cxn>
                      <a:cxn ang="0">
                        <a:pos x="48" y="15"/>
                      </a:cxn>
                      <a:cxn ang="0">
                        <a:pos x="41" y="17"/>
                      </a:cxn>
                      <a:cxn ang="0">
                        <a:pos x="32" y="21"/>
                      </a:cxn>
                      <a:cxn ang="0">
                        <a:pos x="26" y="25"/>
                      </a:cxn>
                      <a:cxn ang="0">
                        <a:pos x="19" y="29"/>
                      </a:cxn>
                      <a:cxn ang="0">
                        <a:pos x="13" y="35"/>
                      </a:cxn>
                      <a:cxn ang="0">
                        <a:pos x="6" y="39"/>
                      </a:cxn>
                      <a:cxn ang="0">
                        <a:pos x="0" y="45"/>
                      </a:cxn>
                      <a:cxn ang="0">
                        <a:pos x="6" y="49"/>
                      </a:cxn>
                      <a:cxn ang="0">
                        <a:pos x="12" y="45"/>
                      </a:cxn>
                      <a:cxn ang="0">
                        <a:pos x="17" y="39"/>
                      </a:cxn>
                      <a:cxn ang="0">
                        <a:pos x="25" y="35"/>
                      </a:cxn>
                      <a:cxn ang="0">
                        <a:pos x="31" y="31"/>
                      </a:cxn>
                      <a:cxn ang="0">
                        <a:pos x="36" y="27"/>
                      </a:cxn>
                      <a:cxn ang="0">
                        <a:pos x="43" y="23"/>
                      </a:cxn>
                      <a:cxn ang="0">
                        <a:pos x="50" y="20"/>
                      </a:cxn>
                      <a:cxn ang="0">
                        <a:pos x="57" y="17"/>
                      </a:cxn>
                      <a:cxn ang="0">
                        <a:pos x="64" y="15"/>
                      </a:cxn>
                      <a:cxn ang="0">
                        <a:pos x="72" y="14"/>
                      </a:cxn>
                      <a:cxn ang="0">
                        <a:pos x="78" y="12"/>
                      </a:cxn>
                      <a:cxn ang="0">
                        <a:pos x="85" y="11"/>
                      </a:cxn>
                      <a:cxn ang="0">
                        <a:pos x="93" y="9"/>
                      </a:cxn>
                      <a:cxn ang="0">
                        <a:pos x="100" y="8"/>
                      </a:cxn>
                      <a:cxn ang="0">
                        <a:pos x="107" y="8"/>
                      </a:cxn>
                      <a:cxn ang="0">
                        <a:pos x="115" y="8"/>
                      </a:cxn>
                      <a:cxn ang="0">
                        <a:pos x="115" y="8"/>
                      </a:cxn>
                      <a:cxn ang="0">
                        <a:pos x="115" y="8"/>
                      </a:cxn>
                      <a:cxn ang="0">
                        <a:pos x="117" y="6"/>
                      </a:cxn>
                      <a:cxn ang="0">
                        <a:pos x="119" y="5"/>
                      </a:cxn>
                      <a:cxn ang="0">
                        <a:pos x="117" y="1"/>
                      </a:cxn>
                      <a:cxn ang="0">
                        <a:pos x="115" y="0"/>
                      </a:cxn>
                      <a:cxn ang="0">
                        <a:pos x="115" y="0"/>
                      </a:cxn>
                    </a:cxnLst>
                    <a:rect l="0" t="0" r="r" b="b"/>
                    <a:pathLst>
                      <a:path w="120" h="50">
                        <a:moveTo>
                          <a:pt x="115" y="0"/>
                        </a:moveTo>
                        <a:lnTo>
                          <a:pt x="115" y="0"/>
                        </a:lnTo>
                        <a:lnTo>
                          <a:pt x="107" y="0"/>
                        </a:lnTo>
                        <a:lnTo>
                          <a:pt x="100" y="1"/>
                        </a:lnTo>
                        <a:lnTo>
                          <a:pt x="91" y="2"/>
                        </a:lnTo>
                        <a:lnTo>
                          <a:pt x="84" y="3"/>
                        </a:lnTo>
                        <a:lnTo>
                          <a:pt x="76" y="5"/>
                        </a:lnTo>
                        <a:lnTo>
                          <a:pt x="70" y="6"/>
                        </a:lnTo>
                        <a:lnTo>
                          <a:pt x="62" y="9"/>
                        </a:lnTo>
                        <a:lnTo>
                          <a:pt x="55" y="12"/>
                        </a:lnTo>
                        <a:lnTo>
                          <a:pt x="48" y="15"/>
                        </a:lnTo>
                        <a:lnTo>
                          <a:pt x="41" y="17"/>
                        </a:lnTo>
                        <a:lnTo>
                          <a:pt x="32" y="21"/>
                        </a:lnTo>
                        <a:lnTo>
                          <a:pt x="26" y="25"/>
                        </a:lnTo>
                        <a:lnTo>
                          <a:pt x="19" y="29"/>
                        </a:lnTo>
                        <a:lnTo>
                          <a:pt x="13" y="35"/>
                        </a:lnTo>
                        <a:lnTo>
                          <a:pt x="6" y="39"/>
                        </a:lnTo>
                        <a:lnTo>
                          <a:pt x="0" y="45"/>
                        </a:lnTo>
                        <a:lnTo>
                          <a:pt x="6" y="49"/>
                        </a:lnTo>
                        <a:lnTo>
                          <a:pt x="12" y="45"/>
                        </a:lnTo>
                        <a:lnTo>
                          <a:pt x="17" y="39"/>
                        </a:lnTo>
                        <a:lnTo>
                          <a:pt x="25" y="35"/>
                        </a:lnTo>
                        <a:lnTo>
                          <a:pt x="31" y="31"/>
                        </a:lnTo>
                        <a:lnTo>
                          <a:pt x="36" y="27"/>
                        </a:lnTo>
                        <a:lnTo>
                          <a:pt x="43" y="23"/>
                        </a:lnTo>
                        <a:lnTo>
                          <a:pt x="50" y="20"/>
                        </a:lnTo>
                        <a:lnTo>
                          <a:pt x="57" y="17"/>
                        </a:lnTo>
                        <a:lnTo>
                          <a:pt x="64" y="15"/>
                        </a:lnTo>
                        <a:lnTo>
                          <a:pt x="72" y="14"/>
                        </a:lnTo>
                        <a:lnTo>
                          <a:pt x="78" y="12"/>
                        </a:lnTo>
                        <a:lnTo>
                          <a:pt x="85" y="11"/>
                        </a:lnTo>
                        <a:lnTo>
                          <a:pt x="93" y="9"/>
                        </a:lnTo>
                        <a:lnTo>
                          <a:pt x="100" y="8"/>
                        </a:lnTo>
                        <a:lnTo>
                          <a:pt x="107" y="8"/>
                        </a:lnTo>
                        <a:lnTo>
                          <a:pt x="115" y="8"/>
                        </a:lnTo>
                        <a:lnTo>
                          <a:pt x="117" y="6"/>
                        </a:lnTo>
                        <a:lnTo>
                          <a:pt x="119" y="5"/>
                        </a:lnTo>
                        <a:lnTo>
                          <a:pt x="117" y="1"/>
                        </a:lnTo>
                        <a:lnTo>
                          <a:pt x="115" y="0"/>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118" name="Freeform 342"/>
                  <p:cNvSpPr>
                    <a:spLocks/>
                  </p:cNvSpPr>
                  <p:nvPr/>
                </p:nvSpPr>
                <p:spPr bwMode="auto">
                  <a:xfrm>
                    <a:off x="4496" y="1675"/>
                    <a:ext cx="5" cy="9"/>
                  </a:xfrm>
                  <a:custGeom>
                    <a:avLst/>
                    <a:gdLst/>
                    <a:ahLst/>
                    <a:cxnLst>
                      <a:cxn ang="0">
                        <a:pos x="0" y="0"/>
                      </a:cxn>
                      <a:cxn ang="0">
                        <a:pos x="0" y="5"/>
                      </a:cxn>
                      <a:cxn ang="0">
                        <a:pos x="0" y="5"/>
                      </a:cxn>
                      <a:cxn ang="0">
                        <a:pos x="0" y="5"/>
                      </a:cxn>
                      <a:cxn ang="0">
                        <a:pos x="0" y="5"/>
                      </a:cxn>
                      <a:cxn ang="0">
                        <a:pos x="0" y="8"/>
                      </a:cxn>
                      <a:cxn ang="0">
                        <a:pos x="0" y="8"/>
                      </a:cxn>
                      <a:cxn ang="0">
                        <a:pos x="2" y="6"/>
                      </a:cxn>
                      <a:cxn ang="0">
                        <a:pos x="4" y="5"/>
                      </a:cxn>
                      <a:cxn ang="0">
                        <a:pos x="2" y="1"/>
                      </a:cxn>
                      <a:cxn ang="0">
                        <a:pos x="0" y="0"/>
                      </a:cxn>
                      <a:cxn ang="0">
                        <a:pos x="0" y="0"/>
                      </a:cxn>
                    </a:cxnLst>
                    <a:rect l="0" t="0" r="r" b="b"/>
                    <a:pathLst>
                      <a:path w="5" h="9">
                        <a:moveTo>
                          <a:pt x="0" y="0"/>
                        </a:moveTo>
                        <a:lnTo>
                          <a:pt x="0" y="5"/>
                        </a:lnTo>
                        <a:lnTo>
                          <a:pt x="0" y="8"/>
                        </a:lnTo>
                        <a:lnTo>
                          <a:pt x="2" y="6"/>
                        </a:lnTo>
                        <a:lnTo>
                          <a:pt x="4" y="5"/>
                        </a:lnTo>
                        <a:lnTo>
                          <a:pt x="2" y="1"/>
                        </a:lnTo>
                        <a:lnTo>
                          <a:pt x="0" y="0"/>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117" name="Freeform 341"/>
                  <p:cNvSpPr>
                    <a:spLocks/>
                  </p:cNvSpPr>
                  <p:nvPr/>
                </p:nvSpPr>
                <p:spPr bwMode="auto">
                  <a:xfrm>
                    <a:off x="4496" y="1675"/>
                    <a:ext cx="116" cy="50"/>
                  </a:xfrm>
                  <a:custGeom>
                    <a:avLst/>
                    <a:gdLst/>
                    <a:ahLst/>
                    <a:cxnLst>
                      <a:cxn ang="0">
                        <a:pos x="115" y="45"/>
                      </a:cxn>
                      <a:cxn ang="0">
                        <a:pos x="115" y="45"/>
                      </a:cxn>
                      <a:cxn ang="0">
                        <a:pos x="109" y="39"/>
                      </a:cxn>
                      <a:cxn ang="0">
                        <a:pos x="104" y="35"/>
                      </a:cxn>
                      <a:cxn ang="0">
                        <a:pos x="96" y="29"/>
                      </a:cxn>
                      <a:cxn ang="0">
                        <a:pos x="90" y="25"/>
                      </a:cxn>
                      <a:cxn ang="0">
                        <a:pos x="83" y="21"/>
                      </a:cxn>
                      <a:cxn ang="0">
                        <a:pos x="76" y="17"/>
                      </a:cxn>
                      <a:cxn ang="0">
                        <a:pos x="68" y="15"/>
                      </a:cxn>
                      <a:cxn ang="0">
                        <a:pos x="61" y="12"/>
                      </a:cxn>
                      <a:cxn ang="0">
                        <a:pos x="54" y="9"/>
                      </a:cxn>
                      <a:cxn ang="0">
                        <a:pos x="47" y="6"/>
                      </a:cxn>
                      <a:cxn ang="0">
                        <a:pos x="40" y="5"/>
                      </a:cxn>
                      <a:cxn ang="0">
                        <a:pos x="31" y="3"/>
                      </a:cxn>
                      <a:cxn ang="0">
                        <a:pos x="24" y="2"/>
                      </a:cxn>
                      <a:cxn ang="0">
                        <a:pos x="16" y="1"/>
                      </a:cxn>
                      <a:cxn ang="0">
                        <a:pos x="8" y="0"/>
                      </a:cxn>
                      <a:cxn ang="0">
                        <a:pos x="0" y="0"/>
                      </a:cxn>
                      <a:cxn ang="0">
                        <a:pos x="0" y="8"/>
                      </a:cxn>
                      <a:cxn ang="0">
                        <a:pos x="8" y="8"/>
                      </a:cxn>
                      <a:cxn ang="0">
                        <a:pos x="16" y="8"/>
                      </a:cxn>
                      <a:cxn ang="0">
                        <a:pos x="22" y="9"/>
                      </a:cxn>
                      <a:cxn ang="0">
                        <a:pos x="30" y="11"/>
                      </a:cxn>
                      <a:cxn ang="0">
                        <a:pos x="37" y="12"/>
                      </a:cxn>
                      <a:cxn ang="0">
                        <a:pos x="44" y="14"/>
                      </a:cxn>
                      <a:cxn ang="0">
                        <a:pos x="52" y="15"/>
                      </a:cxn>
                      <a:cxn ang="0">
                        <a:pos x="58" y="17"/>
                      </a:cxn>
                      <a:cxn ang="0">
                        <a:pos x="66" y="20"/>
                      </a:cxn>
                      <a:cxn ang="0">
                        <a:pos x="74" y="23"/>
                      </a:cxn>
                      <a:cxn ang="0">
                        <a:pos x="79" y="27"/>
                      </a:cxn>
                      <a:cxn ang="0">
                        <a:pos x="85" y="31"/>
                      </a:cxn>
                      <a:cxn ang="0">
                        <a:pos x="92" y="35"/>
                      </a:cxn>
                      <a:cxn ang="0">
                        <a:pos x="97" y="39"/>
                      </a:cxn>
                      <a:cxn ang="0">
                        <a:pos x="104" y="45"/>
                      </a:cxn>
                      <a:cxn ang="0">
                        <a:pos x="110" y="49"/>
                      </a:cxn>
                      <a:cxn ang="0">
                        <a:pos x="110" y="49"/>
                      </a:cxn>
                      <a:cxn ang="0">
                        <a:pos x="115" y="45"/>
                      </a:cxn>
                      <a:cxn ang="0">
                        <a:pos x="115" y="45"/>
                      </a:cxn>
                    </a:cxnLst>
                    <a:rect l="0" t="0" r="r" b="b"/>
                    <a:pathLst>
                      <a:path w="116" h="50">
                        <a:moveTo>
                          <a:pt x="115" y="45"/>
                        </a:moveTo>
                        <a:lnTo>
                          <a:pt x="115" y="45"/>
                        </a:lnTo>
                        <a:lnTo>
                          <a:pt x="109" y="39"/>
                        </a:lnTo>
                        <a:lnTo>
                          <a:pt x="104" y="35"/>
                        </a:lnTo>
                        <a:lnTo>
                          <a:pt x="96" y="29"/>
                        </a:lnTo>
                        <a:lnTo>
                          <a:pt x="90" y="25"/>
                        </a:lnTo>
                        <a:lnTo>
                          <a:pt x="83" y="21"/>
                        </a:lnTo>
                        <a:lnTo>
                          <a:pt x="76" y="17"/>
                        </a:lnTo>
                        <a:lnTo>
                          <a:pt x="68" y="15"/>
                        </a:lnTo>
                        <a:lnTo>
                          <a:pt x="61" y="12"/>
                        </a:lnTo>
                        <a:lnTo>
                          <a:pt x="54" y="9"/>
                        </a:lnTo>
                        <a:lnTo>
                          <a:pt x="47" y="6"/>
                        </a:lnTo>
                        <a:lnTo>
                          <a:pt x="40" y="5"/>
                        </a:lnTo>
                        <a:lnTo>
                          <a:pt x="31" y="3"/>
                        </a:lnTo>
                        <a:lnTo>
                          <a:pt x="24" y="2"/>
                        </a:lnTo>
                        <a:lnTo>
                          <a:pt x="16" y="1"/>
                        </a:lnTo>
                        <a:lnTo>
                          <a:pt x="8" y="0"/>
                        </a:lnTo>
                        <a:lnTo>
                          <a:pt x="0" y="0"/>
                        </a:lnTo>
                        <a:lnTo>
                          <a:pt x="0" y="8"/>
                        </a:lnTo>
                        <a:lnTo>
                          <a:pt x="8" y="8"/>
                        </a:lnTo>
                        <a:lnTo>
                          <a:pt x="16" y="8"/>
                        </a:lnTo>
                        <a:lnTo>
                          <a:pt x="22" y="9"/>
                        </a:lnTo>
                        <a:lnTo>
                          <a:pt x="30" y="11"/>
                        </a:lnTo>
                        <a:lnTo>
                          <a:pt x="37" y="12"/>
                        </a:lnTo>
                        <a:lnTo>
                          <a:pt x="44" y="14"/>
                        </a:lnTo>
                        <a:lnTo>
                          <a:pt x="52" y="15"/>
                        </a:lnTo>
                        <a:lnTo>
                          <a:pt x="58" y="17"/>
                        </a:lnTo>
                        <a:lnTo>
                          <a:pt x="66" y="20"/>
                        </a:lnTo>
                        <a:lnTo>
                          <a:pt x="74" y="23"/>
                        </a:lnTo>
                        <a:lnTo>
                          <a:pt x="79" y="27"/>
                        </a:lnTo>
                        <a:lnTo>
                          <a:pt x="85" y="31"/>
                        </a:lnTo>
                        <a:lnTo>
                          <a:pt x="92" y="35"/>
                        </a:lnTo>
                        <a:lnTo>
                          <a:pt x="97" y="39"/>
                        </a:lnTo>
                        <a:lnTo>
                          <a:pt x="104" y="45"/>
                        </a:lnTo>
                        <a:lnTo>
                          <a:pt x="110" y="49"/>
                        </a:lnTo>
                        <a:lnTo>
                          <a:pt x="115" y="45"/>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116" name="Freeform 340"/>
                  <p:cNvSpPr>
                    <a:spLocks/>
                  </p:cNvSpPr>
                  <p:nvPr/>
                </p:nvSpPr>
                <p:spPr bwMode="auto">
                  <a:xfrm>
                    <a:off x="4594" y="1720"/>
                    <a:ext cx="61" cy="207"/>
                  </a:xfrm>
                  <a:custGeom>
                    <a:avLst/>
                    <a:gdLst/>
                    <a:ahLst/>
                    <a:cxnLst>
                      <a:cxn ang="0">
                        <a:pos x="7" y="206"/>
                      </a:cxn>
                      <a:cxn ang="0">
                        <a:pos x="7" y="206"/>
                      </a:cxn>
                      <a:cxn ang="0">
                        <a:pos x="18" y="194"/>
                      </a:cxn>
                      <a:cxn ang="0">
                        <a:pos x="28" y="183"/>
                      </a:cxn>
                      <a:cxn ang="0">
                        <a:pos x="38" y="169"/>
                      </a:cxn>
                      <a:cxn ang="0">
                        <a:pos x="45" y="157"/>
                      </a:cxn>
                      <a:cxn ang="0">
                        <a:pos x="50" y="144"/>
                      </a:cxn>
                      <a:cxn ang="0">
                        <a:pos x="55" y="130"/>
                      </a:cxn>
                      <a:cxn ang="0">
                        <a:pos x="57" y="116"/>
                      </a:cxn>
                      <a:cxn ang="0">
                        <a:pos x="60" y="102"/>
                      </a:cxn>
                      <a:cxn ang="0">
                        <a:pos x="60" y="88"/>
                      </a:cxn>
                      <a:cxn ang="0">
                        <a:pos x="58" y="75"/>
                      </a:cxn>
                      <a:cxn ang="0">
                        <a:pos x="56" y="60"/>
                      </a:cxn>
                      <a:cxn ang="0">
                        <a:pos x="50" y="48"/>
                      </a:cxn>
                      <a:cxn ang="0">
                        <a:pos x="45" y="34"/>
                      </a:cxn>
                      <a:cxn ang="0">
                        <a:pos x="38" y="22"/>
                      </a:cxn>
                      <a:cxn ang="0">
                        <a:pos x="27" y="11"/>
                      </a:cxn>
                      <a:cxn ang="0">
                        <a:pos x="17" y="0"/>
                      </a:cxn>
                      <a:cxn ang="0">
                        <a:pos x="12" y="4"/>
                      </a:cxn>
                      <a:cxn ang="0">
                        <a:pos x="22" y="14"/>
                      </a:cxn>
                      <a:cxn ang="0">
                        <a:pos x="32" y="26"/>
                      </a:cxn>
                      <a:cxn ang="0">
                        <a:pos x="38" y="38"/>
                      </a:cxn>
                      <a:cxn ang="0">
                        <a:pos x="44" y="50"/>
                      </a:cxn>
                      <a:cxn ang="0">
                        <a:pos x="48" y="62"/>
                      </a:cxn>
                      <a:cxn ang="0">
                        <a:pos x="50" y="75"/>
                      </a:cxn>
                      <a:cxn ang="0">
                        <a:pos x="52" y="88"/>
                      </a:cxn>
                      <a:cxn ang="0">
                        <a:pos x="52" y="102"/>
                      </a:cxn>
                      <a:cxn ang="0">
                        <a:pos x="50" y="115"/>
                      </a:cxn>
                      <a:cxn ang="0">
                        <a:pos x="48" y="128"/>
                      </a:cxn>
                      <a:cxn ang="0">
                        <a:pos x="42" y="142"/>
                      </a:cxn>
                      <a:cxn ang="0">
                        <a:pos x="38" y="154"/>
                      </a:cxn>
                      <a:cxn ang="0">
                        <a:pos x="31" y="167"/>
                      </a:cxn>
                      <a:cxn ang="0">
                        <a:pos x="22" y="178"/>
                      </a:cxn>
                      <a:cxn ang="0">
                        <a:pos x="12" y="189"/>
                      </a:cxn>
                      <a:cxn ang="0">
                        <a:pos x="0" y="200"/>
                      </a:cxn>
                      <a:cxn ang="0">
                        <a:pos x="2" y="199"/>
                      </a:cxn>
                      <a:cxn ang="0">
                        <a:pos x="7" y="206"/>
                      </a:cxn>
                      <a:cxn ang="0">
                        <a:pos x="7" y="206"/>
                      </a:cxn>
                    </a:cxnLst>
                    <a:rect l="0" t="0" r="r" b="b"/>
                    <a:pathLst>
                      <a:path w="61" h="207">
                        <a:moveTo>
                          <a:pt x="7" y="206"/>
                        </a:moveTo>
                        <a:lnTo>
                          <a:pt x="7" y="206"/>
                        </a:lnTo>
                        <a:lnTo>
                          <a:pt x="18" y="194"/>
                        </a:lnTo>
                        <a:lnTo>
                          <a:pt x="28" y="183"/>
                        </a:lnTo>
                        <a:lnTo>
                          <a:pt x="38" y="169"/>
                        </a:lnTo>
                        <a:lnTo>
                          <a:pt x="45" y="157"/>
                        </a:lnTo>
                        <a:lnTo>
                          <a:pt x="50" y="144"/>
                        </a:lnTo>
                        <a:lnTo>
                          <a:pt x="55" y="130"/>
                        </a:lnTo>
                        <a:lnTo>
                          <a:pt x="57" y="116"/>
                        </a:lnTo>
                        <a:lnTo>
                          <a:pt x="60" y="102"/>
                        </a:lnTo>
                        <a:lnTo>
                          <a:pt x="60" y="88"/>
                        </a:lnTo>
                        <a:lnTo>
                          <a:pt x="58" y="75"/>
                        </a:lnTo>
                        <a:lnTo>
                          <a:pt x="56" y="60"/>
                        </a:lnTo>
                        <a:lnTo>
                          <a:pt x="50" y="48"/>
                        </a:lnTo>
                        <a:lnTo>
                          <a:pt x="45" y="34"/>
                        </a:lnTo>
                        <a:lnTo>
                          <a:pt x="38" y="22"/>
                        </a:lnTo>
                        <a:lnTo>
                          <a:pt x="27" y="11"/>
                        </a:lnTo>
                        <a:lnTo>
                          <a:pt x="17" y="0"/>
                        </a:lnTo>
                        <a:lnTo>
                          <a:pt x="12" y="4"/>
                        </a:lnTo>
                        <a:lnTo>
                          <a:pt x="22" y="14"/>
                        </a:lnTo>
                        <a:lnTo>
                          <a:pt x="32" y="26"/>
                        </a:lnTo>
                        <a:lnTo>
                          <a:pt x="38" y="38"/>
                        </a:lnTo>
                        <a:lnTo>
                          <a:pt x="44" y="50"/>
                        </a:lnTo>
                        <a:lnTo>
                          <a:pt x="48" y="62"/>
                        </a:lnTo>
                        <a:lnTo>
                          <a:pt x="50" y="75"/>
                        </a:lnTo>
                        <a:lnTo>
                          <a:pt x="52" y="88"/>
                        </a:lnTo>
                        <a:lnTo>
                          <a:pt x="52" y="102"/>
                        </a:lnTo>
                        <a:lnTo>
                          <a:pt x="50" y="115"/>
                        </a:lnTo>
                        <a:lnTo>
                          <a:pt x="48" y="128"/>
                        </a:lnTo>
                        <a:lnTo>
                          <a:pt x="42" y="142"/>
                        </a:lnTo>
                        <a:lnTo>
                          <a:pt x="38" y="154"/>
                        </a:lnTo>
                        <a:lnTo>
                          <a:pt x="31" y="167"/>
                        </a:lnTo>
                        <a:lnTo>
                          <a:pt x="22" y="178"/>
                        </a:lnTo>
                        <a:lnTo>
                          <a:pt x="12" y="189"/>
                        </a:lnTo>
                        <a:lnTo>
                          <a:pt x="0" y="200"/>
                        </a:lnTo>
                        <a:lnTo>
                          <a:pt x="2" y="199"/>
                        </a:lnTo>
                        <a:lnTo>
                          <a:pt x="7" y="206"/>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115" name="Freeform 339"/>
                  <p:cNvSpPr>
                    <a:spLocks/>
                  </p:cNvSpPr>
                  <p:nvPr/>
                </p:nvSpPr>
                <p:spPr bwMode="auto">
                  <a:xfrm>
                    <a:off x="4552" y="1914"/>
                    <a:ext cx="50" cy="55"/>
                  </a:xfrm>
                  <a:custGeom>
                    <a:avLst/>
                    <a:gdLst/>
                    <a:ahLst/>
                    <a:cxnLst>
                      <a:cxn ang="0">
                        <a:pos x="8" y="54"/>
                      </a:cxn>
                      <a:cxn ang="0">
                        <a:pos x="8" y="54"/>
                      </a:cxn>
                      <a:cxn ang="0">
                        <a:pos x="10" y="46"/>
                      </a:cxn>
                      <a:cxn ang="0">
                        <a:pos x="14" y="37"/>
                      </a:cxn>
                      <a:cxn ang="0">
                        <a:pos x="21" y="30"/>
                      </a:cxn>
                      <a:cxn ang="0">
                        <a:pos x="29" y="22"/>
                      </a:cxn>
                      <a:cxn ang="0">
                        <a:pos x="37" y="16"/>
                      </a:cxn>
                      <a:cxn ang="0">
                        <a:pos x="41" y="10"/>
                      </a:cxn>
                      <a:cxn ang="0">
                        <a:pos x="48" y="8"/>
                      </a:cxn>
                      <a:cxn ang="0">
                        <a:pos x="49" y="7"/>
                      </a:cxn>
                      <a:cxn ang="0">
                        <a:pos x="44" y="0"/>
                      </a:cxn>
                      <a:cxn ang="0">
                        <a:pos x="42" y="2"/>
                      </a:cxn>
                      <a:cxn ang="0">
                        <a:pos x="38" y="6"/>
                      </a:cxn>
                      <a:cxn ang="0">
                        <a:pos x="31" y="10"/>
                      </a:cxn>
                      <a:cxn ang="0">
                        <a:pos x="23" y="17"/>
                      </a:cxn>
                      <a:cxn ang="0">
                        <a:pos x="15" y="25"/>
                      </a:cxn>
                      <a:cxn ang="0">
                        <a:pos x="9" y="34"/>
                      </a:cxn>
                      <a:cxn ang="0">
                        <a:pos x="2" y="44"/>
                      </a:cxn>
                      <a:cxn ang="0">
                        <a:pos x="0" y="54"/>
                      </a:cxn>
                      <a:cxn ang="0">
                        <a:pos x="0" y="52"/>
                      </a:cxn>
                      <a:cxn ang="0">
                        <a:pos x="8" y="54"/>
                      </a:cxn>
                      <a:cxn ang="0">
                        <a:pos x="8" y="54"/>
                      </a:cxn>
                    </a:cxnLst>
                    <a:rect l="0" t="0" r="r" b="b"/>
                    <a:pathLst>
                      <a:path w="50" h="55">
                        <a:moveTo>
                          <a:pt x="8" y="54"/>
                        </a:moveTo>
                        <a:lnTo>
                          <a:pt x="8" y="54"/>
                        </a:lnTo>
                        <a:lnTo>
                          <a:pt x="10" y="46"/>
                        </a:lnTo>
                        <a:lnTo>
                          <a:pt x="14" y="37"/>
                        </a:lnTo>
                        <a:lnTo>
                          <a:pt x="21" y="30"/>
                        </a:lnTo>
                        <a:lnTo>
                          <a:pt x="29" y="22"/>
                        </a:lnTo>
                        <a:lnTo>
                          <a:pt x="37" y="16"/>
                        </a:lnTo>
                        <a:lnTo>
                          <a:pt x="41" y="10"/>
                        </a:lnTo>
                        <a:lnTo>
                          <a:pt x="48" y="8"/>
                        </a:lnTo>
                        <a:lnTo>
                          <a:pt x="49" y="7"/>
                        </a:lnTo>
                        <a:lnTo>
                          <a:pt x="44" y="0"/>
                        </a:lnTo>
                        <a:lnTo>
                          <a:pt x="42" y="2"/>
                        </a:lnTo>
                        <a:lnTo>
                          <a:pt x="38" y="6"/>
                        </a:lnTo>
                        <a:lnTo>
                          <a:pt x="31" y="10"/>
                        </a:lnTo>
                        <a:lnTo>
                          <a:pt x="23" y="17"/>
                        </a:lnTo>
                        <a:lnTo>
                          <a:pt x="15" y="25"/>
                        </a:lnTo>
                        <a:lnTo>
                          <a:pt x="9" y="34"/>
                        </a:lnTo>
                        <a:lnTo>
                          <a:pt x="2" y="44"/>
                        </a:lnTo>
                        <a:lnTo>
                          <a:pt x="0" y="54"/>
                        </a:lnTo>
                        <a:lnTo>
                          <a:pt x="0" y="52"/>
                        </a:lnTo>
                        <a:lnTo>
                          <a:pt x="8" y="54"/>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114" name="Freeform 338"/>
                  <p:cNvSpPr>
                    <a:spLocks/>
                  </p:cNvSpPr>
                  <p:nvPr/>
                </p:nvSpPr>
                <p:spPr bwMode="auto">
                  <a:xfrm>
                    <a:off x="4552" y="1966"/>
                    <a:ext cx="9" cy="41"/>
                  </a:xfrm>
                  <a:custGeom>
                    <a:avLst/>
                    <a:gdLst/>
                    <a:ahLst/>
                    <a:cxnLst>
                      <a:cxn ang="0">
                        <a:pos x="8" y="36"/>
                      </a:cxn>
                      <a:cxn ang="0">
                        <a:pos x="8" y="36"/>
                      </a:cxn>
                      <a:cxn ang="0">
                        <a:pos x="8" y="36"/>
                      </a:cxn>
                      <a:cxn ang="0">
                        <a:pos x="8" y="35"/>
                      </a:cxn>
                      <a:cxn ang="0">
                        <a:pos x="8" y="32"/>
                      </a:cxn>
                      <a:cxn ang="0">
                        <a:pos x="8" y="28"/>
                      </a:cxn>
                      <a:cxn ang="0">
                        <a:pos x="7" y="23"/>
                      </a:cxn>
                      <a:cxn ang="0">
                        <a:pos x="7" y="17"/>
                      </a:cxn>
                      <a:cxn ang="0">
                        <a:pos x="8" y="10"/>
                      </a:cxn>
                      <a:cxn ang="0">
                        <a:pos x="8" y="2"/>
                      </a:cxn>
                      <a:cxn ang="0">
                        <a:pos x="0" y="0"/>
                      </a:cxn>
                      <a:cxn ang="0">
                        <a:pos x="0" y="10"/>
                      </a:cxn>
                      <a:cxn ang="0">
                        <a:pos x="0" y="17"/>
                      </a:cxn>
                      <a:cxn ang="0">
                        <a:pos x="0" y="23"/>
                      </a:cxn>
                      <a:cxn ang="0">
                        <a:pos x="0" y="28"/>
                      </a:cxn>
                      <a:cxn ang="0">
                        <a:pos x="0" y="32"/>
                      </a:cxn>
                      <a:cxn ang="0">
                        <a:pos x="0" y="36"/>
                      </a:cxn>
                      <a:cxn ang="0">
                        <a:pos x="0" y="36"/>
                      </a:cxn>
                      <a:cxn ang="0">
                        <a:pos x="0" y="36"/>
                      </a:cxn>
                      <a:cxn ang="0">
                        <a:pos x="0" y="36"/>
                      </a:cxn>
                      <a:cxn ang="0">
                        <a:pos x="0" y="36"/>
                      </a:cxn>
                      <a:cxn ang="0">
                        <a:pos x="1" y="39"/>
                      </a:cxn>
                      <a:cxn ang="0">
                        <a:pos x="4" y="40"/>
                      </a:cxn>
                      <a:cxn ang="0">
                        <a:pos x="7" y="39"/>
                      </a:cxn>
                      <a:cxn ang="0">
                        <a:pos x="8" y="36"/>
                      </a:cxn>
                      <a:cxn ang="0">
                        <a:pos x="8" y="36"/>
                      </a:cxn>
                      <a:cxn ang="0">
                        <a:pos x="8" y="36"/>
                      </a:cxn>
                    </a:cxnLst>
                    <a:rect l="0" t="0" r="r" b="b"/>
                    <a:pathLst>
                      <a:path w="9" h="41">
                        <a:moveTo>
                          <a:pt x="8" y="36"/>
                        </a:moveTo>
                        <a:lnTo>
                          <a:pt x="8" y="36"/>
                        </a:lnTo>
                        <a:lnTo>
                          <a:pt x="8" y="35"/>
                        </a:lnTo>
                        <a:lnTo>
                          <a:pt x="8" y="32"/>
                        </a:lnTo>
                        <a:lnTo>
                          <a:pt x="8" y="28"/>
                        </a:lnTo>
                        <a:lnTo>
                          <a:pt x="7" y="23"/>
                        </a:lnTo>
                        <a:lnTo>
                          <a:pt x="7" y="17"/>
                        </a:lnTo>
                        <a:lnTo>
                          <a:pt x="8" y="10"/>
                        </a:lnTo>
                        <a:lnTo>
                          <a:pt x="8" y="2"/>
                        </a:lnTo>
                        <a:lnTo>
                          <a:pt x="0" y="0"/>
                        </a:lnTo>
                        <a:lnTo>
                          <a:pt x="0" y="10"/>
                        </a:lnTo>
                        <a:lnTo>
                          <a:pt x="0" y="17"/>
                        </a:lnTo>
                        <a:lnTo>
                          <a:pt x="0" y="23"/>
                        </a:lnTo>
                        <a:lnTo>
                          <a:pt x="0" y="28"/>
                        </a:lnTo>
                        <a:lnTo>
                          <a:pt x="0" y="32"/>
                        </a:lnTo>
                        <a:lnTo>
                          <a:pt x="0" y="36"/>
                        </a:lnTo>
                        <a:lnTo>
                          <a:pt x="1" y="39"/>
                        </a:lnTo>
                        <a:lnTo>
                          <a:pt x="4" y="40"/>
                        </a:lnTo>
                        <a:lnTo>
                          <a:pt x="7" y="39"/>
                        </a:lnTo>
                        <a:lnTo>
                          <a:pt x="8" y="36"/>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113" name="Freeform 337"/>
                  <p:cNvSpPr>
                    <a:spLocks/>
                  </p:cNvSpPr>
                  <p:nvPr/>
                </p:nvSpPr>
                <p:spPr bwMode="auto">
                  <a:xfrm>
                    <a:off x="4493" y="2007"/>
                    <a:ext cx="68" cy="28"/>
                  </a:xfrm>
                  <a:custGeom>
                    <a:avLst/>
                    <a:gdLst/>
                    <a:ahLst/>
                    <a:cxnLst>
                      <a:cxn ang="0">
                        <a:pos x="3" y="27"/>
                      </a:cxn>
                      <a:cxn ang="0">
                        <a:pos x="3" y="27"/>
                      </a:cxn>
                      <a:cxn ang="0">
                        <a:pos x="22" y="26"/>
                      </a:cxn>
                      <a:cxn ang="0">
                        <a:pos x="38" y="24"/>
                      </a:cxn>
                      <a:cxn ang="0">
                        <a:pos x="49" y="19"/>
                      </a:cxn>
                      <a:cxn ang="0">
                        <a:pos x="57" y="15"/>
                      </a:cxn>
                      <a:cxn ang="0">
                        <a:pos x="61" y="10"/>
                      </a:cxn>
                      <a:cxn ang="0">
                        <a:pos x="64" y="6"/>
                      </a:cxn>
                      <a:cxn ang="0">
                        <a:pos x="67" y="3"/>
                      </a:cxn>
                      <a:cxn ang="0">
                        <a:pos x="67" y="0"/>
                      </a:cxn>
                      <a:cxn ang="0">
                        <a:pos x="59" y="0"/>
                      </a:cxn>
                      <a:cxn ang="0">
                        <a:pos x="60" y="0"/>
                      </a:cxn>
                      <a:cxn ang="0">
                        <a:pos x="59" y="3"/>
                      </a:cxn>
                      <a:cxn ang="0">
                        <a:pos x="57" y="7"/>
                      </a:cxn>
                      <a:cxn ang="0">
                        <a:pos x="52" y="9"/>
                      </a:cxn>
                      <a:cxn ang="0">
                        <a:pos x="45" y="13"/>
                      </a:cxn>
                      <a:cxn ang="0">
                        <a:pos x="37" y="17"/>
                      </a:cxn>
                      <a:cxn ang="0">
                        <a:pos x="22" y="19"/>
                      </a:cxn>
                      <a:cxn ang="0">
                        <a:pos x="3" y="20"/>
                      </a:cxn>
                      <a:cxn ang="0">
                        <a:pos x="3" y="20"/>
                      </a:cxn>
                      <a:cxn ang="0">
                        <a:pos x="3" y="20"/>
                      </a:cxn>
                      <a:cxn ang="0">
                        <a:pos x="0" y="21"/>
                      </a:cxn>
                      <a:cxn ang="0">
                        <a:pos x="0" y="24"/>
                      </a:cxn>
                      <a:cxn ang="0">
                        <a:pos x="0" y="26"/>
                      </a:cxn>
                      <a:cxn ang="0">
                        <a:pos x="3" y="27"/>
                      </a:cxn>
                      <a:cxn ang="0">
                        <a:pos x="3" y="27"/>
                      </a:cxn>
                    </a:cxnLst>
                    <a:rect l="0" t="0" r="r" b="b"/>
                    <a:pathLst>
                      <a:path w="68" h="28">
                        <a:moveTo>
                          <a:pt x="3" y="27"/>
                        </a:moveTo>
                        <a:lnTo>
                          <a:pt x="3" y="27"/>
                        </a:lnTo>
                        <a:lnTo>
                          <a:pt x="22" y="26"/>
                        </a:lnTo>
                        <a:lnTo>
                          <a:pt x="38" y="24"/>
                        </a:lnTo>
                        <a:lnTo>
                          <a:pt x="49" y="19"/>
                        </a:lnTo>
                        <a:lnTo>
                          <a:pt x="57" y="15"/>
                        </a:lnTo>
                        <a:lnTo>
                          <a:pt x="61" y="10"/>
                        </a:lnTo>
                        <a:lnTo>
                          <a:pt x="64" y="6"/>
                        </a:lnTo>
                        <a:lnTo>
                          <a:pt x="67" y="3"/>
                        </a:lnTo>
                        <a:lnTo>
                          <a:pt x="67" y="0"/>
                        </a:lnTo>
                        <a:lnTo>
                          <a:pt x="59" y="0"/>
                        </a:lnTo>
                        <a:lnTo>
                          <a:pt x="60" y="0"/>
                        </a:lnTo>
                        <a:lnTo>
                          <a:pt x="59" y="3"/>
                        </a:lnTo>
                        <a:lnTo>
                          <a:pt x="57" y="7"/>
                        </a:lnTo>
                        <a:lnTo>
                          <a:pt x="52" y="9"/>
                        </a:lnTo>
                        <a:lnTo>
                          <a:pt x="45" y="13"/>
                        </a:lnTo>
                        <a:lnTo>
                          <a:pt x="37" y="17"/>
                        </a:lnTo>
                        <a:lnTo>
                          <a:pt x="22" y="19"/>
                        </a:lnTo>
                        <a:lnTo>
                          <a:pt x="3" y="20"/>
                        </a:lnTo>
                        <a:lnTo>
                          <a:pt x="0" y="21"/>
                        </a:lnTo>
                        <a:lnTo>
                          <a:pt x="0" y="24"/>
                        </a:lnTo>
                        <a:lnTo>
                          <a:pt x="0" y="26"/>
                        </a:lnTo>
                        <a:lnTo>
                          <a:pt x="3" y="27"/>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112" name="Freeform 336"/>
                  <p:cNvSpPr>
                    <a:spLocks/>
                  </p:cNvSpPr>
                  <p:nvPr/>
                </p:nvSpPr>
                <p:spPr bwMode="auto">
                  <a:xfrm>
                    <a:off x="4436" y="2007"/>
                    <a:ext cx="121" cy="37"/>
                  </a:xfrm>
                  <a:custGeom>
                    <a:avLst/>
                    <a:gdLst/>
                    <a:ahLst/>
                    <a:cxnLst>
                      <a:cxn ang="0">
                        <a:pos x="120" y="14"/>
                      </a:cxn>
                      <a:cxn ang="0">
                        <a:pos x="120" y="14"/>
                      </a:cxn>
                      <a:cxn ang="0">
                        <a:pos x="118" y="17"/>
                      </a:cxn>
                      <a:cxn ang="0">
                        <a:pos x="116" y="21"/>
                      </a:cxn>
                      <a:cxn ang="0">
                        <a:pos x="110" y="25"/>
                      </a:cxn>
                      <a:cxn ang="0">
                        <a:pos x="104" y="29"/>
                      </a:cxn>
                      <a:cxn ang="0">
                        <a:pos x="94" y="33"/>
                      </a:cxn>
                      <a:cxn ang="0">
                        <a:pos x="79" y="36"/>
                      </a:cxn>
                      <a:cxn ang="0">
                        <a:pos x="60" y="36"/>
                      </a:cxn>
                      <a:cxn ang="0">
                        <a:pos x="40" y="36"/>
                      </a:cxn>
                      <a:cxn ang="0">
                        <a:pos x="27" y="33"/>
                      </a:cxn>
                      <a:cxn ang="0">
                        <a:pos x="15" y="29"/>
                      </a:cxn>
                      <a:cxn ang="0">
                        <a:pos x="7" y="25"/>
                      </a:cxn>
                      <a:cxn ang="0">
                        <a:pos x="2" y="21"/>
                      </a:cxn>
                      <a:cxn ang="0">
                        <a:pos x="1" y="17"/>
                      </a:cxn>
                      <a:cxn ang="0">
                        <a:pos x="0" y="14"/>
                      </a:cxn>
                      <a:cxn ang="0">
                        <a:pos x="0" y="14"/>
                      </a:cxn>
                      <a:cxn ang="0">
                        <a:pos x="0" y="0"/>
                      </a:cxn>
                      <a:cxn ang="0">
                        <a:pos x="0" y="2"/>
                      </a:cxn>
                      <a:cxn ang="0">
                        <a:pos x="1" y="6"/>
                      </a:cxn>
                      <a:cxn ang="0">
                        <a:pos x="2" y="8"/>
                      </a:cxn>
                      <a:cxn ang="0">
                        <a:pos x="7" y="12"/>
                      </a:cxn>
                      <a:cxn ang="0">
                        <a:pos x="15" y="17"/>
                      </a:cxn>
                      <a:cxn ang="0">
                        <a:pos x="27" y="20"/>
                      </a:cxn>
                      <a:cxn ang="0">
                        <a:pos x="40" y="24"/>
                      </a:cxn>
                      <a:cxn ang="0">
                        <a:pos x="60" y="24"/>
                      </a:cxn>
                      <a:cxn ang="0">
                        <a:pos x="79" y="24"/>
                      </a:cxn>
                      <a:cxn ang="0">
                        <a:pos x="94" y="20"/>
                      </a:cxn>
                      <a:cxn ang="0">
                        <a:pos x="104" y="17"/>
                      </a:cxn>
                      <a:cxn ang="0">
                        <a:pos x="110" y="12"/>
                      </a:cxn>
                      <a:cxn ang="0">
                        <a:pos x="116" y="8"/>
                      </a:cxn>
                      <a:cxn ang="0">
                        <a:pos x="118" y="6"/>
                      </a:cxn>
                      <a:cxn ang="0">
                        <a:pos x="120" y="2"/>
                      </a:cxn>
                      <a:cxn ang="0">
                        <a:pos x="120" y="0"/>
                      </a:cxn>
                      <a:cxn ang="0">
                        <a:pos x="120" y="14"/>
                      </a:cxn>
                      <a:cxn ang="0">
                        <a:pos x="120" y="14"/>
                      </a:cxn>
                    </a:cxnLst>
                    <a:rect l="0" t="0" r="r" b="b"/>
                    <a:pathLst>
                      <a:path w="121" h="37">
                        <a:moveTo>
                          <a:pt x="120" y="14"/>
                        </a:moveTo>
                        <a:lnTo>
                          <a:pt x="120" y="14"/>
                        </a:lnTo>
                        <a:lnTo>
                          <a:pt x="118" y="17"/>
                        </a:lnTo>
                        <a:lnTo>
                          <a:pt x="116" y="21"/>
                        </a:lnTo>
                        <a:lnTo>
                          <a:pt x="110" y="25"/>
                        </a:lnTo>
                        <a:lnTo>
                          <a:pt x="104" y="29"/>
                        </a:lnTo>
                        <a:lnTo>
                          <a:pt x="94" y="33"/>
                        </a:lnTo>
                        <a:lnTo>
                          <a:pt x="79" y="36"/>
                        </a:lnTo>
                        <a:lnTo>
                          <a:pt x="60" y="36"/>
                        </a:lnTo>
                        <a:lnTo>
                          <a:pt x="40" y="36"/>
                        </a:lnTo>
                        <a:lnTo>
                          <a:pt x="27" y="33"/>
                        </a:lnTo>
                        <a:lnTo>
                          <a:pt x="15" y="29"/>
                        </a:lnTo>
                        <a:lnTo>
                          <a:pt x="7" y="25"/>
                        </a:lnTo>
                        <a:lnTo>
                          <a:pt x="2" y="21"/>
                        </a:lnTo>
                        <a:lnTo>
                          <a:pt x="1" y="17"/>
                        </a:lnTo>
                        <a:lnTo>
                          <a:pt x="0" y="14"/>
                        </a:lnTo>
                        <a:lnTo>
                          <a:pt x="0" y="0"/>
                        </a:lnTo>
                        <a:lnTo>
                          <a:pt x="0" y="2"/>
                        </a:lnTo>
                        <a:lnTo>
                          <a:pt x="1" y="6"/>
                        </a:lnTo>
                        <a:lnTo>
                          <a:pt x="2" y="8"/>
                        </a:lnTo>
                        <a:lnTo>
                          <a:pt x="7" y="12"/>
                        </a:lnTo>
                        <a:lnTo>
                          <a:pt x="15" y="17"/>
                        </a:lnTo>
                        <a:lnTo>
                          <a:pt x="27" y="20"/>
                        </a:lnTo>
                        <a:lnTo>
                          <a:pt x="40" y="24"/>
                        </a:lnTo>
                        <a:lnTo>
                          <a:pt x="60" y="24"/>
                        </a:lnTo>
                        <a:lnTo>
                          <a:pt x="79" y="24"/>
                        </a:lnTo>
                        <a:lnTo>
                          <a:pt x="94" y="20"/>
                        </a:lnTo>
                        <a:lnTo>
                          <a:pt x="104" y="17"/>
                        </a:lnTo>
                        <a:lnTo>
                          <a:pt x="110" y="12"/>
                        </a:lnTo>
                        <a:lnTo>
                          <a:pt x="116" y="8"/>
                        </a:lnTo>
                        <a:lnTo>
                          <a:pt x="118" y="6"/>
                        </a:lnTo>
                        <a:lnTo>
                          <a:pt x="120" y="2"/>
                        </a:lnTo>
                        <a:lnTo>
                          <a:pt x="120" y="0"/>
                        </a:lnTo>
                        <a:lnTo>
                          <a:pt x="120" y="14"/>
                        </a:lnTo>
                      </a:path>
                    </a:pathLst>
                  </a:custGeom>
                  <a:solidFill>
                    <a:srgbClr val="D2D2D2"/>
                  </a:solidFill>
                  <a:ln w="9525">
                    <a:noFill/>
                    <a:round/>
                    <a:headEnd/>
                    <a:tailEnd/>
                  </a:ln>
                </p:spPr>
                <p:txBody>
                  <a:bodyPr/>
                  <a:lstStyle/>
                  <a:p>
                    <a:pPr>
                      <a:defRPr/>
                    </a:pPr>
                    <a:endParaRPr lang="zh-CN" altLang="en-US" sz="2700">
                      <a:latin typeface="+mn-ea"/>
                      <a:ea typeface="+mn-ea"/>
                    </a:endParaRPr>
                  </a:p>
                </p:txBody>
              </p:sp>
              <p:sp>
                <p:nvSpPr>
                  <p:cNvPr id="76111" name="Freeform 335"/>
                  <p:cNvSpPr>
                    <a:spLocks/>
                  </p:cNvSpPr>
                  <p:nvPr/>
                </p:nvSpPr>
                <p:spPr bwMode="auto">
                  <a:xfrm>
                    <a:off x="4493" y="2017"/>
                    <a:ext cx="68" cy="28"/>
                  </a:xfrm>
                  <a:custGeom>
                    <a:avLst/>
                    <a:gdLst/>
                    <a:ahLst/>
                    <a:cxnLst>
                      <a:cxn ang="0">
                        <a:pos x="3" y="27"/>
                      </a:cxn>
                      <a:cxn ang="0">
                        <a:pos x="3" y="27"/>
                      </a:cxn>
                      <a:cxn ang="0">
                        <a:pos x="22" y="26"/>
                      </a:cxn>
                      <a:cxn ang="0">
                        <a:pos x="38" y="23"/>
                      </a:cxn>
                      <a:cxn ang="0">
                        <a:pos x="49" y="19"/>
                      </a:cxn>
                      <a:cxn ang="0">
                        <a:pos x="57" y="15"/>
                      </a:cxn>
                      <a:cxn ang="0">
                        <a:pos x="61" y="11"/>
                      </a:cxn>
                      <a:cxn ang="0">
                        <a:pos x="64" y="6"/>
                      </a:cxn>
                      <a:cxn ang="0">
                        <a:pos x="67" y="3"/>
                      </a:cxn>
                      <a:cxn ang="0">
                        <a:pos x="67" y="1"/>
                      </a:cxn>
                      <a:cxn ang="0">
                        <a:pos x="59" y="0"/>
                      </a:cxn>
                      <a:cxn ang="0">
                        <a:pos x="60" y="0"/>
                      </a:cxn>
                      <a:cxn ang="0">
                        <a:pos x="59" y="3"/>
                      </a:cxn>
                      <a:cxn ang="0">
                        <a:pos x="57" y="6"/>
                      </a:cxn>
                      <a:cxn ang="0">
                        <a:pos x="52" y="9"/>
                      </a:cxn>
                      <a:cxn ang="0">
                        <a:pos x="45" y="13"/>
                      </a:cxn>
                      <a:cxn ang="0">
                        <a:pos x="37" y="16"/>
                      </a:cxn>
                      <a:cxn ang="0">
                        <a:pos x="22" y="19"/>
                      </a:cxn>
                      <a:cxn ang="0">
                        <a:pos x="3" y="20"/>
                      </a:cxn>
                      <a:cxn ang="0">
                        <a:pos x="3" y="20"/>
                      </a:cxn>
                      <a:cxn ang="0">
                        <a:pos x="3" y="20"/>
                      </a:cxn>
                      <a:cxn ang="0">
                        <a:pos x="0" y="21"/>
                      </a:cxn>
                      <a:cxn ang="0">
                        <a:pos x="0" y="23"/>
                      </a:cxn>
                      <a:cxn ang="0">
                        <a:pos x="0" y="26"/>
                      </a:cxn>
                      <a:cxn ang="0">
                        <a:pos x="3" y="27"/>
                      </a:cxn>
                      <a:cxn ang="0">
                        <a:pos x="3" y="27"/>
                      </a:cxn>
                    </a:cxnLst>
                    <a:rect l="0" t="0" r="r" b="b"/>
                    <a:pathLst>
                      <a:path w="68" h="28">
                        <a:moveTo>
                          <a:pt x="3" y="27"/>
                        </a:moveTo>
                        <a:lnTo>
                          <a:pt x="3" y="27"/>
                        </a:lnTo>
                        <a:lnTo>
                          <a:pt x="22" y="26"/>
                        </a:lnTo>
                        <a:lnTo>
                          <a:pt x="38" y="23"/>
                        </a:lnTo>
                        <a:lnTo>
                          <a:pt x="49" y="19"/>
                        </a:lnTo>
                        <a:lnTo>
                          <a:pt x="57" y="15"/>
                        </a:lnTo>
                        <a:lnTo>
                          <a:pt x="61" y="11"/>
                        </a:lnTo>
                        <a:lnTo>
                          <a:pt x="64" y="6"/>
                        </a:lnTo>
                        <a:lnTo>
                          <a:pt x="67" y="3"/>
                        </a:lnTo>
                        <a:lnTo>
                          <a:pt x="67" y="1"/>
                        </a:lnTo>
                        <a:lnTo>
                          <a:pt x="59" y="0"/>
                        </a:lnTo>
                        <a:lnTo>
                          <a:pt x="60" y="0"/>
                        </a:lnTo>
                        <a:lnTo>
                          <a:pt x="59" y="3"/>
                        </a:lnTo>
                        <a:lnTo>
                          <a:pt x="57" y="6"/>
                        </a:lnTo>
                        <a:lnTo>
                          <a:pt x="52" y="9"/>
                        </a:lnTo>
                        <a:lnTo>
                          <a:pt x="45" y="13"/>
                        </a:lnTo>
                        <a:lnTo>
                          <a:pt x="37" y="16"/>
                        </a:lnTo>
                        <a:lnTo>
                          <a:pt x="22" y="19"/>
                        </a:lnTo>
                        <a:lnTo>
                          <a:pt x="3" y="20"/>
                        </a:lnTo>
                        <a:lnTo>
                          <a:pt x="0" y="21"/>
                        </a:lnTo>
                        <a:lnTo>
                          <a:pt x="0" y="23"/>
                        </a:lnTo>
                        <a:lnTo>
                          <a:pt x="0" y="26"/>
                        </a:lnTo>
                        <a:lnTo>
                          <a:pt x="3" y="27"/>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110" name="Freeform 334"/>
                  <p:cNvSpPr>
                    <a:spLocks/>
                  </p:cNvSpPr>
                  <p:nvPr/>
                </p:nvSpPr>
                <p:spPr bwMode="auto">
                  <a:xfrm>
                    <a:off x="4431" y="2014"/>
                    <a:ext cx="66" cy="31"/>
                  </a:xfrm>
                  <a:custGeom>
                    <a:avLst/>
                    <a:gdLst/>
                    <a:ahLst/>
                    <a:cxnLst>
                      <a:cxn ang="0">
                        <a:pos x="0" y="4"/>
                      </a:cxn>
                      <a:cxn ang="0">
                        <a:pos x="0" y="4"/>
                      </a:cxn>
                      <a:cxn ang="0">
                        <a:pos x="0" y="6"/>
                      </a:cxn>
                      <a:cxn ang="0">
                        <a:pos x="3" y="9"/>
                      </a:cxn>
                      <a:cxn ang="0">
                        <a:pos x="5" y="14"/>
                      </a:cxn>
                      <a:cxn ang="0">
                        <a:pos x="10" y="18"/>
                      </a:cxn>
                      <a:cxn ang="0">
                        <a:pos x="18" y="22"/>
                      </a:cxn>
                      <a:cxn ang="0">
                        <a:pos x="31" y="26"/>
                      </a:cxn>
                      <a:cxn ang="0">
                        <a:pos x="44" y="29"/>
                      </a:cxn>
                      <a:cxn ang="0">
                        <a:pos x="65" y="30"/>
                      </a:cxn>
                      <a:cxn ang="0">
                        <a:pos x="65" y="23"/>
                      </a:cxn>
                      <a:cxn ang="0">
                        <a:pos x="45" y="22"/>
                      </a:cxn>
                      <a:cxn ang="0">
                        <a:pos x="32" y="19"/>
                      </a:cxn>
                      <a:cxn ang="0">
                        <a:pos x="22" y="16"/>
                      </a:cxn>
                      <a:cxn ang="0">
                        <a:pos x="14" y="12"/>
                      </a:cxn>
                      <a:cxn ang="0">
                        <a:pos x="12" y="9"/>
                      </a:cxn>
                      <a:cxn ang="0">
                        <a:pos x="10" y="6"/>
                      </a:cxn>
                      <a:cxn ang="0">
                        <a:pos x="8" y="4"/>
                      </a:cxn>
                      <a:cxn ang="0">
                        <a:pos x="8" y="4"/>
                      </a:cxn>
                      <a:cxn ang="0">
                        <a:pos x="8" y="4"/>
                      </a:cxn>
                      <a:cxn ang="0">
                        <a:pos x="8" y="4"/>
                      </a:cxn>
                      <a:cxn ang="0">
                        <a:pos x="7" y="1"/>
                      </a:cxn>
                      <a:cxn ang="0">
                        <a:pos x="5" y="0"/>
                      </a:cxn>
                      <a:cxn ang="0">
                        <a:pos x="3" y="1"/>
                      </a:cxn>
                      <a:cxn ang="0">
                        <a:pos x="0" y="4"/>
                      </a:cxn>
                      <a:cxn ang="0">
                        <a:pos x="0" y="4"/>
                      </a:cxn>
                    </a:cxnLst>
                    <a:rect l="0" t="0" r="r" b="b"/>
                    <a:pathLst>
                      <a:path w="66" h="31">
                        <a:moveTo>
                          <a:pt x="0" y="4"/>
                        </a:moveTo>
                        <a:lnTo>
                          <a:pt x="0" y="4"/>
                        </a:lnTo>
                        <a:lnTo>
                          <a:pt x="0" y="6"/>
                        </a:lnTo>
                        <a:lnTo>
                          <a:pt x="3" y="9"/>
                        </a:lnTo>
                        <a:lnTo>
                          <a:pt x="5" y="14"/>
                        </a:lnTo>
                        <a:lnTo>
                          <a:pt x="10" y="18"/>
                        </a:lnTo>
                        <a:lnTo>
                          <a:pt x="18" y="22"/>
                        </a:lnTo>
                        <a:lnTo>
                          <a:pt x="31" y="26"/>
                        </a:lnTo>
                        <a:lnTo>
                          <a:pt x="44" y="29"/>
                        </a:lnTo>
                        <a:lnTo>
                          <a:pt x="65" y="30"/>
                        </a:lnTo>
                        <a:lnTo>
                          <a:pt x="65" y="23"/>
                        </a:lnTo>
                        <a:lnTo>
                          <a:pt x="45" y="22"/>
                        </a:lnTo>
                        <a:lnTo>
                          <a:pt x="32" y="19"/>
                        </a:lnTo>
                        <a:lnTo>
                          <a:pt x="22" y="16"/>
                        </a:lnTo>
                        <a:lnTo>
                          <a:pt x="14" y="12"/>
                        </a:lnTo>
                        <a:lnTo>
                          <a:pt x="12" y="9"/>
                        </a:lnTo>
                        <a:lnTo>
                          <a:pt x="10" y="6"/>
                        </a:lnTo>
                        <a:lnTo>
                          <a:pt x="8" y="4"/>
                        </a:lnTo>
                        <a:lnTo>
                          <a:pt x="7" y="1"/>
                        </a:lnTo>
                        <a:lnTo>
                          <a:pt x="5" y="0"/>
                        </a:lnTo>
                        <a:lnTo>
                          <a:pt x="3" y="1"/>
                        </a:lnTo>
                        <a:lnTo>
                          <a:pt x="0" y="4"/>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109" name="Freeform 333"/>
                  <p:cNvSpPr>
                    <a:spLocks/>
                  </p:cNvSpPr>
                  <p:nvPr/>
                </p:nvSpPr>
                <p:spPr bwMode="auto">
                  <a:xfrm>
                    <a:off x="4431" y="2005"/>
                    <a:ext cx="9" cy="17"/>
                  </a:xfrm>
                  <a:custGeom>
                    <a:avLst/>
                    <a:gdLst/>
                    <a:ahLst/>
                    <a:cxnLst>
                      <a:cxn ang="0">
                        <a:pos x="8" y="2"/>
                      </a:cxn>
                      <a:cxn ang="0">
                        <a:pos x="0" y="2"/>
                      </a:cxn>
                      <a:cxn ang="0">
                        <a:pos x="0" y="16"/>
                      </a:cxn>
                      <a:cxn ang="0">
                        <a:pos x="8" y="16"/>
                      </a:cxn>
                      <a:cxn ang="0">
                        <a:pos x="8" y="2"/>
                      </a:cxn>
                      <a:cxn ang="0">
                        <a:pos x="0" y="2"/>
                      </a:cxn>
                      <a:cxn ang="0">
                        <a:pos x="8" y="2"/>
                      </a:cxn>
                      <a:cxn ang="0">
                        <a:pos x="7" y="1"/>
                      </a:cxn>
                      <a:cxn ang="0">
                        <a:pos x="5" y="0"/>
                      </a:cxn>
                      <a:cxn ang="0">
                        <a:pos x="3" y="1"/>
                      </a:cxn>
                      <a:cxn ang="0">
                        <a:pos x="0" y="2"/>
                      </a:cxn>
                      <a:cxn ang="0">
                        <a:pos x="8" y="2"/>
                      </a:cxn>
                      <a:cxn ang="0">
                        <a:pos x="8" y="2"/>
                      </a:cxn>
                    </a:cxnLst>
                    <a:rect l="0" t="0" r="r" b="b"/>
                    <a:pathLst>
                      <a:path w="9" h="17">
                        <a:moveTo>
                          <a:pt x="8" y="2"/>
                        </a:moveTo>
                        <a:lnTo>
                          <a:pt x="0" y="2"/>
                        </a:lnTo>
                        <a:lnTo>
                          <a:pt x="0" y="16"/>
                        </a:lnTo>
                        <a:lnTo>
                          <a:pt x="8" y="16"/>
                        </a:lnTo>
                        <a:lnTo>
                          <a:pt x="8" y="2"/>
                        </a:lnTo>
                        <a:lnTo>
                          <a:pt x="0" y="2"/>
                        </a:lnTo>
                        <a:lnTo>
                          <a:pt x="8" y="2"/>
                        </a:lnTo>
                        <a:lnTo>
                          <a:pt x="7" y="1"/>
                        </a:lnTo>
                        <a:lnTo>
                          <a:pt x="5" y="0"/>
                        </a:lnTo>
                        <a:lnTo>
                          <a:pt x="3" y="1"/>
                        </a:lnTo>
                        <a:lnTo>
                          <a:pt x="0" y="2"/>
                        </a:lnTo>
                        <a:lnTo>
                          <a:pt x="8" y="2"/>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108" name="Freeform 332"/>
                  <p:cNvSpPr>
                    <a:spLocks/>
                  </p:cNvSpPr>
                  <p:nvPr/>
                </p:nvSpPr>
                <p:spPr bwMode="auto">
                  <a:xfrm>
                    <a:off x="4431" y="2007"/>
                    <a:ext cx="70" cy="29"/>
                  </a:xfrm>
                  <a:custGeom>
                    <a:avLst/>
                    <a:gdLst/>
                    <a:ahLst/>
                    <a:cxnLst>
                      <a:cxn ang="0">
                        <a:pos x="65" y="20"/>
                      </a:cxn>
                      <a:cxn ang="0">
                        <a:pos x="65" y="20"/>
                      </a:cxn>
                      <a:cxn ang="0">
                        <a:pos x="45" y="20"/>
                      </a:cxn>
                      <a:cxn ang="0">
                        <a:pos x="32" y="17"/>
                      </a:cxn>
                      <a:cxn ang="0">
                        <a:pos x="22" y="14"/>
                      </a:cxn>
                      <a:cxn ang="0">
                        <a:pos x="14" y="9"/>
                      </a:cxn>
                      <a:cxn ang="0">
                        <a:pos x="12" y="7"/>
                      </a:cxn>
                      <a:cxn ang="0">
                        <a:pos x="10" y="3"/>
                      </a:cxn>
                      <a:cxn ang="0">
                        <a:pos x="8" y="0"/>
                      </a:cxn>
                      <a:cxn ang="0">
                        <a:pos x="8" y="0"/>
                      </a:cxn>
                      <a:cxn ang="0">
                        <a:pos x="0" y="0"/>
                      </a:cxn>
                      <a:cxn ang="0">
                        <a:pos x="0" y="3"/>
                      </a:cxn>
                      <a:cxn ang="0">
                        <a:pos x="3" y="7"/>
                      </a:cxn>
                      <a:cxn ang="0">
                        <a:pos x="5" y="10"/>
                      </a:cxn>
                      <a:cxn ang="0">
                        <a:pos x="10" y="16"/>
                      </a:cxn>
                      <a:cxn ang="0">
                        <a:pos x="18" y="20"/>
                      </a:cxn>
                      <a:cxn ang="0">
                        <a:pos x="31" y="24"/>
                      </a:cxn>
                      <a:cxn ang="0">
                        <a:pos x="44" y="26"/>
                      </a:cxn>
                      <a:cxn ang="0">
                        <a:pos x="65" y="28"/>
                      </a:cxn>
                      <a:cxn ang="0">
                        <a:pos x="65" y="28"/>
                      </a:cxn>
                      <a:cxn ang="0">
                        <a:pos x="65" y="28"/>
                      </a:cxn>
                      <a:cxn ang="0">
                        <a:pos x="67" y="26"/>
                      </a:cxn>
                      <a:cxn ang="0">
                        <a:pos x="69" y="24"/>
                      </a:cxn>
                      <a:cxn ang="0">
                        <a:pos x="67" y="22"/>
                      </a:cxn>
                      <a:cxn ang="0">
                        <a:pos x="65" y="20"/>
                      </a:cxn>
                      <a:cxn ang="0">
                        <a:pos x="65" y="20"/>
                      </a:cxn>
                    </a:cxnLst>
                    <a:rect l="0" t="0" r="r" b="b"/>
                    <a:pathLst>
                      <a:path w="70" h="29">
                        <a:moveTo>
                          <a:pt x="65" y="20"/>
                        </a:moveTo>
                        <a:lnTo>
                          <a:pt x="65" y="20"/>
                        </a:lnTo>
                        <a:lnTo>
                          <a:pt x="45" y="20"/>
                        </a:lnTo>
                        <a:lnTo>
                          <a:pt x="32" y="17"/>
                        </a:lnTo>
                        <a:lnTo>
                          <a:pt x="22" y="14"/>
                        </a:lnTo>
                        <a:lnTo>
                          <a:pt x="14" y="9"/>
                        </a:lnTo>
                        <a:lnTo>
                          <a:pt x="12" y="7"/>
                        </a:lnTo>
                        <a:lnTo>
                          <a:pt x="10" y="3"/>
                        </a:lnTo>
                        <a:lnTo>
                          <a:pt x="8" y="0"/>
                        </a:lnTo>
                        <a:lnTo>
                          <a:pt x="0" y="0"/>
                        </a:lnTo>
                        <a:lnTo>
                          <a:pt x="0" y="3"/>
                        </a:lnTo>
                        <a:lnTo>
                          <a:pt x="3" y="7"/>
                        </a:lnTo>
                        <a:lnTo>
                          <a:pt x="5" y="10"/>
                        </a:lnTo>
                        <a:lnTo>
                          <a:pt x="10" y="16"/>
                        </a:lnTo>
                        <a:lnTo>
                          <a:pt x="18" y="20"/>
                        </a:lnTo>
                        <a:lnTo>
                          <a:pt x="31" y="24"/>
                        </a:lnTo>
                        <a:lnTo>
                          <a:pt x="44" y="26"/>
                        </a:lnTo>
                        <a:lnTo>
                          <a:pt x="65" y="28"/>
                        </a:lnTo>
                        <a:lnTo>
                          <a:pt x="67" y="26"/>
                        </a:lnTo>
                        <a:lnTo>
                          <a:pt x="69" y="24"/>
                        </a:lnTo>
                        <a:lnTo>
                          <a:pt x="67" y="22"/>
                        </a:lnTo>
                        <a:lnTo>
                          <a:pt x="65" y="20"/>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107" name="Freeform 331"/>
                  <p:cNvSpPr>
                    <a:spLocks/>
                  </p:cNvSpPr>
                  <p:nvPr/>
                </p:nvSpPr>
                <p:spPr bwMode="auto">
                  <a:xfrm>
                    <a:off x="4496" y="2005"/>
                    <a:ext cx="65" cy="31"/>
                  </a:xfrm>
                  <a:custGeom>
                    <a:avLst/>
                    <a:gdLst/>
                    <a:ahLst/>
                    <a:cxnLst>
                      <a:cxn ang="0">
                        <a:pos x="64" y="2"/>
                      </a:cxn>
                      <a:cxn ang="0">
                        <a:pos x="56" y="2"/>
                      </a:cxn>
                      <a:cxn ang="0">
                        <a:pos x="57" y="2"/>
                      </a:cxn>
                      <a:cxn ang="0">
                        <a:pos x="56" y="5"/>
                      </a:cxn>
                      <a:cxn ang="0">
                        <a:pos x="54" y="9"/>
                      </a:cxn>
                      <a:cxn ang="0">
                        <a:pos x="49" y="11"/>
                      </a:cxn>
                      <a:cxn ang="0">
                        <a:pos x="42" y="16"/>
                      </a:cxn>
                      <a:cxn ang="0">
                        <a:pos x="34" y="19"/>
                      </a:cxn>
                      <a:cxn ang="0">
                        <a:pos x="19" y="22"/>
                      </a:cxn>
                      <a:cxn ang="0">
                        <a:pos x="0" y="22"/>
                      </a:cxn>
                      <a:cxn ang="0">
                        <a:pos x="0" y="30"/>
                      </a:cxn>
                      <a:cxn ang="0">
                        <a:pos x="19" y="28"/>
                      </a:cxn>
                      <a:cxn ang="0">
                        <a:pos x="35" y="26"/>
                      </a:cxn>
                      <a:cxn ang="0">
                        <a:pos x="46" y="22"/>
                      </a:cxn>
                      <a:cxn ang="0">
                        <a:pos x="54" y="18"/>
                      </a:cxn>
                      <a:cxn ang="0">
                        <a:pos x="58" y="12"/>
                      </a:cxn>
                      <a:cxn ang="0">
                        <a:pos x="61" y="9"/>
                      </a:cxn>
                      <a:cxn ang="0">
                        <a:pos x="64" y="5"/>
                      </a:cxn>
                      <a:cxn ang="0">
                        <a:pos x="64" y="4"/>
                      </a:cxn>
                      <a:cxn ang="0">
                        <a:pos x="56" y="2"/>
                      </a:cxn>
                      <a:cxn ang="0">
                        <a:pos x="64" y="4"/>
                      </a:cxn>
                      <a:cxn ang="0">
                        <a:pos x="63" y="2"/>
                      </a:cxn>
                      <a:cxn ang="0">
                        <a:pos x="60" y="0"/>
                      </a:cxn>
                      <a:cxn ang="0">
                        <a:pos x="57" y="1"/>
                      </a:cxn>
                      <a:cxn ang="0">
                        <a:pos x="56" y="2"/>
                      </a:cxn>
                      <a:cxn ang="0">
                        <a:pos x="64" y="2"/>
                      </a:cxn>
                      <a:cxn ang="0">
                        <a:pos x="64" y="2"/>
                      </a:cxn>
                    </a:cxnLst>
                    <a:rect l="0" t="0" r="r" b="b"/>
                    <a:pathLst>
                      <a:path w="65" h="31">
                        <a:moveTo>
                          <a:pt x="64" y="2"/>
                        </a:moveTo>
                        <a:lnTo>
                          <a:pt x="56" y="2"/>
                        </a:lnTo>
                        <a:lnTo>
                          <a:pt x="57" y="2"/>
                        </a:lnTo>
                        <a:lnTo>
                          <a:pt x="56" y="5"/>
                        </a:lnTo>
                        <a:lnTo>
                          <a:pt x="54" y="9"/>
                        </a:lnTo>
                        <a:lnTo>
                          <a:pt x="49" y="11"/>
                        </a:lnTo>
                        <a:lnTo>
                          <a:pt x="42" y="16"/>
                        </a:lnTo>
                        <a:lnTo>
                          <a:pt x="34" y="19"/>
                        </a:lnTo>
                        <a:lnTo>
                          <a:pt x="19" y="22"/>
                        </a:lnTo>
                        <a:lnTo>
                          <a:pt x="0" y="22"/>
                        </a:lnTo>
                        <a:lnTo>
                          <a:pt x="0" y="30"/>
                        </a:lnTo>
                        <a:lnTo>
                          <a:pt x="19" y="28"/>
                        </a:lnTo>
                        <a:lnTo>
                          <a:pt x="35" y="26"/>
                        </a:lnTo>
                        <a:lnTo>
                          <a:pt x="46" y="22"/>
                        </a:lnTo>
                        <a:lnTo>
                          <a:pt x="54" y="18"/>
                        </a:lnTo>
                        <a:lnTo>
                          <a:pt x="58" y="12"/>
                        </a:lnTo>
                        <a:lnTo>
                          <a:pt x="61" y="9"/>
                        </a:lnTo>
                        <a:lnTo>
                          <a:pt x="64" y="5"/>
                        </a:lnTo>
                        <a:lnTo>
                          <a:pt x="64" y="4"/>
                        </a:lnTo>
                        <a:lnTo>
                          <a:pt x="56" y="2"/>
                        </a:lnTo>
                        <a:lnTo>
                          <a:pt x="64" y="4"/>
                        </a:lnTo>
                        <a:lnTo>
                          <a:pt x="63" y="2"/>
                        </a:lnTo>
                        <a:lnTo>
                          <a:pt x="60" y="0"/>
                        </a:lnTo>
                        <a:lnTo>
                          <a:pt x="57" y="1"/>
                        </a:lnTo>
                        <a:lnTo>
                          <a:pt x="56" y="2"/>
                        </a:lnTo>
                        <a:lnTo>
                          <a:pt x="64" y="2"/>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106" name="Freeform 330"/>
                  <p:cNvSpPr>
                    <a:spLocks/>
                  </p:cNvSpPr>
                  <p:nvPr/>
                </p:nvSpPr>
                <p:spPr bwMode="auto">
                  <a:xfrm>
                    <a:off x="4552" y="2007"/>
                    <a:ext cx="9" cy="18"/>
                  </a:xfrm>
                  <a:custGeom>
                    <a:avLst/>
                    <a:gdLst/>
                    <a:ahLst/>
                    <a:cxnLst>
                      <a:cxn ang="0">
                        <a:pos x="8" y="14"/>
                      </a:cxn>
                      <a:cxn ang="0">
                        <a:pos x="8" y="14"/>
                      </a:cxn>
                      <a:cxn ang="0">
                        <a:pos x="8" y="0"/>
                      </a:cxn>
                      <a:cxn ang="0">
                        <a:pos x="0" y="0"/>
                      </a:cxn>
                      <a:cxn ang="0">
                        <a:pos x="0" y="14"/>
                      </a:cxn>
                      <a:cxn ang="0">
                        <a:pos x="0" y="13"/>
                      </a:cxn>
                      <a:cxn ang="0">
                        <a:pos x="0" y="14"/>
                      </a:cxn>
                      <a:cxn ang="0">
                        <a:pos x="1" y="16"/>
                      </a:cxn>
                      <a:cxn ang="0">
                        <a:pos x="4" y="17"/>
                      </a:cxn>
                      <a:cxn ang="0">
                        <a:pos x="7" y="16"/>
                      </a:cxn>
                      <a:cxn ang="0">
                        <a:pos x="8" y="14"/>
                      </a:cxn>
                      <a:cxn ang="0">
                        <a:pos x="8" y="14"/>
                      </a:cxn>
                      <a:cxn ang="0">
                        <a:pos x="8" y="14"/>
                      </a:cxn>
                    </a:cxnLst>
                    <a:rect l="0" t="0" r="r" b="b"/>
                    <a:pathLst>
                      <a:path w="9" h="18">
                        <a:moveTo>
                          <a:pt x="8" y="14"/>
                        </a:moveTo>
                        <a:lnTo>
                          <a:pt x="8" y="14"/>
                        </a:lnTo>
                        <a:lnTo>
                          <a:pt x="8" y="0"/>
                        </a:lnTo>
                        <a:lnTo>
                          <a:pt x="0" y="0"/>
                        </a:lnTo>
                        <a:lnTo>
                          <a:pt x="0" y="14"/>
                        </a:lnTo>
                        <a:lnTo>
                          <a:pt x="0" y="13"/>
                        </a:lnTo>
                        <a:lnTo>
                          <a:pt x="0" y="14"/>
                        </a:lnTo>
                        <a:lnTo>
                          <a:pt x="1" y="16"/>
                        </a:lnTo>
                        <a:lnTo>
                          <a:pt x="4" y="17"/>
                        </a:lnTo>
                        <a:lnTo>
                          <a:pt x="7" y="16"/>
                        </a:lnTo>
                        <a:lnTo>
                          <a:pt x="8" y="14"/>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105" name="Freeform 329"/>
                  <p:cNvSpPr>
                    <a:spLocks/>
                  </p:cNvSpPr>
                  <p:nvPr/>
                </p:nvSpPr>
                <p:spPr bwMode="auto">
                  <a:xfrm>
                    <a:off x="4436" y="2017"/>
                    <a:ext cx="121" cy="36"/>
                  </a:xfrm>
                  <a:custGeom>
                    <a:avLst/>
                    <a:gdLst/>
                    <a:ahLst/>
                    <a:cxnLst>
                      <a:cxn ang="0">
                        <a:pos x="120" y="12"/>
                      </a:cxn>
                      <a:cxn ang="0">
                        <a:pos x="120" y="13"/>
                      </a:cxn>
                      <a:cxn ang="0">
                        <a:pos x="118" y="15"/>
                      </a:cxn>
                      <a:cxn ang="0">
                        <a:pos x="116" y="20"/>
                      </a:cxn>
                      <a:cxn ang="0">
                        <a:pos x="110" y="23"/>
                      </a:cxn>
                      <a:cxn ang="0">
                        <a:pos x="104" y="28"/>
                      </a:cxn>
                      <a:cxn ang="0">
                        <a:pos x="94" y="32"/>
                      </a:cxn>
                      <a:cxn ang="0">
                        <a:pos x="79" y="33"/>
                      </a:cxn>
                      <a:cxn ang="0">
                        <a:pos x="60" y="35"/>
                      </a:cxn>
                      <a:cxn ang="0">
                        <a:pos x="40" y="33"/>
                      </a:cxn>
                      <a:cxn ang="0">
                        <a:pos x="27" y="32"/>
                      </a:cxn>
                      <a:cxn ang="0">
                        <a:pos x="15" y="28"/>
                      </a:cxn>
                      <a:cxn ang="0">
                        <a:pos x="7" y="23"/>
                      </a:cxn>
                      <a:cxn ang="0">
                        <a:pos x="2" y="20"/>
                      </a:cxn>
                      <a:cxn ang="0">
                        <a:pos x="1" y="15"/>
                      </a:cxn>
                      <a:cxn ang="0">
                        <a:pos x="0" y="13"/>
                      </a:cxn>
                      <a:cxn ang="0">
                        <a:pos x="0" y="12"/>
                      </a:cxn>
                      <a:cxn ang="0">
                        <a:pos x="0" y="0"/>
                      </a:cxn>
                      <a:cxn ang="0">
                        <a:pos x="0" y="0"/>
                      </a:cxn>
                      <a:cxn ang="0">
                        <a:pos x="1" y="3"/>
                      </a:cxn>
                      <a:cxn ang="0">
                        <a:pos x="2" y="7"/>
                      </a:cxn>
                      <a:cxn ang="0">
                        <a:pos x="7" y="11"/>
                      </a:cxn>
                      <a:cxn ang="0">
                        <a:pos x="15" y="15"/>
                      </a:cxn>
                      <a:cxn ang="0">
                        <a:pos x="27" y="19"/>
                      </a:cxn>
                      <a:cxn ang="0">
                        <a:pos x="40" y="22"/>
                      </a:cxn>
                      <a:cxn ang="0">
                        <a:pos x="60" y="22"/>
                      </a:cxn>
                      <a:cxn ang="0">
                        <a:pos x="79" y="22"/>
                      </a:cxn>
                      <a:cxn ang="0">
                        <a:pos x="94" y="19"/>
                      </a:cxn>
                      <a:cxn ang="0">
                        <a:pos x="104" y="15"/>
                      </a:cxn>
                      <a:cxn ang="0">
                        <a:pos x="110" y="11"/>
                      </a:cxn>
                      <a:cxn ang="0">
                        <a:pos x="116" y="7"/>
                      </a:cxn>
                      <a:cxn ang="0">
                        <a:pos x="118" y="3"/>
                      </a:cxn>
                      <a:cxn ang="0">
                        <a:pos x="120" y="0"/>
                      </a:cxn>
                      <a:cxn ang="0">
                        <a:pos x="120" y="0"/>
                      </a:cxn>
                      <a:cxn ang="0">
                        <a:pos x="120" y="12"/>
                      </a:cxn>
                      <a:cxn ang="0">
                        <a:pos x="120" y="12"/>
                      </a:cxn>
                    </a:cxnLst>
                    <a:rect l="0" t="0" r="r" b="b"/>
                    <a:pathLst>
                      <a:path w="121" h="36">
                        <a:moveTo>
                          <a:pt x="120" y="12"/>
                        </a:moveTo>
                        <a:lnTo>
                          <a:pt x="120" y="13"/>
                        </a:lnTo>
                        <a:lnTo>
                          <a:pt x="118" y="15"/>
                        </a:lnTo>
                        <a:lnTo>
                          <a:pt x="116" y="20"/>
                        </a:lnTo>
                        <a:lnTo>
                          <a:pt x="110" y="23"/>
                        </a:lnTo>
                        <a:lnTo>
                          <a:pt x="104" y="28"/>
                        </a:lnTo>
                        <a:lnTo>
                          <a:pt x="94" y="32"/>
                        </a:lnTo>
                        <a:lnTo>
                          <a:pt x="79" y="33"/>
                        </a:lnTo>
                        <a:lnTo>
                          <a:pt x="60" y="35"/>
                        </a:lnTo>
                        <a:lnTo>
                          <a:pt x="40" y="33"/>
                        </a:lnTo>
                        <a:lnTo>
                          <a:pt x="27" y="32"/>
                        </a:lnTo>
                        <a:lnTo>
                          <a:pt x="15" y="28"/>
                        </a:lnTo>
                        <a:lnTo>
                          <a:pt x="7" y="23"/>
                        </a:lnTo>
                        <a:lnTo>
                          <a:pt x="2" y="20"/>
                        </a:lnTo>
                        <a:lnTo>
                          <a:pt x="1" y="15"/>
                        </a:lnTo>
                        <a:lnTo>
                          <a:pt x="0" y="13"/>
                        </a:lnTo>
                        <a:lnTo>
                          <a:pt x="0" y="12"/>
                        </a:lnTo>
                        <a:lnTo>
                          <a:pt x="0" y="0"/>
                        </a:lnTo>
                        <a:lnTo>
                          <a:pt x="1" y="3"/>
                        </a:lnTo>
                        <a:lnTo>
                          <a:pt x="2" y="7"/>
                        </a:lnTo>
                        <a:lnTo>
                          <a:pt x="7" y="11"/>
                        </a:lnTo>
                        <a:lnTo>
                          <a:pt x="15" y="15"/>
                        </a:lnTo>
                        <a:lnTo>
                          <a:pt x="27" y="19"/>
                        </a:lnTo>
                        <a:lnTo>
                          <a:pt x="40" y="22"/>
                        </a:lnTo>
                        <a:lnTo>
                          <a:pt x="60" y="22"/>
                        </a:lnTo>
                        <a:lnTo>
                          <a:pt x="79" y="22"/>
                        </a:lnTo>
                        <a:lnTo>
                          <a:pt x="94" y="19"/>
                        </a:lnTo>
                        <a:lnTo>
                          <a:pt x="104" y="15"/>
                        </a:lnTo>
                        <a:lnTo>
                          <a:pt x="110" y="11"/>
                        </a:lnTo>
                        <a:lnTo>
                          <a:pt x="116" y="7"/>
                        </a:lnTo>
                        <a:lnTo>
                          <a:pt x="118" y="3"/>
                        </a:lnTo>
                        <a:lnTo>
                          <a:pt x="120" y="0"/>
                        </a:lnTo>
                        <a:lnTo>
                          <a:pt x="120" y="12"/>
                        </a:lnTo>
                      </a:path>
                    </a:pathLst>
                  </a:custGeom>
                  <a:solidFill>
                    <a:srgbClr val="D2D2D2"/>
                  </a:solidFill>
                  <a:ln w="9525">
                    <a:noFill/>
                    <a:round/>
                    <a:headEnd/>
                    <a:tailEnd/>
                  </a:ln>
                </p:spPr>
                <p:txBody>
                  <a:bodyPr/>
                  <a:lstStyle/>
                  <a:p>
                    <a:pPr>
                      <a:defRPr/>
                    </a:pPr>
                    <a:endParaRPr lang="zh-CN" altLang="en-US" sz="2700">
                      <a:latin typeface="+mn-ea"/>
                      <a:ea typeface="+mn-ea"/>
                    </a:endParaRPr>
                  </a:p>
                </p:txBody>
              </p:sp>
              <p:sp>
                <p:nvSpPr>
                  <p:cNvPr id="76104" name="Freeform 328"/>
                  <p:cNvSpPr>
                    <a:spLocks/>
                  </p:cNvSpPr>
                  <p:nvPr/>
                </p:nvSpPr>
                <p:spPr bwMode="auto">
                  <a:xfrm>
                    <a:off x="4493" y="2025"/>
                    <a:ext cx="68" cy="28"/>
                  </a:xfrm>
                  <a:custGeom>
                    <a:avLst/>
                    <a:gdLst/>
                    <a:ahLst/>
                    <a:cxnLst>
                      <a:cxn ang="0">
                        <a:pos x="3" y="27"/>
                      </a:cxn>
                      <a:cxn ang="0">
                        <a:pos x="3" y="27"/>
                      </a:cxn>
                      <a:cxn ang="0">
                        <a:pos x="22" y="26"/>
                      </a:cxn>
                      <a:cxn ang="0">
                        <a:pos x="38" y="24"/>
                      </a:cxn>
                      <a:cxn ang="0">
                        <a:pos x="49" y="19"/>
                      </a:cxn>
                      <a:cxn ang="0">
                        <a:pos x="57" y="15"/>
                      </a:cxn>
                      <a:cxn ang="0">
                        <a:pos x="61" y="11"/>
                      </a:cxn>
                      <a:cxn ang="0">
                        <a:pos x="64" y="5"/>
                      </a:cxn>
                      <a:cxn ang="0">
                        <a:pos x="67" y="3"/>
                      </a:cxn>
                      <a:cxn ang="0">
                        <a:pos x="67" y="1"/>
                      </a:cxn>
                      <a:cxn ang="0">
                        <a:pos x="59" y="0"/>
                      </a:cxn>
                      <a:cxn ang="0">
                        <a:pos x="60" y="0"/>
                      </a:cxn>
                      <a:cxn ang="0">
                        <a:pos x="59" y="3"/>
                      </a:cxn>
                      <a:cxn ang="0">
                        <a:pos x="57" y="6"/>
                      </a:cxn>
                      <a:cxn ang="0">
                        <a:pos x="52" y="10"/>
                      </a:cxn>
                      <a:cxn ang="0">
                        <a:pos x="45" y="13"/>
                      </a:cxn>
                      <a:cxn ang="0">
                        <a:pos x="37" y="17"/>
                      </a:cxn>
                      <a:cxn ang="0">
                        <a:pos x="22" y="19"/>
                      </a:cxn>
                      <a:cxn ang="0">
                        <a:pos x="3" y="21"/>
                      </a:cxn>
                      <a:cxn ang="0">
                        <a:pos x="3" y="21"/>
                      </a:cxn>
                      <a:cxn ang="0">
                        <a:pos x="3" y="21"/>
                      </a:cxn>
                      <a:cxn ang="0">
                        <a:pos x="0" y="21"/>
                      </a:cxn>
                      <a:cxn ang="0">
                        <a:pos x="0" y="24"/>
                      </a:cxn>
                      <a:cxn ang="0">
                        <a:pos x="0" y="26"/>
                      </a:cxn>
                      <a:cxn ang="0">
                        <a:pos x="3" y="27"/>
                      </a:cxn>
                      <a:cxn ang="0">
                        <a:pos x="3" y="27"/>
                      </a:cxn>
                    </a:cxnLst>
                    <a:rect l="0" t="0" r="r" b="b"/>
                    <a:pathLst>
                      <a:path w="68" h="28">
                        <a:moveTo>
                          <a:pt x="3" y="27"/>
                        </a:moveTo>
                        <a:lnTo>
                          <a:pt x="3" y="27"/>
                        </a:lnTo>
                        <a:lnTo>
                          <a:pt x="22" y="26"/>
                        </a:lnTo>
                        <a:lnTo>
                          <a:pt x="38" y="24"/>
                        </a:lnTo>
                        <a:lnTo>
                          <a:pt x="49" y="19"/>
                        </a:lnTo>
                        <a:lnTo>
                          <a:pt x="57" y="15"/>
                        </a:lnTo>
                        <a:lnTo>
                          <a:pt x="61" y="11"/>
                        </a:lnTo>
                        <a:lnTo>
                          <a:pt x="64" y="5"/>
                        </a:lnTo>
                        <a:lnTo>
                          <a:pt x="67" y="3"/>
                        </a:lnTo>
                        <a:lnTo>
                          <a:pt x="67" y="1"/>
                        </a:lnTo>
                        <a:lnTo>
                          <a:pt x="59" y="0"/>
                        </a:lnTo>
                        <a:lnTo>
                          <a:pt x="60" y="0"/>
                        </a:lnTo>
                        <a:lnTo>
                          <a:pt x="59" y="3"/>
                        </a:lnTo>
                        <a:lnTo>
                          <a:pt x="57" y="6"/>
                        </a:lnTo>
                        <a:lnTo>
                          <a:pt x="52" y="10"/>
                        </a:lnTo>
                        <a:lnTo>
                          <a:pt x="45" y="13"/>
                        </a:lnTo>
                        <a:lnTo>
                          <a:pt x="37" y="17"/>
                        </a:lnTo>
                        <a:lnTo>
                          <a:pt x="22" y="19"/>
                        </a:lnTo>
                        <a:lnTo>
                          <a:pt x="3" y="21"/>
                        </a:lnTo>
                        <a:lnTo>
                          <a:pt x="0" y="21"/>
                        </a:lnTo>
                        <a:lnTo>
                          <a:pt x="0" y="24"/>
                        </a:lnTo>
                        <a:lnTo>
                          <a:pt x="0" y="26"/>
                        </a:lnTo>
                        <a:lnTo>
                          <a:pt x="3" y="27"/>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103" name="Freeform 327"/>
                  <p:cNvSpPr>
                    <a:spLocks/>
                  </p:cNvSpPr>
                  <p:nvPr/>
                </p:nvSpPr>
                <p:spPr bwMode="auto">
                  <a:xfrm>
                    <a:off x="4431" y="2022"/>
                    <a:ext cx="66" cy="31"/>
                  </a:xfrm>
                  <a:custGeom>
                    <a:avLst/>
                    <a:gdLst/>
                    <a:ahLst/>
                    <a:cxnLst>
                      <a:cxn ang="0">
                        <a:pos x="0" y="4"/>
                      </a:cxn>
                      <a:cxn ang="0">
                        <a:pos x="0" y="4"/>
                      </a:cxn>
                      <a:cxn ang="0">
                        <a:pos x="0" y="6"/>
                      </a:cxn>
                      <a:cxn ang="0">
                        <a:pos x="3" y="8"/>
                      </a:cxn>
                      <a:cxn ang="0">
                        <a:pos x="5" y="14"/>
                      </a:cxn>
                      <a:cxn ang="0">
                        <a:pos x="10" y="18"/>
                      </a:cxn>
                      <a:cxn ang="0">
                        <a:pos x="18" y="22"/>
                      </a:cxn>
                      <a:cxn ang="0">
                        <a:pos x="31" y="27"/>
                      </a:cxn>
                      <a:cxn ang="0">
                        <a:pos x="44" y="29"/>
                      </a:cxn>
                      <a:cxn ang="0">
                        <a:pos x="65" y="30"/>
                      </a:cxn>
                      <a:cxn ang="0">
                        <a:pos x="65" y="24"/>
                      </a:cxn>
                      <a:cxn ang="0">
                        <a:pos x="45" y="22"/>
                      </a:cxn>
                      <a:cxn ang="0">
                        <a:pos x="32" y="20"/>
                      </a:cxn>
                      <a:cxn ang="0">
                        <a:pos x="22" y="16"/>
                      </a:cxn>
                      <a:cxn ang="0">
                        <a:pos x="14" y="13"/>
                      </a:cxn>
                      <a:cxn ang="0">
                        <a:pos x="12" y="9"/>
                      </a:cxn>
                      <a:cxn ang="0">
                        <a:pos x="10" y="6"/>
                      </a:cxn>
                      <a:cxn ang="0">
                        <a:pos x="8" y="4"/>
                      </a:cxn>
                      <a:cxn ang="0">
                        <a:pos x="8" y="4"/>
                      </a:cxn>
                      <a:cxn ang="0">
                        <a:pos x="8" y="4"/>
                      </a:cxn>
                      <a:cxn ang="0">
                        <a:pos x="8" y="4"/>
                      </a:cxn>
                      <a:cxn ang="0">
                        <a:pos x="7" y="2"/>
                      </a:cxn>
                      <a:cxn ang="0">
                        <a:pos x="5" y="0"/>
                      </a:cxn>
                      <a:cxn ang="0">
                        <a:pos x="3" y="2"/>
                      </a:cxn>
                      <a:cxn ang="0">
                        <a:pos x="0" y="4"/>
                      </a:cxn>
                      <a:cxn ang="0">
                        <a:pos x="0" y="4"/>
                      </a:cxn>
                    </a:cxnLst>
                    <a:rect l="0" t="0" r="r" b="b"/>
                    <a:pathLst>
                      <a:path w="66" h="31">
                        <a:moveTo>
                          <a:pt x="0" y="4"/>
                        </a:moveTo>
                        <a:lnTo>
                          <a:pt x="0" y="4"/>
                        </a:lnTo>
                        <a:lnTo>
                          <a:pt x="0" y="6"/>
                        </a:lnTo>
                        <a:lnTo>
                          <a:pt x="3" y="8"/>
                        </a:lnTo>
                        <a:lnTo>
                          <a:pt x="5" y="14"/>
                        </a:lnTo>
                        <a:lnTo>
                          <a:pt x="10" y="18"/>
                        </a:lnTo>
                        <a:lnTo>
                          <a:pt x="18" y="22"/>
                        </a:lnTo>
                        <a:lnTo>
                          <a:pt x="31" y="27"/>
                        </a:lnTo>
                        <a:lnTo>
                          <a:pt x="44" y="29"/>
                        </a:lnTo>
                        <a:lnTo>
                          <a:pt x="65" y="30"/>
                        </a:lnTo>
                        <a:lnTo>
                          <a:pt x="65" y="24"/>
                        </a:lnTo>
                        <a:lnTo>
                          <a:pt x="45" y="22"/>
                        </a:lnTo>
                        <a:lnTo>
                          <a:pt x="32" y="20"/>
                        </a:lnTo>
                        <a:lnTo>
                          <a:pt x="22" y="16"/>
                        </a:lnTo>
                        <a:lnTo>
                          <a:pt x="14" y="13"/>
                        </a:lnTo>
                        <a:lnTo>
                          <a:pt x="12" y="9"/>
                        </a:lnTo>
                        <a:lnTo>
                          <a:pt x="10" y="6"/>
                        </a:lnTo>
                        <a:lnTo>
                          <a:pt x="8" y="4"/>
                        </a:lnTo>
                        <a:lnTo>
                          <a:pt x="7" y="2"/>
                        </a:lnTo>
                        <a:lnTo>
                          <a:pt x="5" y="0"/>
                        </a:lnTo>
                        <a:lnTo>
                          <a:pt x="3" y="2"/>
                        </a:lnTo>
                        <a:lnTo>
                          <a:pt x="0" y="4"/>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102" name="Freeform 326"/>
                  <p:cNvSpPr>
                    <a:spLocks/>
                  </p:cNvSpPr>
                  <p:nvPr/>
                </p:nvSpPr>
                <p:spPr bwMode="auto">
                  <a:xfrm>
                    <a:off x="4431" y="2014"/>
                    <a:ext cx="9" cy="17"/>
                  </a:xfrm>
                  <a:custGeom>
                    <a:avLst/>
                    <a:gdLst/>
                    <a:ahLst/>
                    <a:cxnLst>
                      <a:cxn ang="0">
                        <a:pos x="8" y="4"/>
                      </a:cxn>
                      <a:cxn ang="0">
                        <a:pos x="0" y="4"/>
                      </a:cxn>
                      <a:cxn ang="0">
                        <a:pos x="0" y="16"/>
                      </a:cxn>
                      <a:cxn ang="0">
                        <a:pos x="8" y="16"/>
                      </a:cxn>
                      <a:cxn ang="0">
                        <a:pos x="8" y="4"/>
                      </a:cxn>
                      <a:cxn ang="0">
                        <a:pos x="0" y="4"/>
                      </a:cxn>
                      <a:cxn ang="0">
                        <a:pos x="8" y="4"/>
                      </a:cxn>
                      <a:cxn ang="0">
                        <a:pos x="7" y="1"/>
                      </a:cxn>
                      <a:cxn ang="0">
                        <a:pos x="5" y="0"/>
                      </a:cxn>
                      <a:cxn ang="0">
                        <a:pos x="3" y="1"/>
                      </a:cxn>
                      <a:cxn ang="0">
                        <a:pos x="0" y="4"/>
                      </a:cxn>
                      <a:cxn ang="0">
                        <a:pos x="8" y="4"/>
                      </a:cxn>
                      <a:cxn ang="0">
                        <a:pos x="8" y="4"/>
                      </a:cxn>
                    </a:cxnLst>
                    <a:rect l="0" t="0" r="r" b="b"/>
                    <a:pathLst>
                      <a:path w="9" h="17">
                        <a:moveTo>
                          <a:pt x="8" y="4"/>
                        </a:moveTo>
                        <a:lnTo>
                          <a:pt x="0" y="4"/>
                        </a:lnTo>
                        <a:lnTo>
                          <a:pt x="0" y="16"/>
                        </a:lnTo>
                        <a:lnTo>
                          <a:pt x="8" y="16"/>
                        </a:lnTo>
                        <a:lnTo>
                          <a:pt x="8" y="4"/>
                        </a:lnTo>
                        <a:lnTo>
                          <a:pt x="0" y="4"/>
                        </a:lnTo>
                        <a:lnTo>
                          <a:pt x="8" y="4"/>
                        </a:lnTo>
                        <a:lnTo>
                          <a:pt x="7" y="1"/>
                        </a:lnTo>
                        <a:lnTo>
                          <a:pt x="5" y="0"/>
                        </a:lnTo>
                        <a:lnTo>
                          <a:pt x="3" y="1"/>
                        </a:lnTo>
                        <a:lnTo>
                          <a:pt x="0" y="4"/>
                        </a:lnTo>
                        <a:lnTo>
                          <a:pt x="8" y="4"/>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101" name="Freeform 325"/>
                  <p:cNvSpPr>
                    <a:spLocks/>
                  </p:cNvSpPr>
                  <p:nvPr/>
                </p:nvSpPr>
                <p:spPr bwMode="auto">
                  <a:xfrm>
                    <a:off x="4431" y="2017"/>
                    <a:ext cx="70" cy="27"/>
                  </a:xfrm>
                  <a:custGeom>
                    <a:avLst/>
                    <a:gdLst/>
                    <a:ahLst/>
                    <a:cxnLst>
                      <a:cxn ang="0">
                        <a:pos x="65" y="19"/>
                      </a:cxn>
                      <a:cxn ang="0">
                        <a:pos x="65" y="19"/>
                      </a:cxn>
                      <a:cxn ang="0">
                        <a:pos x="45" y="18"/>
                      </a:cxn>
                      <a:cxn ang="0">
                        <a:pos x="32" y="15"/>
                      </a:cxn>
                      <a:cxn ang="0">
                        <a:pos x="22" y="12"/>
                      </a:cxn>
                      <a:cxn ang="0">
                        <a:pos x="14" y="8"/>
                      </a:cxn>
                      <a:cxn ang="0">
                        <a:pos x="12" y="5"/>
                      </a:cxn>
                      <a:cxn ang="0">
                        <a:pos x="10" y="2"/>
                      </a:cxn>
                      <a:cxn ang="0">
                        <a:pos x="8" y="0"/>
                      </a:cxn>
                      <a:cxn ang="0">
                        <a:pos x="8" y="0"/>
                      </a:cxn>
                      <a:cxn ang="0">
                        <a:pos x="0" y="0"/>
                      </a:cxn>
                      <a:cxn ang="0">
                        <a:pos x="0" y="2"/>
                      </a:cxn>
                      <a:cxn ang="0">
                        <a:pos x="3" y="5"/>
                      </a:cxn>
                      <a:cxn ang="0">
                        <a:pos x="5" y="10"/>
                      </a:cxn>
                      <a:cxn ang="0">
                        <a:pos x="10" y="14"/>
                      </a:cxn>
                      <a:cxn ang="0">
                        <a:pos x="18" y="18"/>
                      </a:cxn>
                      <a:cxn ang="0">
                        <a:pos x="31" y="22"/>
                      </a:cxn>
                      <a:cxn ang="0">
                        <a:pos x="44" y="25"/>
                      </a:cxn>
                      <a:cxn ang="0">
                        <a:pos x="65" y="26"/>
                      </a:cxn>
                      <a:cxn ang="0">
                        <a:pos x="65" y="26"/>
                      </a:cxn>
                      <a:cxn ang="0">
                        <a:pos x="65" y="26"/>
                      </a:cxn>
                      <a:cxn ang="0">
                        <a:pos x="67" y="25"/>
                      </a:cxn>
                      <a:cxn ang="0">
                        <a:pos x="69" y="22"/>
                      </a:cxn>
                      <a:cxn ang="0">
                        <a:pos x="67" y="20"/>
                      </a:cxn>
                      <a:cxn ang="0">
                        <a:pos x="65" y="19"/>
                      </a:cxn>
                      <a:cxn ang="0">
                        <a:pos x="65" y="19"/>
                      </a:cxn>
                    </a:cxnLst>
                    <a:rect l="0" t="0" r="r" b="b"/>
                    <a:pathLst>
                      <a:path w="70" h="27">
                        <a:moveTo>
                          <a:pt x="65" y="19"/>
                        </a:moveTo>
                        <a:lnTo>
                          <a:pt x="65" y="19"/>
                        </a:lnTo>
                        <a:lnTo>
                          <a:pt x="45" y="18"/>
                        </a:lnTo>
                        <a:lnTo>
                          <a:pt x="32" y="15"/>
                        </a:lnTo>
                        <a:lnTo>
                          <a:pt x="22" y="12"/>
                        </a:lnTo>
                        <a:lnTo>
                          <a:pt x="14" y="8"/>
                        </a:lnTo>
                        <a:lnTo>
                          <a:pt x="12" y="5"/>
                        </a:lnTo>
                        <a:lnTo>
                          <a:pt x="10" y="2"/>
                        </a:lnTo>
                        <a:lnTo>
                          <a:pt x="8" y="0"/>
                        </a:lnTo>
                        <a:lnTo>
                          <a:pt x="0" y="0"/>
                        </a:lnTo>
                        <a:lnTo>
                          <a:pt x="0" y="2"/>
                        </a:lnTo>
                        <a:lnTo>
                          <a:pt x="3" y="5"/>
                        </a:lnTo>
                        <a:lnTo>
                          <a:pt x="5" y="10"/>
                        </a:lnTo>
                        <a:lnTo>
                          <a:pt x="10" y="14"/>
                        </a:lnTo>
                        <a:lnTo>
                          <a:pt x="18" y="18"/>
                        </a:lnTo>
                        <a:lnTo>
                          <a:pt x="31" y="22"/>
                        </a:lnTo>
                        <a:lnTo>
                          <a:pt x="44" y="25"/>
                        </a:lnTo>
                        <a:lnTo>
                          <a:pt x="65" y="26"/>
                        </a:lnTo>
                        <a:lnTo>
                          <a:pt x="67" y="25"/>
                        </a:lnTo>
                        <a:lnTo>
                          <a:pt x="69" y="22"/>
                        </a:lnTo>
                        <a:lnTo>
                          <a:pt x="67" y="20"/>
                        </a:lnTo>
                        <a:lnTo>
                          <a:pt x="65" y="19"/>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100" name="Freeform 324"/>
                  <p:cNvSpPr>
                    <a:spLocks/>
                  </p:cNvSpPr>
                  <p:nvPr/>
                </p:nvSpPr>
                <p:spPr bwMode="auto">
                  <a:xfrm>
                    <a:off x="4496" y="2014"/>
                    <a:ext cx="65" cy="31"/>
                  </a:xfrm>
                  <a:custGeom>
                    <a:avLst/>
                    <a:gdLst/>
                    <a:ahLst/>
                    <a:cxnLst>
                      <a:cxn ang="0">
                        <a:pos x="64" y="4"/>
                      </a:cxn>
                      <a:cxn ang="0">
                        <a:pos x="56" y="3"/>
                      </a:cxn>
                      <a:cxn ang="0">
                        <a:pos x="57" y="3"/>
                      </a:cxn>
                      <a:cxn ang="0">
                        <a:pos x="56" y="6"/>
                      </a:cxn>
                      <a:cxn ang="0">
                        <a:pos x="54" y="9"/>
                      </a:cxn>
                      <a:cxn ang="0">
                        <a:pos x="49" y="12"/>
                      </a:cxn>
                      <a:cxn ang="0">
                        <a:pos x="42" y="16"/>
                      </a:cxn>
                      <a:cxn ang="0">
                        <a:pos x="34" y="19"/>
                      </a:cxn>
                      <a:cxn ang="0">
                        <a:pos x="19" y="22"/>
                      </a:cxn>
                      <a:cxn ang="0">
                        <a:pos x="0" y="23"/>
                      </a:cxn>
                      <a:cxn ang="0">
                        <a:pos x="0" y="30"/>
                      </a:cxn>
                      <a:cxn ang="0">
                        <a:pos x="19" y="29"/>
                      </a:cxn>
                      <a:cxn ang="0">
                        <a:pos x="35" y="26"/>
                      </a:cxn>
                      <a:cxn ang="0">
                        <a:pos x="46" y="22"/>
                      </a:cxn>
                      <a:cxn ang="0">
                        <a:pos x="54" y="18"/>
                      </a:cxn>
                      <a:cxn ang="0">
                        <a:pos x="58" y="14"/>
                      </a:cxn>
                      <a:cxn ang="0">
                        <a:pos x="61" y="9"/>
                      </a:cxn>
                      <a:cxn ang="0">
                        <a:pos x="64" y="6"/>
                      </a:cxn>
                      <a:cxn ang="0">
                        <a:pos x="64" y="4"/>
                      </a:cxn>
                      <a:cxn ang="0">
                        <a:pos x="56" y="4"/>
                      </a:cxn>
                      <a:cxn ang="0">
                        <a:pos x="64" y="4"/>
                      </a:cxn>
                      <a:cxn ang="0">
                        <a:pos x="63" y="2"/>
                      </a:cxn>
                      <a:cxn ang="0">
                        <a:pos x="60" y="0"/>
                      </a:cxn>
                      <a:cxn ang="0">
                        <a:pos x="57" y="0"/>
                      </a:cxn>
                      <a:cxn ang="0">
                        <a:pos x="56" y="3"/>
                      </a:cxn>
                      <a:cxn ang="0">
                        <a:pos x="64" y="4"/>
                      </a:cxn>
                      <a:cxn ang="0">
                        <a:pos x="64" y="4"/>
                      </a:cxn>
                    </a:cxnLst>
                    <a:rect l="0" t="0" r="r" b="b"/>
                    <a:pathLst>
                      <a:path w="65" h="31">
                        <a:moveTo>
                          <a:pt x="64" y="4"/>
                        </a:moveTo>
                        <a:lnTo>
                          <a:pt x="56" y="3"/>
                        </a:lnTo>
                        <a:lnTo>
                          <a:pt x="57" y="3"/>
                        </a:lnTo>
                        <a:lnTo>
                          <a:pt x="56" y="6"/>
                        </a:lnTo>
                        <a:lnTo>
                          <a:pt x="54" y="9"/>
                        </a:lnTo>
                        <a:lnTo>
                          <a:pt x="49" y="12"/>
                        </a:lnTo>
                        <a:lnTo>
                          <a:pt x="42" y="16"/>
                        </a:lnTo>
                        <a:lnTo>
                          <a:pt x="34" y="19"/>
                        </a:lnTo>
                        <a:lnTo>
                          <a:pt x="19" y="22"/>
                        </a:lnTo>
                        <a:lnTo>
                          <a:pt x="0" y="23"/>
                        </a:lnTo>
                        <a:lnTo>
                          <a:pt x="0" y="30"/>
                        </a:lnTo>
                        <a:lnTo>
                          <a:pt x="19" y="29"/>
                        </a:lnTo>
                        <a:lnTo>
                          <a:pt x="35" y="26"/>
                        </a:lnTo>
                        <a:lnTo>
                          <a:pt x="46" y="22"/>
                        </a:lnTo>
                        <a:lnTo>
                          <a:pt x="54" y="18"/>
                        </a:lnTo>
                        <a:lnTo>
                          <a:pt x="58" y="14"/>
                        </a:lnTo>
                        <a:lnTo>
                          <a:pt x="61" y="9"/>
                        </a:lnTo>
                        <a:lnTo>
                          <a:pt x="64" y="6"/>
                        </a:lnTo>
                        <a:lnTo>
                          <a:pt x="64" y="4"/>
                        </a:lnTo>
                        <a:lnTo>
                          <a:pt x="56" y="4"/>
                        </a:lnTo>
                        <a:lnTo>
                          <a:pt x="64" y="4"/>
                        </a:lnTo>
                        <a:lnTo>
                          <a:pt x="63" y="2"/>
                        </a:lnTo>
                        <a:lnTo>
                          <a:pt x="60" y="0"/>
                        </a:lnTo>
                        <a:lnTo>
                          <a:pt x="57" y="0"/>
                        </a:lnTo>
                        <a:lnTo>
                          <a:pt x="56" y="3"/>
                        </a:lnTo>
                        <a:lnTo>
                          <a:pt x="64" y="4"/>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99" name="Freeform 323"/>
                  <p:cNvSpPr>
                    <a:spLocks/>
                  </p:cNvSpPr>
                  <p:nvPr/>
                </p:nvSpPr>
                <p:spPr bwMode="auto">
                  <a:xfrm>
                    <a:off x="4552" y="2017"/>
                    <a:ext cx="9" cy="23"/>
                  </a:xfrm>
                  <a:custGeom>
                    <a:avLst/>
                    <a:gdLst/>
                    <a:ahLst/>
                    <a:cxnLst>
                      <a:cxn ang="0">
                        <a:pos x="8" y="12"/>
                      </a:cxn>
                      <a:cxn ang="0">
                        <a:pos x="8" y="12"/>
                      </a:cxn>
                      <a:cxn ang="0">
                        <a:pos x="8" y="0"/>
                      </a:cxn>
                      <a:cxn ang="0">
                        <a:pos x="0" y="0"/>
                      </a:cxn>
                      <a:cxn ang="0">
                        <a:pos x="0" y="12"/>
                      </a:cxn>
                      <a:cxn ang="0">
                        <a:pos x="0" y="11"/>
                      </a:cxn>
                      <a:cxn ang="0">
                        <a:pos x="0" y="12"/>
                      </a:cxn>
                      <a:cxn ang="0">
                        <a:pos x="1" y="14"/>
                      </a:cxn>
                      <a:cxn ang="0">
                        <a:pos x="4" y="15"/>
                      </a:cxn>
                      <a:cxn ang="0">
                        <a:pos x="7" y="14"/>
                      </a:cxn>
                      <a:cxn ang="0">
                        <a:pos x="8" y="12"/>
                      </a:cxn>
                      <a:cxn ang="0">
                        <a:pos x="8" y="12"/>
                      </a:cxn>
                      <a:cxn ang="0">
                        <a:pos x="8" y="12"/>
                      </a:cxn>
                    </a:cxnLst>
                    <a:rect l="0" t="0" r="r" b="b"/>
                    <a:pathLst>
                      <a:path w="9" h="16">
                        <a:moveTo>
                          <a:pt x="8" y="12"/>
                        </a:moveTo>
                        <a:lnTo>
                          <a:pt x="8" y="12"/>
                        </a:lnTo>
                        <a:lnTo>
                          <a:pt x="8" y="0"/>
                        </a:lnTo>
                        <a:lnTo>
                          <a:pt x="0" y="0"/>
                        </a:lnTo>
                        <a:lnTo>
                          <a:pt x="0" y="12"/>
                        </a:lnTo>
                        <a:lnTo>
                          <a:pt x="0" y="11"/>
                        </a:lnTo>
                        <a:lnTo>
                          <a:pt x="0" y="12"/>
                        </a:lnTo>
                        <a:lnTo>
                          <a:pt x="1" y="14"/>
                        </a:lnTo>
                        <a:lnTo>
                          <a:pt x="4" y="15"/>
                        </a:lnTo>
                        <a:lnTo>
                          <a:pt x="7" y="14"/>
                        </a:lnTo>
                        <a:lnTo>
                          <a:pt x="8" y="12"/>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98" name="Freeform 322"/>
                  <p:cNvSpPr>
                    <a:spLocks/>
                  </p:cNvSpPr>
                  <p:nvPr/>
                </p:nvSpPr>
                <p:spPr bwMode="auto">
                  <a:xfrm>
                    <a:off x="4436" y="2026"/>
                    <a:ext cx="121" cy="36"/>
                  </a:xfrm>
                  <a:custGeom>
                    <a:avLst/>
                    <a:gdLst/>
                    <a:ahLst/>
                    <a:cxnLst>
                      <a:cxn ang="0">
                        <a:pos x="0" y="12"/>
                      </a:cxn>
                      <a:cxn ang="0">
                        <a:pos x="0" y="13"/>
                      </a:cxn>
                      <a:cxn ang="0">
                        <a:pos x="1" y="16"/>
                      </a:cxn>
                      <a:cxn ang="0">
                        <a:pos x="2" y="20"/>
                      </a:cxn>
                      <a:cxn ang="0">
                        <a:pos x="7" y="23"/>
                      </a:cxn>
                      <a:cxn ang="0">
                        <a:pos x="13" y="28"/>
                      </a:cxn>
                      <a:cxn ang="0">
                        <a:pos x="26" y="32"/>
                      </a:cxn>
                      <a:cxn ang="0">
                        <a:pos x="39" y="34"/>
                      </a:cxn>
                      <a:cxn ang="0">
                        <a:pos x="59" y="35"/>
                      </a:cxn>
                      <a:cxn ang="0">
                        <a:pos x="78" y="34"/>
                      </a:cxn>
                      <a:cxn ang="0">
                        <a:pos x="94" y="32"/>
                      </a:cxn>
                      <a:cxn ang="0">
                        <a:pos x="102" y="28"/>
                      </a:cxn>
                      <a:cxn ang="0">
                        <a:pos x="110" y="23"/>
                      </a:cxn>
                      <a:cxn ang="0">
                        <a:pos x="116" y="20"/>
                      </a:cxn>
                      <a:cxn ang="0">
                        <a:pos x="118" y="16"/>
                      </a:cxn>
                      <a:cxn ang="0">
                        <a:pos x="119" y="13"/>
                      </a:cxn>
                      <a:cxn ang="0">
                        <a:pos x="120" y="12"/>
                      </a:cxn>
                      <a:cxn ang="0">
                        <a:pos x="120" y="0"/>
                      </a:cxn>
                      <a:cxn ang="0">
                        <a:pos x="120" y="1"/>
                      </a:cxn>
                      <a:cxn ang="0">
                        <a:pos x="118" y="3"/>
                      </a:cxn>
                      <a:cxn ang="0">
                        <a:pos x="116" y="8"/>
                      </a:cxn>
                      <a:cxn ang="0">
                        <a:pos x="110" y="11"/>
                      </a:cxn>
                      <a:cxn ang="0">
                        <a:pos x="104" y="16"/>
                      </a:cxn>
                      <a:cxn ang="0">
                        <a:pos x="94" y="20"/>
                      </a:cxn>
                      <a:cxn ang="0">
                        <a:pos x="79" y="21"/>
                      </a:cxn>
                      <a:cxn ang="0">
                        <a:pos x="60" y="23"/>
                      </a:cxn>
                      <a:cxn ang="0">
                        <a:pos x="40" y="21"/>
                      </a:cxn>
                      <a:cxn ang="0">
                        <a:pos x="27" y="20"/>
                      </a:cxn>
                      <a:cxn ang="0">
                        <a:pos x="15" y="16"/>
                      </a:cxn>
                      <a:cxn ang="0">
                        <a:pos x="7" y="11"/>
                      </a:cxn>
                      <a:cxn ang="0">
                        <a:pos x="2" y="8"/>
                      </a:cxn>
                      <a:cxn ang="0">
                        <a:pos x="1" y="3"/>
                      </a:cxn>
                      <a:cxn ang="0">
                        <a:pos x="0" y="1"/>
                      </a:cxn>
                      <a:cxn ang="0">
                        <a:pos x="0" y="0"/>
                      </a:cxn>
                      <a:cxn ang="0">
                        <a:pos x="0" y="12"/>
                      </a:cxn>
                      <a:cxn ang="0">
                        <a:pos x="0" y="12"/>
                      </a:cxn>
                    </a:cxnLst>
                    <a:rect l="0" t="0" r="r" b="b"/>
                    <a:pathLst>
                      <a:path w="121" h="36">
                        <a:moveTo>
                          <a:pt x="0" y="12"/>
                        </a:moveTo>
                        <a:lnTo>
                          <a:pt x="0" y="13"/>
                        </a:lnTo>
                        <a:lnTo>
                          <a:pt x="1" y="16"/>
                        </a:lnTo>
                        <a:lnTo>
                          <a:pt x="2" y="20"/>
                        </a:lnTo>
                        <a:lnTo>
                          <a:pt x="7" y="23"/>
                        </a:lnTo>
                        <a:lnTo>
                          <a:pt x="13" y="28"/>
                        </a:lnTo>
                        <a:lnTo>
                          <a:pt x="26" y="32"/>
                        </a:lnTo>
                        <a:lnTo>
                          <a:pt x="39" y="34"/>
                        </a:lnTo>
                        <a:lnTo>
                          <a:pt x="59" y="35"/>
                        </a:lnTo>
                        <a:lnTo>
                          <a:pt x="78" y="34"/>
                        </a:lnTo>
                        <a:lnTo>
                          <a:pt x="94" y="32"/>
                        </a:lnTo>
                        <a:lnTo>
                          <a:pt x="102" y="28"/>
                        </a:lnTo>
                        <a:lnTo>
                          <a:pt x="110" y="23"/>
                        </a:lnTo>
                        <a:lnTo>
                          <a:pt x="116" y="20"/>
                        </a:lnTo>
                        <a:lnTo>
                          <a:pt x="118" y="16"/>
                        </a:lnTo>
                        <a:lnTo>
                          <a:pt x="119" y="13"/>
                        </a:lnTo>
                        <a:lnTo>
                          <a:pt x="120" y="12"/>
                        </a:lnTo>
                        <a:lnTo>
                          <a:pt x="120" y="0"/>
                        </a:lnTo>
                        <a:lnTo>
                          <a:pt x="120" y="1"/>
                        </a:lnTo>
                        <a:lnTo>
                          <a:pt x="118" y="3"/>
                        </a:lnTo>
                        <a:lnTo>
                          <a:pt x="116" y="8"/>
                        </a:lnTo>
                        <a:lnTo>
                          <a:pt x="110" y="11"/>
                        </a:lnTo>
                        <a:lnTo>
                          <a:pt x="104" y="16"/>
                        </a:lnTo>
                        <a:lnTo>
                          <a:pt x="94" y="20"/>
                        </a:lnTo>
                        <a:lnTo>
                          <a:pt x="79" y="21"/>
                        </a:lnTo>
                        <a:lnTo>
                          <a:pt x="60" y="23"/>
                        </a:lnTo>
                        <a:lnTo>
                          <a:pt x="40" y="21"/>
                        </a:lnTo>
                        <a:lnTo>
                          <a:pt x="27" y="20"/>
                        </a:lnTo>
                        <a:lnTo>
                          <a:pt x="15" y="16"/>
                        </a:lnTo>
                        <a:lnTo>
                          <a:pt x="7" y="11"/>
                        </a:lnTo>
                        <a:lnTo>
                          <a:pt x="2" y="8"/>
                        </a:lnTo>
                        <a:lnTo>
                          <a:pt x="1" y="3"/>
                        </a:lnTo>
                        <a:lnTo>
                          <a:pt x="0" y="1"/>
                        </a:lnTo>
                        <a:lnTo>
                          <a:pt x="0" y="0"/>
                        </a:lnTo>
                        <a:lnTo>
                          <a:pt x="0" y="12"/>
                        </a:lnTo>
                      </a:path>
                    </a:pathLst>
                  </a:custGeom>
                  <a:solidFill>
                    <a:srgbClr val="D2D2D2"/>
                  </a:solidFill>
                  <a:ln w="9525">
                    <a:noFill/>
                    <a:round/>
                    <a:headEnd/>
                    <a:tailEnd/>
                  </a:ln>
                </p:spPr>
                <p:txBody>
                  <a:bodyPr/>
                  <a:lstStyle/>
                  <a:p>
                    <a:pPr>
                      <a:defRPr/>
                    </a:pPr>
                    <a:endParaRPr lang="zh-CN" altLang="en-US" sz="2700">
                      <a:latin typeface="+mn-ea"/>
                      <a:ea typeface="+mn-ea"/>
                    </a:endParaRPr>
                  </a:p>
                </p:txBody>
              </p:sp>
              <p:sp>
                <p:nvSpPr>
                  <p:cNvPr id="76097" name="Freeform 321"/>
                  <p:cNvSpPr>
                    <a:spLocks/>
                  </p:cNvSpPr>
                  <p:nvPr/>
                </p:nvSpPr>
                <p:spPr bwMode="auto">
                  <a:xfrm>
                    <a:off x="4431" y="2045"/>
                    <a:ext cx="68" cy="25"/>
                  </a:xfrm>
                  <a:custGeom>
                    <a:avLst/>
                    <a:gdLst/>
                    <a:ahLst/>
                    <a:cxnLst>
                      <a:cxn ang="0">
                        <a:pos x="64" y="20"/>
                      </a:cxn>
                      <a:cxn ang="0">
                        <a:pos x="64" y="20"/>
                      </a:cxn>
                      <a:cxn ang="0">
                        <a:pos x="44" y="19"/>
                      </a:cxn>
                      <a:cxn ang="0">
                        <a:pos x="32" y="16"/>
                      </a:cxn>
                      <a:cxn ang="0">
                        <a:pos x="21" y="13"/>
                      </a:cxn>
                      <a:cxn ang="0">
                        <a:pos x="14" y="9"/>
                      </a:cxn>
                      <a:cxn ang="0">
                        <a:pos x="12" y="5"/>
                      </a:cxn>
                      <a:cxn ang="0">
                        <a:pos x="10" y="2"/>
                      </a:cxn>
                      <a:cxn ang="0">
                        <a:pos x="8" y="0"/>
                      </a:cxn>
                      <a:cxn ang="0">
                        <a:pos x="8" y="0"/>
                      </a:cxn>
                      <a:cxn ang="0">
                        <a:pos x="0" y="0"/>
                      </a:cxn>
                      <a:cxn ang="0">
                        <a:pos x="0" y="2"/>
                      </a:cxn>
                      <a:cxn ang="0">
                        <a:pos x="3" y="5"/>
                      </a:cxn>
                      <a:cxn ang="0">
                        <a:pos x="5" y="9"/>
                      </a:cxn>
                      <a:cxn ang="0">
                        <a:pos x="10" y="14"/>
                      </a:cxn>
                      <a:cxn ang="0">
                        <a:pos x="17" y="19"/>
                      </a:cxn>
                      <a:cxn ang="0">
                        <a:pos x="28" y="23"/>
                      </a:cxn>
                      <a:cxn ang="0">
                        <a:pos x="43" y="26"/>
                      </a:cxn>
                      <a:cxn ang="0">
                        <a:pos x="64" y="26"/>
                      </a:cxn>
                      <a:cxn ang="0">
                        <a:pos x="64" y="26"/>
                      </a:cxn>
                      <a:cxn ang="0">
                        <a:pos x="64" y="26"/>
                      </a:cxn>
                      <a:cxn ang="0">
                        <a:pos x="66" y="26"/>
                      </a:cxn>
                      <a:cxn ang="0">
                        <a:pos x="67" y="23"/>
                      </a:cxn>
                      <a:cxn ang="0">
                        <a:pos x="66" y="20"/>
                      </a:cxn>
                      <a:cxn ang="0">
                        <a:pos x="64" y="20"/>
                      </a:cxn>
                      <a:cxn ang="0">
                        <a:pos x="64" y="20"/>
                      </a:cxn>
                    </a:cxnLst>
                    <a:rect l="0" t="0" r="r" b="b"/>
                    <a:pathLst>
                      <a:path w="68" h="27">
                        <a:moveTo>
                          <a:pt x="64" y="20"/>
                        </a:moveTo>
                        <a:lnTo>
                          <a:pt x="64" y="20"/>
                        </a:lnTo>
                        <a:lnTo>
                          <a:pt x="44" y="19"/>
                        </a:lnTo>
                        <a:lnTo>
                          <a:pt x="32" y="16"/>
                        </a:lnTo>
                        <a:lnTo>
                          <a:pt x="21" y="13"/>
                        </a:lnTo>
                        <a:lnTo>
                          <a:pt x="14" y="9"/>
                        </a:lnTo>
                        <a:lnTo>
                          <a:pt x="12" y="5"/>
                        </a:lnTo>
                        <a:lnTo>
                          <a:pt x="10" y="2"/>
                        </a:lnTo>
                        <a:lnTo>
                          <a:pt x="8" y="0"/>
                        </a:lnTo>
                        <a:lnTo>
                          <a:pt x="0" y="0"/>
                        </a:lnTo>
                        <a:lnTo>
                          <a:pt x="0" y="2"/>
                        </a:lnTo>
                        <a:lnTo>
                          <a:pt x="3" y="5"/>
                        </a:lnTo>
                        <a:lnTo>
                          <a:pt x="5" y="9"/>
                        </a:lnTo>
                        <a:lnTo>
                          <a:pt x="10" y="14"/>
                        </a:lnTo>
                        <a:lnTo>
                          <a:pt x="17" y="19"/>
                        </a:lnTo>
                        <a:lnTo>
                          <a:pt x="28" y="23"/>
                        </a:lnTo>
                        <a:lnTo>
                          <a:pt x="43" y="26"/>
                        </a:lnTo>
                        <a:lnTo>
                          <a:pt x="64" y="26"/>
                        </a:lnTo>
                        <a:lnTo>
                          <a:pt x="66" y="26"/>
                        </a:lnTo>
                        <a:lnTo>
                          <a:pt x="67" y="23"/>
                        </a:lnTo>
                        <a:lnTo>
                          <a:pt x="66" y="20"/>
                        </a:lnTo>
                        <a:lnTo>
                          <a:pt x="64" y="20"/>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96" name="Freeform 320"/>
                  <p:cNvSpPr>
                    <a:spLocks/>
                  </p:cNvSpPr>
                  <p:nvPr/>
                </p:nvSpPr>
                <p:spPr bwMode="auto">
                  <a:xfrm>
                    <a:off x="4495" y="2042"/>
                    <a:ext cx="66" cy="25"/>
                  </a:xfrm>
                  <a:custGeom>
                    <a:avLst/>
                    <a:gdLst/>
                    <a:ahLst/>
                    <a:cxnLst>
                      <a:cxn ang="0">
                        <a:pos x="57" y="3"/>
                      </a:cxn>
                      <a:cxn ang="0">
                        <a:pos x="57" y="3"/>
                      </a:cxn>
                      <a:cxn ang="0">
                        <a:pos x="57" y="3"/>
                      </a:cxn>
                      <a:cxn ang="0">
                        <a:pos x="57" y="5"/>
                      </a:cxn>
                      <a:cxn ang="0">
                        <a:pos x="54" y="8"/>
                      </a:cxn>
                      <a:cxn ang="0">
                        <a:pos x="49" y="11"/>
                      </a:cxn>
                      <a:cxn ang="0">
                        <a:pos x="42" y="16"/>
                      </a:cxn>
                      <a:cxn ang="0">
                        <a:pos x="32" y="19"/>
                      </a:cxn>
                      <a:cxn ang="0">
                        <a:pos x="18" y="22"/>
                      </a:cxn>
                      <a:cxn ang="0">
                        <a:pos x="0" y="23"/>
                      </a:cxn>
                      <a:cxn ang="0">
                        <a:pos x="0" y="29"/>
                      </a:cxn>
                      <a:cxn ang="0">
                        <a:pos x="20" y="29"/>
                      </a:cxn>
                      <a:cxn ang="0">
                        <a:pos x="35" y="26"/>
                      </a:cxn>
                      <a:cxn ang="0">
                        <a:pos x="46" y="22"/>
                      </a:cxn>
                      <a:cxn ang="0">
                        <a:pos x="54" y="17"/>
                      </a:cxn>
                      <a:cxn ang="0">
                        <a:pos x="59" y="12"/>
                      </a:cxn>
                      <a:cxn ang="0">
                        <a:pos x="62" y="9"/>
                      </a:cxn>
                      <a:cxn ang="0">
                        <a:pos x="64" y="5"/>
                      </a:cxn>
                      <a:cxn ang="0">
                        <a:pos x="65" y="4"/>
                      </a:cxn>
                      <a:cxn ang="0">
                        <a:pos x="65" y="3"/>
                      </a:cxn>
                      <a:cxn ang="0">
                        <a:pos x="65" y="4"/>
                      </a:cxn>
                      <a:cxn ang="0">
                        <a:pos x="64" y="1"/>
                      </a:cxn>
                      <a:cxn ang="0">
                        <a:pos x="61" y="0"/>
                      </a:cxn>
                      <a:cxn ang="0">
                        <a:pos x="58" y="1"/>
                      </a:cxn>
                      <a:cxn ang="0">
                        <a:pos x="57" y="3"/>
                      </a:cxn>
                      <a:cxn ang="0">
                        <a:pos x="57" y="3"/>
                      </a:cxn>
                      <a:cxn ang="0">
                        <a:pos x="57" y="3"/>
                      </a:cxn>
                    </a:cxnLst>
                    <a:rect l="0" t="0" r="r" b="b"/>
                    <a:pathLst>
                      <a:path w="66" h="30">
                        <a:moveTo>
                          <a:pt x="57" y="3"/>
                        </a:moveTo>
                        <a:lnTo>
                          <a:pt x="57" y="3"/>
                        </a:lnTo>
                        <a:lnTo>
                          <a:pt x="57" y="5"/>
                        </a:lnTo>
                        <a:lnTo>
                          <a:pt x="54" y="8"/>
                        </a:lnTo>
                        <a:lnTo>
                          <a:pt x="49" y="11"/>
                        </a:lnTo>
                        <a:lnTo>
                          <a:pt x="42" y="16"/>
                        </a:lnTo>
                        <a:lnTo>
                          <a:pt x="32" y="19"/>
                        </a:lnTo>
                        <a:lnTo>
                          <a:pt x="18" y="22"/>
                        </a:lnTo>
                        <a:lnTo>
                          <a:pt x="0" y="23"/>
                        </a:lnTo>
                        <a:lnTo>
                          <a:pt x="0" y="29"/>
                        </a:lnTo>
                        <a:lnTo>
                          <a:pt x="20" y="29"/>
                        </a:lnTo>
                        <a:lnTo>
                          <a:pt x="35" y="26"/>
                        </a:lnTo>
                        <a:lnTo>
                          <a:pt x="46" y="22"/>
                        </a:lnTo>
                        <a:lnTo>
                          <a:pt x="54" y="17"/>
                        </a:lnTo>
                        <a:lnTo>
                          <a:pt x="59" y="12"/>
                        </a:lnTo>
                        <a:lnTo>
                          <a:pt x="62" y="9"/>
                        </a:lnTo>
                        <a:lnTo>
                          <a:pt x="64" y="5"/>
                        </a:lnTo>
                        <a:lnTo>
                          <a:pt x="65" y="4"/>
                        </a:lnTo>
                        <a:lnTo>
                          <a:pt x="65" y="3"/>
                        </a:lnTo>
                        <a:lnTo>
                          <a:pt x="65" y="4"/>
                        </a:lnTo>
                        <a:lnTo>
                          <a:pt x="64" y="1"/>
                        </a:lnTo>
                        <a:lnTo>
                          <a:pt x="61" y="0"/>
                        </a:lnTo>
                        <a:lnTo>
                          <a:pt x="58" y="1"/>
                        </a:lnTo>
                        <a:lnTo>
                          <a:pt x="57" y="3"/>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95" name="Freeform 319"/>
                  <p:cNvSpPr>
                    <a:spLocks/>
                  </p:cNvSpPr>
                  <p:nvPr/>
                </p:nvSpPr>
                <p:spPr bwMode="auto">
                  <a:xfrm>
                    <a:off x="4552" y="2022"/>
                    <a:ext cx="9" cy="24"/>
                  </a:xfrm>
                  <a:custGeom>
                    <a:avLst/>
                    <a:gdLst/>
                    <a:ahLst/>
                    <a:cxnLst>
                      <a:cxn ang="0">
                        <a:pos x="8" y="4"/>
                      </a:cxn>
                      <a:cxn ang="0">
                        <a:pos x="0" y="4"/>
                      </a:cxn>
                      <a:cxn ang="0">
                        <a:pos x="0" y="16"/>
                      </a:cxn>
                      <a:cxn ang="0">
                        <a:pos x="8" y="16"/>
                      </a:cxn>
                      <a:cxn ang="0">
                        <a:pos x="8" y="4"/>
                      </a:cxn>
                      <a:cxn ang="0">
                        <a:pos x="0" y="3"/>
                      </a:cxn>
                      <a:cxn ang="0">
                        <a:pos x="8" y="4"/>
                      </a:cxn>
                      <a:cxn ang="0">
                        <a:pos x="7" y="2"/>
                      </a:cxn>
                      <a:cxn ang="0">
                        <a:pos x="4" y="0"/>
                      </a:cxn>
                      <a:cxn ang="0">
                        <a:pos x="1" y="2"/>
                      </a:cxn>
                      <a:cxn ang="0">
                        <a:pos x="0" y="4"/>
                      </a:cxn>
                      <a:cxn ang="0">
                        <a:pos x="8" y="4"/>
                      </a:cxn>
                      <a:cxn ang="0">
                        <a:pos x="8" y="4"/>
                      </a:cxn>
                    </a:cxnLst>
                    <a:rect l="0" t="0" r="r" b="b"/>
                    <a:pathLst>
                      <a:path w="9" h="17">
                        <a:moveTo>
                          <a:pt x="8" y="4"/>
                        </a:moveTo>
                        <a:lnTo>
                          <a:pt x="0" y="4"/>
                        </a:lnTo>
                        <a:lnTo>
                          <a:pt x="0" y="16"/>
                        </a:lnTo>
                        <a:lnTo>
                          <a:pt x="8" y="16"/>
                        </a:lnTo>
                        <a:lnTo>
                          <a:pt x="8" y="4"/>
                        </a:lnTo>
                        <a:lnTo>
                          <a:pt x="0" y="3"/>
                        </a:lnTo>
                        <a:lnTo>
                          <a:pt x="8" y="4"/>
                        </a:lnTo>
                        <a:lnTo>
                          <a:pt x="7" y="2"/>
                        </a:lnTo>
                        <a:lnTo>
                          <a:pt x="4" y="0"/>
                        </a:lnTo>
                        <a:lnTo>
                          <a:pt x="1" y="2"/>
                        </a:lnTo>
                        <a:lnTo>
                          <a:pt x="0" y="4"/>
                        </a:lnTo>
                        <a:lnTo>
                          <a:pt x="8" y="4"/>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94" name="Freeform 318"/>
                  <p:cNvSpPr>
                    <a:spLocks/>
                  </p:cNvSpPr>
                  <p:nvPr/>
                </p:nvSpPr>
                <p:spPr bwMode="auto">
                  <a:xfrm>
                    <a:off x="4493" y="2025"/>
                    <a:ext cx="68" cy="28"/>
                  </a:xfrm>
                  <a:custGeom>
                    <a:avLst/>
                    <a:gdLst/>
                    <a:ahLst/>
                    <a:cxnLst>
                      <a:cxn ang="0">
                        <a:pos x="3" y="27"/>
                      </a:cxn>
                      <a:cxn ang="0">
                        <a:pos x="3" y="27"/>
                      </a:cxn>
                      <a:cxn ang="0">
                        <a:pos x="22" y="26"/>
                      </a:cxn>
                      <a:cxn ang="0">
                        <a:pos x="38" y="24"/>
                      </a:cxn>
                      <a:cxn ang="0">
                        <a:pos x="49" y="19"/>
                      </a:cxn>
                      <a:cxn ang="0">
                        <a:pos x="57" y="15"/>
                      </a:cxn>
                      <a:cxn ang="0">
                        <a:pos x="61" y="11"/>
                      </a:cxn>
                      <a:cxn ang="0">
                        <a:pos x="64" y="5"/>
                      </a:cxn>
                      <a:cxn ang="0">
                        <a:pos x="67" y="3"/>
                      </a:cxn>
                      <a:cxn ang="0">
                        <a:pos x="67" y="1"/>
                      </a:cxn>
                      <a:cxn ang="0">
                        <a:pos x="59" y="0"/>
                      </a:cxn>
                      <a:cxn ang="0">
                        <a:pos x="60" y="0"/>
                      </a:cxn>
                      <a:cxn ang="0">
                        <a:pos x="59" y="3"/>
                      </a:cxn>
                      <a:cxn ang="0">
                        <a:pos x="57" y="6"/>
                      </a:cxn>
                      <a:cxn ang="0">
                        <a:pos x="52" y="10"/>
                      </a:cxn>
                      <a:cxn ang="0">
                        <a:pos x="45" y="13"/>
                      </a:cxn>
                      <a:cxn ang="0">
                        <a:pos x="37" y="17"/>
                      </a:cxn>
                      <a:cxn ang="0">
                        <a:pos x="22" y="19"/>
                      </a:cxn>
                      <a:cxn ang="0">
                        <a:pos x="3" y="21"/>
                      </a:cxn>
                      <a:cxn ang="0">
                        <a:pos x="3" y="21"/>
                      </a:cxn>
                      <a:cxn ang="0">
                        <a:pos x="3" y="21"/>
                      </a:cxn>
                      <a:cxn ang="0">
                        <a:pos x="0" y="21"/>
                      </a:cxn>
                      <a:cxn ang="0">
                        <a:pos x="0" y="24"/>
                      </a:cxn>
                      <a:cxn ang="0">
                        <a:pos x="0" y="26"/>
                      </a:cxn>
                      <a:cxn ang="0">
                        <a:pos x="3" y="27"/>
                      </a:cxn>
                      <a:cxn ang="0">
                        <a:pos x="3" y="27"/>
                      </a:cxn>
                    </a:cxnLst>
                    <a:rect l="0" t="0" r="r" b="b"/>
                    <a:pathLst>
                      <a:path w="68" h="28">
                        <a:moveTo>
                          <a:pt x="3" y="27"/>
                        </a:moveTo>
                        <a:lnTo>
                          <a:pt x="3" y="27"/>
                        </a:lnTo>
                        <a:lnTo>
                          <a:pt x="22" y="26"/>
                        </a:lnTo>
                        <a:lnTo>
                          <a:pt x="38" y="24"/>
                        </a:lnTo>
                        <a:lnTo>
                          <a:pt x="49" y="19"/>
                        </a:lnTo>
                        <a:lnTo>
                          <a:pt x="57" y="15"/>
                        </a:lnTo>
                        <a:lnTo>
                          <a:pt x="61" y="11"/>
                        </a:lnTo>
                        <a:lnTo>
                          <a:pt x="64" y="5"/>
                        </a:lnTo>
                        <a:lnTo>
                          <a:pt x="67" y="3"/>
                        </a:lnTo>
                        <a:lnTo>
                          <a:pt x="67" y="1"/>
                        </a:lnTo>
                        <a:lnTo>
                          <a:pt x="59" y="0"/>
                        </a:lnTo>
                        <a:lnTo>
                          <a:pt x="60" y="0"/>
                        </a:lnTo>
                        <a:lnTo>
                          <a:pt x="59" y="3"/>
                        </a:lnTo>
                        <a:lnTo>
                          <a:pt x="57" y="6"/>
                        </a:lnTo>
                        <a:lnTo>
                          <a:pt x="52" y="10"/>
                        </a:lnTo>
                        <a:lnTo>
                          <a:pt x="45" y="13"/>
                        </a:lnTo>
                        <a:lnTo>
                          <a:pt x="37" y="17"/>
                        </a:lnTo>
                        <a:lnTo>
                          <a:pt x="22" y="19"/>
                        </a:lnTo>
                        <a:lnTo>
                          <a:pt x="3" y="21"/>
                        </a:lnTo>
                        <a:lnTo>
                          <a:pt x="0" y="21"/>
                        </a:lnTo>
                        <a:lnTo>
                          <a:pt x="0" y="24"/>
                        </a:lnTo>
                        <a:lnTo>
                          <a:pt x="0" y="26"/>
                        </a:lnTo>
                        <a:lnTo>
                          <a:pt x="3" y="27"/>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93" name="Freeform 317"/>
                  <p:cNvSpPr>
                    <a:spLocks/>
                  </p:cNvSpPr>
                  <p:nvPr/>
                </p:nvSpPr>
                <p:spPr bwMode="auto">
                  <a:xfrm>
                    <a:off x="4431" y="2022"/>
                    <a:ext cx="66" cy="31"/>
                  </a:xfrm>
                  <a:custGeom>
                    <a:avLst/>
                    <a:gdLst/>
                    <a:ahLst/>
                    <a:cxnLst>
                      <a:cxn ang="0">
                        <a:pos x="8" y="4"/>
                      </a:cxn>
                      <a:cxn ang="0">
                        <a:pos x="0" y="4"/>
                      </a:cxn>
                      <a:cxn ang="0">
                        <a:pos x="0" y="6"/>
                      </a:cxn>
                      <a:cxn ang="0">
                        <a:pos x="3" y="8"/>
                      </a:cxn>
                      <a:cxn ang="0">
                        <a:pos x="5" y="14"/>
                      </a:cxn>
                      <a:cxn ang="0">
                        <a:pos x="10" y="18"/>
                      </a:cxn>
                      <a:cxn ang="0">
                        <a:pos x="18" y="22"/>
                      </a:cxn>
                      <a:cxn ang="0">
                        <a:pos x="31" y="27"/>
                      </a:cxn>
                      <a:cxn ang="0">
                        <a:pos x="44" y="29"/>
                      </a:cxn>
                      <a:cxn ang="0">
                        <a:pos x="65" y="30"/>
                      </a:cxn>
                      <a:cxn ang="0">
                        <a:pos x="65" y="24"/>
                      </a:cxn>
                      <a:cxn ang="0">
                        <a:pos x="45" y="22"/>
                      </a:cxn>
                      <a:cxn ang="0">
                        <a:pos x="32" y="20"/>
                      </a:cxn>
                      <a:cxn ang="0">
                        <a:pos x="22" y="16"/>
                      </a:cxn>
                      <a:cxn ang="0">
                        <a:pos x="14" y="13"/>
                      </a:cxn>
                      <a:cxn ang="0">
                        <a:pos x="12" y="9"/>
                      </a:cxn>
                      <a:cxn ang="0">
                        <a:pos x="10" y="6"/>
                      </a:cxn>
                      <a:cxn ang="0">
                        <a:pos x="8" y="4"/>
                      </a:cxn>
                      <a:cxn ang="0">
                        <a:pos x="8" y="4"/>
                      </a:cxn>
                      <a:cxn ang="0">
                        <a:pos x="0" y="4"/>
                      </a:cxn>
                      <a:cxn ang="0">
                        <a:pos x="8" y="4"/>
                      </a:cxn>
                      <a:cxn ang="0">
                        <a:pos x="7" y="2"/>
                      </a:cxn>
                      <a:cxn ang="0">
                        <a:pos x="5" y="0"/>
                      </a:cxn>
                      <a:cxn ang="0">
                        <a:pos x="3" y="2"/>
                      </a:cxn>
                      <a:cxn ang="0">
                        <a:pos x="0" y="4"/>
                      </a:cxn>
                      <a:cxn ang="0">
                        <a:pos x="8" y="4"/>
                      </a:cxn>
                      <a:cxn ang="0">
                        <a:pos x="8" y="4"/>
                      </a:cxn>
                    </a:cxnLst>
                    <a:rect l="0" t="0" r="r" b="b"/>
                    <a:pathLst>
                      <a:path w="66" h="31">
                        <a:moveTo>
                          <a:pt x="8" y="4"/>
                        </a:moveTo>
                        <a:lnTo>
                          <a:pt x="0" y="4"/>
                        </a:lnTo>
                        <a:lnTo>
                          <a:pt x="0" y="6"/>
                        </a:lnTo>
                        <a:lnTo>
                          <a:pt x="3" y="8"/>
                        </a:lnTo>
                        <a:lnTo>
                          <a:pt x="5" y="14"/>
                        </a:lnTo>
                        <a:lnTo>
                          <a:pt x="10" y="18"/>
                        </a:lnTo>
                        <a:lnTo>
                          <a:pt x="18" y="22"/>
                        </a:lnTo>
                        <a:lnTo>
                          <a:pt x="31" y="27"/>
                        </a:lnTo>
                        <a:lnTo>
                          <a:pt x="44" y="29"/>
                        </a:lnTo>
                        <a:lnTo>
                          <a:pt x="65" y="30"/>
                        </a:lnTo>
                        <a:lnTo>
                          <a:pt x="65" y="24"/>
                        </a:lnTo>
                        <a:lnTo>
                          <a:pt x="45" y="22"/>
                        </a:lnTo>
                        <a:lnTo>
                          <a:pt x="32" y="20"/>
                        </a:lnTo>
                        <a:lnTo>
                          <a:pt x="22" y="16"/>
                        </a:lnTo>
                        <a:lnTo>
                          <a:pt x="14" y="13"/>
                        </a:lnTo>
                        <a:lnTo>
                          <a:pt x="12" y="9"/>
                        </a:lnTo>
                        <a:lnTo>
                          <a:pt x="10" y="6"/>
                        </a:lnTo>
                        <a:lnTo>
                          <a:pt x="8" y="4"/>
                        </a:lnTo>
                        <a:lnTo>
                          <a:pt x="0" y="4"/>
                        </a:lnTo>
                        <a:lnTo>
                          <a:pt x="8" y="4"/>
                        </a:lnTo>
                        <a:lnTo>
                          <a:pt x="7" y="2"/>
                        </a:lnTo>
                        <a:lnTo>
                          <a:pt x="5" y="0"/>
                        </a:lnTo>
                        <a:lnTo>
                          <a:pt x="3" y="2"/>
                        </a:lnTo>
                        <a:lnTo>
                          <a:pt x="0" y="4"/>
                        </a:lnTo>
                        <a:lnTo>
                          <a:pt x="8" y="4"/>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92" name="Freeform 316"/>
                  <p:cNvSpPr>
                    <a:spLocks/>
                  </p:cNvSpPr>
                  <p:nvPr/>
                </p:nvSpPr>
                <p:spPr bwMode="auto">
                  <a:xfrm>
                    <a:off x="4431" y="2026"/>
                    <a:ext cx="9" cy="24"/>
                  </a:xfrm>
                  <a:custGeom>
                    <a:avLst/>
                    <a:gdLst/>
                    <a:ahLst/>
                    <a:cxnLst>
                      <a:cxn ang="0">
                        <a:pos x="8" y="12"/>
                      </a:cxn>
                      <a:cxn ang="0">
                        <a:pos x="8" y="12"/>
                      </a:cxn>
                      <a:cxn ang="0">
                        <a:pos x="8" y="0"/>
                      </a:cxn>
                      <a:cxn ang="0">
                        <a:pos x="0" y="0"/>
                      </a:cxn>
                      <a:cxn ang="0">
                        <a:pos x="0" y="12"/>
                      </a:cxn>
                      <a:cxn ang="0">
                        <a:pos x="0" y="12"/>
                      </a:cxn>
                      <a:cxn ang="0">
                        <a:pos x="0" y="12"/>
                      </a:cxn>
                      <a:cxn ang="0">
                        <a:pos x="3" y="14"/>
                      </a:cxn>
                      <a:cxn ang="0">
                        <a:pos x="5" y="16"/>
                      </a:cxn>
                      <a:cxn ang="0">
                        <a:pos x="7" y="14"/>
                      </a:cxn>
                      <a:cxn ang="0">
                        <a:pos x="8" y="12"/>
                      </a:cxn>
                      <a:cxn ang="0">
                        <a:pos x="8" y="12"/>
                      </a:cxn>
                    </a:cxnLst>
                    <a:rect l="0" t="0" r="r" b="b"/>
                    <a:pathLst>
                      <a:path w="9" h="17">
                        <a:moveTo>
                          <a:pt x="8" y="12"/>
                        </a:moveTo>
                        <a:lnTo>
                          <a:pt x="8" y="12"/>
                        </a:lnTo>
                        <a:lnTo>
                          <a:pt x="8" y="0"/>
                        </a:lnTo>
                        <a:lnTo>
                          <a:pt x="0" y="0"/>
                        </a:lnTo>
                        <a:lnTo>
                          <a:pt x="0" y="12"/>
                        </a:lnTo>
                        <a:lnTo>
                          <a:pt x="3" y="14"/>
                        </a:lnTo>
                        <a:lnTo>
                          <a:pt x="5" y="16"/>
                        </a:lnTo>
                        <a:lnTo>
                          <a:pt x="7" y="14"/>
                        </a:lnTo>
                        <a:lnTo>
                          <a:pt x="8" y="12"/>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91" name="Freeform 315"/>
                  <p:cNvSpPr>
                    <a:spLocks/>
                  </p:cNvSpPr>
                  <p:nvPr/>
                </p:nvSpPr>
                <p:spPr bwMode="auto">
                  <a:xfrm>
                    <a:off x="4436" y="2045"/>
                    <a:ext cx="121" cy="30"/>
                  </a:xfrm>
                  <a:custGeom>
                    <a:avLst/>
                    <a:gdLst/>
                    <a:ahLst/>
                    <a:cxnLst>
                      <a:cxn ang="0">
                        <a:pos x="0" y="13"/>
                      </a:cxn>
                      <a:cxn ang="0">
                        <a:pos x="0" y="13"/>
                      </a:cxn>
                      <a:cxn ang="0">
                        <a:pos x="1" y="16"/>
                      </a:cxn>
                      <a:cxn ang="0">
                        <a:pos x="2" y="20"/>
                      </a:cxn>
                      <a:cxn ang="0">
                        <a:pos x="7" y="24"/>
                      </a:cxn>
                      <a:cxn ang="0">
                        <a:pos x="15" y="28"/>
                      </a:cxn>
                      <a:cxn ang="0">
                        <a:pos x="27" y="31"/>
                      </a:cxn>
                      <a:cxn ang="0">
                        <a:pos x="40" y="34"/>
                      </a:cxn>
                      <a:cxn ang="0">
                        <a:pos x="60" y="36"/>
                      </a:cxn>
                      <a:cxn ang="0">
                        <a:pos x="79" y="34"/>
                      </a:cxn>
                      <a:cxn ang="0">
                        <a:pos x="94" y="31"/>
                      </a:cxn>
                      <a:cxn ang="0">
                        <a:pos x="104" y="28"/>
                      </a:cxn>
                      <a:cxn ang="0">
                        <a:pos x="110" y="24"/>
                      </a:cxn>
                      <a:cxn ang="0">
                        <a:pos x="116" y="20"/>
                      </a:cxn>
                      <a:cxn ang="0">
                        <a:pos x="118" y="16"/>
                      </a:cxn>
                      <a:cxn ang="0">
                        <a:pos x="120" y="13"/>
                      </a:cxn>
                      <a:cxn ang="0">
                        <a:pos x="120" y="13"/>
                      </a:cxn>
                      <a:cxn ang="0">
                        <a:pos x="120" y="0"/>
                      </a:cxn>
                      <a:cxn ang="0">
                        <a:pos x="119" y="1"/>
                      </a:cxn>
                      <a:cxn ang="0">
                        <a:pos x="118" y="4"/>
                      </a:cxn>
                      <a:cxn ang="0">
                        <a:pos x="116" y="8"/>
                      </a:cxn>
                      <a:cxn ang="0">
                        <a:pos x="110" y="11"/>
                      </a:cxn>
                      <a:cxn ang="0">
                        <a:pos x="102" y="16"/>
                      </a:cxn>
                      <a:cxn ang="0">
                        <a:pos x="94" y="20"/>
                      </a:cxn>
                      <a:cxn ang="0">
                        <a:pos x="78" y="22"/>
                      </a:cxn>
                      <a:cxn ang="0">
                        <a:pos x="59" y="23"/>
                      </a:cxn>
                      <a:cxn ang="0">
                        <a:pos x="39" y="22"/>
                      </a:cxn>
                      <a:cxn ang="0">
                        <a:pos x="26" y="20"/>
                      </a:cxn>
                      <a:cxn ang="0">
                        <a:pos x="13" y="16"/>
                      </a:cxn>
                      <a:cxn ang="0">
                        <a:pos x="7" y="11"/>
                      </a:cxn>
                      <a:cxn ang="0">
                        <a:pos x="2" y="8"/>
                      </a:cxn>
                      <a:cxn ang="0">
                        <a:pos x="1" y="4"/>
                      </a:cxn>
                      <a:cxn ang="0">
                        <a:pos x="0" y="1"/>
                      </a:cxn>
                      <a:cxn ang="0">
                        <a:pos x="0" y="0"/>
                      </a:cxn>
                      <a:cxn ang="0">
                        <a:pos x="0" y="13"/>
                      </a:cxn>
                      <a:cxn ang="0">
                        <a:pos x="0" y="13"/>
                      </a:cxn>
                    </a:cxnLst>
                    <a:rect l="0" t="0" r="r" b="b"/>
                    <a:pathLst>
                      <a:path w="121" h="37">
                        <a:moveTo>
                          <a:pt x="0" y="13"/>
                        </a:moveTo>
                        <a:lnTo>
                          <a:pt x="0" y="13"/>
                        </a:lnTo>
                        <a:lnTo>
                          <a:pt x="1" y="16"/>
                        </a:lnTo>
                        <a:lnTo>
                          <a:pt x="2" y="20"/>
                        </a:lnTo>
                        <a:lnTo>
                          <a:pt x="7" y="24"/>
                        </a:lnTo>
                        <a:lnTo>
                          <a:pt x="15" y="28"/>
                        </a:lnTo>
                        <a:lnTo>
                          <a:pt x="27" y="31"/>
                        </a:lnTo>
                        <a:lnTo>
                          <a:pt x="40" y="34"/>
                        </a:lnTo>
                        <a:lnTo>
                          <a:pt x="60" y="36"/>
                        </a:lnTo>
                        <a:lnTo>
                          <a:pt x="79" y="34"/>
                        </a:lnTo>
                        <a:lnTo>
                          <a:pt x="94" y="31"/>
                        </a:lnTo>
                        <a:lnTo>
                          <a:pt x="104" y="28"/>
                        </a:lnTo>
                        <a:lnTo>
                          <a:pt x="110" y="24"/>
                        </a:lnTo>
                        <a:lnTo>
                          <a:pt x="116" y="20"/>
                        </a:lnTo>
                        <a:lnTo>
                          <a:pt x="118" y="16"/>
                        </a:lnTo>
                        <a:lnTo>
                          <a:pt x="120" y="13"/>
                        </a:lnTo>
                        <a:lnTo>
                          <a:pt x="120" y="0"/>
                        </a:lnTo>
                        <a:lnTo>
                          <a:pt x="119" y="1"/>
                        </a:lnTo>
                        <a:lnTo>
                          <a:pt x="118" y="4"/>
                        </a:lnTo>
                        <a:lnTo>
                          <a:pt x="116" y="8"/>
                        </a:lnTo>
                        <a:lnTo>
                          <a:pt x="110" y="11"/>
                        </a:lnTo>
                        <a:lnTo>
                          <a:pt x="102" y="16"/>
                        </a:lnTo>
                        <a:lnTo>
                          <a:pt x="94" y="20"/>
                        </a:lnTo>
                        <a:lnTo>
                          <a:pt x="78" y="22"/>
                        </a:lnTo>
                        <a:lnTo>
                          <a:pt x="59" y="23"/>
                        </a:lnTo>
                        <a:lnTo>
                          <a:pt x="39" y="22"/>
                        </a:lnTo>
                        <a:lnTo>
                          <a:pt x="26" y="20"/>
                        </a:lnTo>
                        <a:lnTo>
                          <a:pt x="13" y="16"/>
                        </a:lnTo>
                        <a:lnTo>
                          <a:pt x="7" y="11"/>
                        </a:lnTo>
                        <a:lnTo>
                          <a:pt x="2" y="8"/>
                        </a:lnTo>
                        <a:lnTo>
                          <a:pt x="1" y="4"/>
                        </a:lnTo>
                        <a:lnTo>
                          <a:pt x="0" y="1"/>
                        </a:lnTo>
                        <a:lnTo>
                          <a:pt x="0" y="0"/>
                        </a:lnTo>
                        <a:lnTo>
                          <a:pt x="0" y="13"/>
                        </a:lnTo>
                      </a:path>
                    </a:pathLst>
                  </a:custGeom>
                  <a:solidFill>
                    <a:srgbClr val="D2D2D2"/>
                  </a:solidFill>
                  <a:ln w="9525">
                    <a:noFill/>
                    <a:round/>
                    <a:headEnd/>
                    <a:tailEnd/>
                  </a:ln>
                </p:spPr>
                <p:txBody>
                  <a:bodyPr/>
                  <a:lstStyle/>
                  <a:p>
                    <a:pPr>
                      <a:defRPr/>
                    </a:pPr>
                    <a:endParaRPr lang="zh-CN" altLang="en-US" sz="2700">
                      <a:latin typeface="+mn-ea"/>
                      <a:ea typeface="+mn-ea"/>
                    </a:endParaRPr>
                  </a:p>
                </p:txBody>
              </p:sp>
              <p:sp>
                <p:nvSpPr>
                  <p:cNvPr id="76090" name="Freeform 314"/>
                  <p:cNvSpPr>
                    <a:spLocks/>
                  </p:cNvSpPr>
                  <p:nvPr/>
                </p:nvSpPr>
                <p:spPr bwMode="auto">
                  <a:xfrm>
                    <a:off x="4431" y="2058"/>
                    <a:ext cx="70" cy="25"/>
                  </a:xfrm>
                  <a:custGeom>
                    <a:avLst/>
                    <a:gdLst/>
                    <a:ahLst/>
                    <a:cxnLst>
                      <a:cxn ang="0">
                        <a:pos x="65" y="18"/>
                      </a:cxn>
                      <a:cxn ang="0">
                        <a:pos x="65" y="18"/>
                      </a:cxn>
                      <a:cxn ang="0">
                        <a:pos x="45" y="17"/>
                      </a:cxn>
                      <a:cxn ang="0">
                        <a:pos x="32" y="15"/>
                      </a:cxn>
                      <a:cxn ang="0">
                        <a:pos x="22" y="13"/>
                      </a:cxn>
                      <a:cxn ang="0">
                        <a:pos x="14" y="7"/>
                      </a:cxn>
                      <a:cxn ang="0">
                        <a:pos x="12" y="5"/>
                      </a:cxn>
                      <a:cxn ang="0">
                        <a:pos x="10" y="1"/>
                      </a:cxn>
                      <a:cxn ang="0">
                        <a:pos x="8" y="0"/>
                      </a:cxn>
                      <a:cxn ang="0">
                        <a:pos x="8" y="0"/>
                      </a:cxn>
                      <a:cxn ang="0">
                        <a:pos x="0" y="0"/>
                      </a:cxn>
                      <a:cxn ang="0">
                        <a:pos x="0" y="1"/>
                      </a:cxn>
                      <a:cxn ang="0">
                        <a:pos x="3" y="5"/>
                      </a:cxn>
                      <a:cxn ang="0">
                        <a:pos x="5" y="9"/>
                      </a:cxn>
                      <a:cxn ang="0">
                        <a:pos x="10" y="13"/>
                      </a:cxn>
                      <a:cxn ang="0">
                        <a:pos x="18" y="17"/>
                      </a:cxn>
                      <a:cxn ang="0">
                        <a:pos x="31" y="23"/>
                      </a:cxn>
                      <a:cxn ang="0">
                        <a:pos x="44" y="24"/>
                      </a:cxn>
                      <a:cxn ang="0">
                        <a:pos x="65" y="26"/>
                      </a:cxn>
                      <a:cxn ang="0">
                        <a:pos x="65" y="26"/>
                      </a:cxn>
                      <a:cxn ang="0">
                        <a:pos x="65" y="26"/>
                      </a:cxn>
                      <a:cxn ang="0">
                        <a:pos x="67" y="24"/>
                      </a:cxn>
                      <a:cxn ang="0">
                        <a:pos x="69" y="23"/>
                      </a:cxn>
                      <a:cxn ang="0">
                        <a:pos x="67" y="19"/>
                      </a:cxn>
                      <a:cxn ang="0">
                        <a:pos x="65" y="18"/>
                      </a:cxn>
                      <a:cxn ang="0">
                        <a:pos x="65" y="18"/>
                      </a:cxn>
                    </a:cxnLst>
                    <a:rect l="0" t="0" r="r" b="b"/>
                    <a:pathLst>
                      <a:path w="70" h="27">
                        <a:moveTo>
                          <a:pt x="65" y="18"/>
                        </a:moveTo>
                        <a:lnTo>
                          <a:pt x="65" y="18"/>
                        </a:lnTo>
                        <a:lnTo>
                          <a:pt x="45" y="17"/>
                        </a:lnTo>
                        <a:lnTo>
                          <a:pt x="32" y="15"/>
                        </a:lnTo>
                        <a:lnTo>
                          <a:pt x="22" y="13"/>
                        </a:lnTo>
                        <a:lnTo>
                          <a:pt x="14" y="7"/>
                        </a:lnTo>
                        <a:lnTo>
                          <a:pt x="12" y="5"/>
                        </a:lnTo>
                        <a:lnTo>
                          <a:pt x="10" y="1"/>
                        </a:lnTo>
                        <a:lnTo>
                          <a:pt x="8" y="0"/>
                        </a:lnTo>
                        <a:lnTo>
                          <a:pt x="0" y="0"/>
                        </a:lnTo>
                        <a:lnTo>
                          <a:pt x="0" y="1"/>
                        </a:lnTo>
                        <a:lnTo>
                          <a:pt x="3" y="5"/>
                        </a:lnTo>
                        <a:lnTo>
                          <a:pt x="5" y="9"/>
                        </a:lnTo>
                        <a:lnTo>
                          <a:pt x="10" y="13"/>
                        </a:lnTo>
                        <a:lnTo>
                          <a:pt x="18" y="17"/>
                        </a:lnTo>
                        <a:lnTo>
                          <a:pt x="31" y="23"/>
                        </a:lnTo>
                        <a:lnTo>
                          <a:pt x="44" y="24"/>
                        </a:lnTo>
                        <a:lnTo>
                          <a:pt x="65" y="26"/>
                        </a:lnTo>
                        <a:lnTo>
                          <a:pt x="67" y="24"/>
                        </a:lnTo>
                        <a:lnTo>
                          <a:pt x="69" y="23"/>
                        </a:lnTo>
                        <a:lnTo>
                          <a:pt x="67" y="19"/>
                        </a:lnTo>
                        <a:lnTo>
                          <a:pt x="65" y="18"/>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89" name="Freeform 313"/>
                  <p:cNvSpPr>
                    <a:spLocks/>
                  </p:cNvSpPr>
                  <p:nvPr/>
                </p:nvSpPr>
                <p:spPr bwMode="auto">
                  <a:xfrm>
                    <a:off x="4496" y="2054"/>
                    <a:ext cx="65" cy="25"/>
                  </a:xfrm>
                  <a:custGeom>
                    <a:avLst/>
                    <a:gdLst/>
                    <a:ahLst/>
                    <a:cxnLst>
                      <a:cxn ang="0">
                        <a:pos x="56" y="4"/>
                      </a:cxn>
                      <a:cxn ang="0">
                        <a:pos x="56" y="3"/>
                      </a:cxn>
                      <a:cxn ang="0">
                        <a:pos x="57" y="3"/>
                      </a:cxn>
                      <a:cxn ang="0">
                        <a:pos x="56" y="5"/>
                      </a:cxn>
                      <a:cxn ang="0">
                        <a:pos x="54" y="9"/>
                      </a:cxn>
                      <a:cxn ang="0">
                        <a:pos x="49" y="11"/>
                      </a:cxn>
                      <a:cxn ang="0">
                        <a:pos x="42" y="17"/>
                      </a:cxn>
                      <a:cxn ang="0">
                        <a:pos x="34" y="19"/>
                      </a:cxn>
                      <a:cxn ang="0">
                        <a:pos x="19" y="21"/>
                      </a:cxn>
                      <a:cxn ang="0">
                        <a:pos x="0" y="22"/>
                      </a:cxn>
                      <a:cxn ang="0">
                        <a:pos x="0" y="30"/>
                      </a:cxn>
                      <a:cxn ang="0">
                        <a:pos x="19" y="28"/>
                      </a:cxn>
                      <a:cxn ang="0">
                        <a:pos x="35" y="27"/>
                      </a:cxn>
                      <a:cxn ang="0">
                        <a:pos x="46" y="21"/>
                      </a:cxn>
                      <a:cxn ang="0">
                        <a:pos x="54" y="17"/>
                      </a:cxn>
                      <a:cxn ang="0">
                        <a:pos x="58" y="13"/>
                      </a:cxn>
                      <a:cxn ang="0">
                        <a:pos x="61" y="9"/>
                      </a:cxn>
                      <a:cxn ang="0">
                        <a:pos x="64" y="5"/>
                      </a:cxn>
                      <a:cxn ang="0">
                        <a:pos x="64" y="4"/>
                      </a:cxn>
                      <a:cxn ang="0">
                        <a:pos x="64" y="4"/>
                      </a:cxn>
                      <a:cxn ang="0">
                        <a:pos x="64" y="4"/>
                      </a:cxn>
                      <a:cxn ang="0">
                        <a:pos x="63" y="1"/>
                      </a:cxn>
                      <a:cxn ang="0">
                        <a:pos x="60" y="0"/>
                      </a:cxn>
                      <a:cxn ang="0">
                        <a:pos x="57" y="0"/>
                      </a:cxn>
                      <a:cxn ang="0">
                        <a:pos x="56" y="3"/>
                      </a:cxn>
                      <a:cxn ang="0">
                        <a:pos x="56" y="4"/>
                      </a:cxn>
                      <a:cxn ang="0">
                        <a:pos x="56" y="4"/>
                      </a:cxn>
                    </a:cxnLst>
                    <a:rect l="0" t="0" r="r" b="b"/>
                    <a:pathLst>
                      <a:path w="65" h="31">
                        <a:moveTo>
                          <a:pt x="56" y="4"/>
                        </a:moveTo>
                        <a:lnTo>
                          <a:pt x="56" y="3"/>
                        </a:lnTo>
                        <a:lnTo>
                          <a:pt x="57" y="3"/>
                        </a:lnTo>
                        <a:lnTo>
                          <a:pt x="56" y="5"/>
                        </a:lnTo>
                        <a:lnTo>
                          <a:pt x="54" y="9"/>
                        </a:lnTo>
                        <a:lnTo>
                          <a:pt x="49" y="11"/>
                        </a:lnTo>
                        <a:lnTo>
                          <a:pt x="42" y="17"/>
                        </a:lnTo>
                        <a:lnTo>
                          <a:pt x="34" y="19"/>
                        </a:lnTo>
                        <a:lnTo>
                          <a:pt x="19" y="21"/>
                        </a:lnTo>
                        <a:lnTo>
                          <a:pt x="0" y="22"/>
                        </a:lnTo>
                        <a:lnTo>
                          <a:pt x="0" y="30"/>
                        </a:lnTo>
                        <a:lnTo>
                          <a:pt x="19" y="28"/>
                        </a:lnTo>
                        <a:lnTo>
                          <a:pt x="35" y="27"/>
                        </a:lnTo>
                        <a:lnTo>
                          <a:pt x="46" y="21"/>
                        </a:lnTo>
                        <a:lnTo>
                          <a:pt x="54" y="17"/>
                        </a:lnTo>
                        <a:lnTo>
                          <a:pt x="58" y="13"/>
                        </a:lnTo>
                        <a:lnTo>
                          <a:pt x="61" y="9"/>
                        </a:lnTo>
                        <a:lnTo>
                          <a:pt x="64" y="5"/>
                        </a:lnTo>
                        <a:lnTo>
                          <a:pt x="64" y="4"/>
                        </a:lnTo>
                        <a:lnTo>
                          <a:pt x="63" y="1"/>
                        </a:lnTo>
                        <a:lnTo>
                          <a:pt x="60" y="0"/>
                        </a:lnTo>
                        <a:lnTo>
                          <a:pt x="57" y="0"/>
                        </a:lnTo>
                        <a:lnTo>
                          <a:pt x="56" y="3"/>
                        </a:lnTo>
                        <a:lnTo>
                          <a:pt x="56" y="4"/>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88" name="Freeform 312"/>
                  <p:cNvSpPr>
                    <a:spLocks/>
                  </p:cNvSpPr>
                  <p:nvPr/>
                </p:nvSpPr>
                <p:spPr bwMode="auto">
                  <a:xfrm>
                    <a:off x="4552" y="2042"/>
                    <a:ext cx="9" cy="17"/>
                  </a:xfrm>
                  <a:custGeom>
                    <a:avLst/>
                    <a:gdLst/>
                    <a:ahLst/>
                    <a:cxnLst>
                      <a:cxn ang="0">
                        <a:pos x="8" y="4"/>
                      </a:cxn>
                      <a:cxn ang="0">
                        <a:pos x="0" y="3"/>
                      </a:cxn>
                      <a:cxn ang="0">
                        <a:pos x="0" y="16"/>
                      </a:cxn>
                      <a:cxn ang="0">
                        <a:pos x="8" y="16"/>
                      </a:cxn>
                      <a:cxn ang="0">
                        <a:pos x="8" y="3"/>
                      </a:cxn>
                      <a:cxn ang="0">
                        <a:pos x="0" y="3"/>
                      </a:cxn>
                      <a:cxn ang="0">
                        <a:pos x="8" y="3"/>
                      </a:cxn>
                      <a:cxn ang="0">
                        <a:pos x="7" y="1"/>
                      </a:cxn>
                      <a:cxn ang="0">
                        <a:pos x="4" y="0"/>
                      </a:cxn>
                      <a:cxn ang="0">
                        <a:pos x="1" y="1"/>
                      </a:cxn>
                      <a:cxn ang="0">
                        <a:pos x="0" y="3"/>
                      </a:cxn>
                      <a:cxn ang="0">
                        <a:pos x="8" y="4"/>
                      </a:cxn>
                      <a:cxn ang="0">
                        <a:pos x="8" y="4"/>
                      </a:cxn>
                    </a:cxnLst>
                    <a:rect l="0" t="0" r="r" b="b"/>
                    <a:pathLst>
                      <a:path w="9" h="17">
                        <a:moveTo>
                          <a:pt x="8" y="4"/>
                        </a:moveTo>
                        <a:lnTo>
                          <a:pt x="0" y="3"/>
                        </a:lnTo>
                        <a:lnTo>
                          <a:pt x="0" y="16"/>
                        </a:lnTo>
                        <a:lnTo>
                          <a:pt x="8" y="16"/>
                        </a:lnTo>
                        <a:lnTo>
                          <a:pt x="8" y="3"/>
                        </a:lnTo>
                        <a:lnTo>
                          <a:pt x="0" y="3"/>
                        </a:lnTo>
                        <a:lnTo>
                          <a:pt x="8" y="3"/>
                        </a:lnTo>
                        <a:lnTo>
                          <a:pt x="7" y="1"/>
                        </a:lnTo>
                        <a:lnTo>
                          <a:pt x="4" y="0"/>
                        </a:lnTo>
                        <a:lnTo>
                          <a:pt x="1" y="1"/>
                        </a:lnTo>
                        <a:lnTo>
                          <a:pt x="0" y="3"/>
                        </a:lnTo>
                        <a:lnTo>
                          <a:pt x="8" y="4"/>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87" name="Freeform 311"/>
                  <p:cNvSpPr>
                    <a:spLocks/>
                  </p:cNvSpPr>
                  <p:nvPr/>
                </p:nvSpPr>
                <p:spPr bwMode="auto">
                  <a:xfrm>
                    <a:off x="4492" y="2045"/>
                    <a:ext cx="69" cy="25"/>
                  </a:xfrm>
                  <a:custGeom>
                    <a:avLst/>
                    <a:gdLst/>
                    <a:ahLst/>
                    <a:cxnLst>
                      <a:cxn ang="0">
                        <a:pos x="3" y="26"/>
                      </a:cxn>
                      <a:cxn ang="0">
                        <a:pos x="3" y="26"/>
                      </a:cxn>
                      <a:cxn ang="0">
                        <a:pos x="23" y="26"/>
                      </a:cxn>
                      <a:cxn ang="0">
                        <a:pos x="38" y="23"/>
                      </a:cxn>
                      <a:cxn ang="0">
                        <a:pos x="49" y="19"/>
                      </a:cxn>
                      <a:cxn ang="0">
                        <a:pos x="57" y="14"/>
                      </a:cxn>
                      <a:cxn ang="0">
                        <a:pos x="62" y="9"/>
                      </a:cxn>
                      <a:cxn ang="0">
                        <a:pos x="65" y="6"/>
                      </a:cxn>
                      <a:cxn ang="0">
                        <a:pos x="67" y="2"/>
                      </a:cxn>
                      <a:cxn ang="0">
                        <a:pos x="68" y="1"/>
                      </a:cxn>
                      <a:cxn ang="0">
                        <a:pos x="60" y="0"/>
                      </a:cxn>
                      <a:cxn ang="0">
                        <a:pos x="60" y="0"/>
                      </a:cxn>
                      <a:cxn ang="0">
                        <a:pos x="60" y="2"/>
                      </a:cxn>
                      <a:cxn ang="0">
                        <a:pos x="57" y="5"/>
                      </a:cxn>
                      <a:cxn ang="0">
                        <a:pos x="52" y="8"/>
                      </a:cxn>
                      <a:cxn ang="0">
                        <a:pos x="45" y="13"/>
                      </a:cxn>
                      <a:cxn ang="0">
                        <a:pos x="35" y="16"/>
                      </a:cxn>
                      <a:cxn ang="0">
                        <a:pos x="21" y="19"/>
                      </a:cxn>
                      <a:cxn ang="0">
                        <a:pos x="3" y="20"/>
                      </a:cxn>
                      <a:cxn ang="0">
                        <a:pos x="3" y="20"/>
                      </a:cxn>
                      <a:cxn ang="0">
                        <a:pos x="3" y="20"/>
                      </a:cxn>
                      <a:cxn ang="0">
                        <a:pos x="1" y="20"/>
                      </a:cxn>
                      <a:cxn ang="0">
                        <a:pos x="0" y="23"/>
                      </a:cxn>
                      <a:cxn ang="0">
                        <a:pos x="1" y="26"/>
                      </a:cxn>
                      <a:cxn ang="0">
                        <a:pos x="3" y="26"/>
                      </a:cxn>
                      <a:cxn ang="0">
                        <a:pos x="3" y="26"/>
                      </a:cxn>
                    </a:cxnLst>
                    <a:rect l="0" t="0" r="r" b="b"/>
                    <a:pathLst>
                      <a:path w="69" h="27">
                        <a:moveTo>
                          <a:pt x="3" y="26"/>
                        </a:moveTo>
                        <a:lnTo>
                          <a:pt x="3" y="26"/>
                        </a:lnTo>
                        <a:lnTo>
                          <a:pt x="23" y="26"/>
                        </a:lnTo>
                        <a:lnTo>
                          <a:pt x="38" y="23"/>
                        </a:lnTo>
                        <a:lnTo>
                          <a:pt x="49" y="19"/>
                        </a:lnTo>
                        <a:lnTo>
                          <a:pt x="57" y="14"/>
                        </a:lnTo>
                        <a:lnTo>
                          <a:pt x="62" y="9"/>
                        </a:lnTo>
                        <a:lnTo>
                          <a:pt x="65" y="6"/>
                        </a:lnTo>
                        <a:lnTo>
                          <a:pt x="67" y="2"/>
                        </a:lnTo>
                        <a:lnTo>
                          <a:pt x="68" y="1"/>
                        </a:lnTo>
                        <a:lnTo>
                          <a:pt x="60" y="0"/>
                        </a:lnTo>
                        <a:lnTo>
                          <a:pt x="60" y="2"/>
                        </a:lnTo>
                        <a:lnTo>
                          <a:pt x="57" y="5"/>
                        </a:lnTo>
                        <a:lnTo>
                          <a:pt x="52" y="8"/>
                        </a:lnTo>
                        <a:lnTo>
                          <a:pt x="45" y="13"/>
                        </a:lnTo>
                        <a:lnTo>
                          <a:pt x="35" y="16"/>
                        </a:lnTo>
                        <a:lnTo>
                          <a:pt x="21" y="19"/>
                        </a:lnTo>
                        <a:lnTo>
                          <a:pt x="3" y="20"/>
                        </a:lnTo>
                        <a:lnTo>
                          <a:pt x="1" y="20"/>
                        </a:lnTo>
                        <a:lnTo>
                          <a:pt x="0" y="23"/>
                        </a:lnTo>
                        <a:lnTo>
                          <a:pt x="1" y="26"/>
                        </a:lnTo>
                        <a:lnTo>
                          <a:pt x="3" y="26"/>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86" name="Freeform 310"/>
                  <p:cNvSpPr>
                    <a:spLocks/>
                  </p:cNvSpPr>
                  <p:nvPr/>
                </p:nvSpPr>
                <p:spPr bwMode="auto">
                  <a:xfrm>
                    <a:off x="4431" y="2042"/>
                    <a:ext cx="65" cy="25"/>
                  </a:xfrm>
                  <a:custGeom>
                    <a:avLst/>
                    <a:gdLst/>
                    <a:ahLst/>
                    <a:cxnLst>
                      <a:cxn ang="0">
                        <a:pos x="8" y="3"/>
                      </a:cxn>
                      <a:cxn ang="0">
                        <a:pos x="0" y="3"/>
                      </a:cxn>
                      <a:cxn ang="0">
                        <a:pos x="0" y="5"/>
                      </a:cxn>
                      <a:cxn ang="0">
                        <a:pos x="3" y="8"/>
                      </a:cxn>
                      <a:cxn ang="0">
                        <a:pos x="5" y="12"/>
                      </a:cxn>
                      <a:cxn ang="0">
                        <a:pos x="10" y="17"/>
                      </a:cxn>
                      <a:cxn ang="0">
                        <a:pos x="17" y="22"/>
                      </a:cxn>
                      <a:cxn ang="0">
                        <a:pos x="28" y="26"/>
                      </a:cxn>
                      <a:cxn ang="0">
                        <a:pos x="43" y="29"/>
                      </a:cxn>
                      <a:cxn ang="0">
                        <a:pos x="64" y="29"/>
                      </a:cxn>
                      <a:cxn ang="0">
                        <a:pos x="64" y="23"/>
                      </a:cxn>
                      <a:cxn ang="0">
                        <a:pos x="44" y="22"/>
                      </a:cxn>
                      <a:cxn ang="0">
                        <a:pos x="32" y="19"/>
                      </a:cxn>
                      <a:cxn ang="0">
                        <a:pos x="21" y="16"/>
                      </a:cxn>
                      <a:cxn ang="0">
                        <a:pos x="14" y="12"/>
                      </a:cxn>
                      <a:cxn ang="0">
                        <a:pos x="12" y="8"/>
                      </a:cxn>
                      <a:cxn ang="0">
                        <a:pos x="10" y="5"/>
                      </a:cxn>
                      <a:cxn ang="0">
                        <a:pos x="8" y="3"/>
                      </a:cxn>
                      <a:cxn ang="0">
                        <a:pos x="8" y="3"/>
                      </a:cxn>
                      <a:cxn ang="0">
                        <a:pos x="0" y="3"/>
                      </a:cxn>
                      <a:cxn ang="0">
                        <a:pos x="8" y="3"/>
                      </a:cxn>
                      <a:cxn ang="0">
                        <a:pos x="7" y="1"/>
                      </a:cxn>
                      <a:cxn ang="0">
                        <a:pos x="5" y="0"/>
                      </a:cxn>
                      <a:cxn ang="0">
                        <a:pos x="3" y="1"/>
                      </a:cxn>
                      <a:cxn ang="0">
                        <a:pos x="0" y="3"/>
                      </a:cxn>
                      <a:cxn ang="0">
                        <a:pos x="8" y="3"/>
                      </a:cxn>
                      <a:cxn ang="0">
                        <a:pos x="8" y="3"/>
                      </a:cxn>
                    </a:cxnLst>
                    <a:rect l="0" t="0" r="r" b="b"/>
                    <a:pathLst>
                      <a:path w="65" h="30">
                        <a:moveTo>
                          <a:pt x="8" y="3"/>
                        </a:moveTo>
                        <a:lnTo>
                          <a:pt x="0" y="3"/>
                        </a:lnTo>
                        <a:lnTo>
                          <a:pt x="0" y="5"/>
                        </a:lnTo>
                        <a:lnTo>
                          <a:pt x="3" y="8"/>
                        </a:lnTo>
                        <a:lnTo>
                          <a:pt x="5" y="12"/>
                        </a:lnTo>
                        <a:lnTo>
                          <a:pt x="10" y="17"/>
                        </a:lnTo>
                        <a:lnTo>
                          <a:pt x="17" y="22"/>
                        </a:lnTo>
                        <a:lnTo>
                          <a:pt x="28" y="26"/>
                        </a:lnTo>
                        <a:lnTo>
                          <a:pt x="43" y="29"/>
                        </a:lnTo>
                        <a:lnTo>
                          <a:pt x="64" y="29"/>
                        </a:lnTo>
                        <a:lnTo>
                          <a:pt x="64" y="23"/>
                        </a:lnTo>
                        <a:lnTo>
                          <a:pt x="44" y="22"/>
                        </a:lnTo>
                        <a:lnTo>
                          <a:pt x="32" y="19"/>
                        </a:lnTo>
                        <a:lnTo>
                          <a:pt x="21" y="16"/>
                        </a:lnTo>
                        <a:lnTo>
                          <a:pt x="14" y="12"/>
                        </a:lnTo>
                        <a:lnTo>
                          <a:pt x="12" y="8"/>
                        </a:lnTo>
                        <a:lnTo>
                          <a:pt x="10" y="5"/>
                        </a:lnTo>
                        <a:lnTo>
                          <a:pt x="8" y="3"/>
                        </a:lnTo>
                        <a:lnTo>
                          <a:pt x="0" y="3"/>
                        </a:lnTo>
                        <a:lnTo>
                          <a:pt x="8" y="3"/>
                        </a:lnTo>
                        <a:lnTo>
                          <a:pt x="7" y="1"/>
                        </a:lnTo>
                        <a:lnTo>
                          <a:pt x="5" y="0"/>
                        </a:lnTo>
                        <a:lnTo>
                          <a:pt x="3" y="1"/>
                        </a:lnTo>
                        <a:lnTo>
                          <a:pt x="0" y="3"/>
                        </a:lnTo>
                        <a:lnTo>
                          <a:pt x="8" y="3"/>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85" name="Freeform 309"/>
                  <p:cNvSpPr>
                    <a:spLocks/>
                  </p:cNvSpPr>
                  <p:nvPr/>
                </p:nvSpPr>
                <p:spPr bwMode="auto">
                  <a:xfrm>
                    <a:off x="4431" y="2045"/>
                    <a:ext cx="9" cy="17"/>
                  </a:xfrm>
                  <a:custGeom>
                    <a:avLst/>
                    <a:gdLst/>
                    <a:ahLst/>
                    <a:cxnLst>
                      <a:cxn ang="0">
                        <a:pos x="8" y="13"/>
                      </a:cxn>
                      <a:cxn ang="0">
                        <a:pos x="8" y="13"/>
                      </a:cxn>
                      <a:cxn ang="0">
                        <a:pos x="8" y="0"/>
                      </a:cxn>
                      <a:cxn ang="0">
                        <a:pos x="0" y="0"/>
                      </a:cxn>
                      <a:cxn ang="0">
                        <a:pos x="0" y="13"/>
                      </a:cxn>
                      <a:cxn ang="0">
                        <a:pos x="0" y="13"/>
                      </a:cxn>
                      <a:cxn ang="0">
                        <a:pos x="0" y="13"/>
                      </a:cxn>
                      <a:cxn ang="0">
                        <a:pos x="3" y="14"/>
                      </a:cxn>
                      <a:cxn ang="0">
                        <a:pos x="5" y="16"/>
                      </a:cxn>
                      <a:cxn ang="0">
                        <a:pos x="7" y="14"/>
                      </a:cxn>
                      <a:cxn ang="0">
                        <a:pos x="8" y="13"/>
                      </a:cxn>
                      <a:cxn ang="0">
                        <a:pos x="8" y="13"/>
                      </a:cxn>
                    </a:cxnLst>
                    <a:rect l="0" t="0" r="r" b="b"/>
                    <a:pathLst>
                      <a:path w="9" h="17">
                        <a:moveTo>
                          <a:pt x="8" y="13"/>
                        </a:moveTo>
                        <a:lnTo>
                          <a:pt x="8" y="13"/>
                        </a:lnTo>
                        <a:lnTo>
                          <a:pt x="8" y="0"/>
                        </a:lnTo>
                        <a:lnTo>
                          <a:pt x="0" y="0"/>
                        </a:lnTo>
                        <a:lnTo>
                          <a:pt x="0" y="13"/>
                        </a:lnTo>
                        <a:lnTo>
                          <a:pt x="3" y="14"/>
                        </a:lnTo>
                        <a:lnTo>
                          <a:pt x="5" y="16"/>
                        </a:lnTo>
                        <a:lnTo>
                          <a:pt x="7" y="14"/>
                        </a:lnTo>
                        <a:lnTo>
                          <a:pt x="8" y="13"/>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84" name="Freeform 308"/>
                  <p:cNvSpPr>
                    <a:spLocks/>
                  </p:cNvSpPr>
                  <p:nvPr/>
                </p:nvSpPr>
                <p:spPr bwMode="auto">
                  <a:xfrm>
                    <a:off x="4436" y="2058"/>
                    <a:ext cx="121" cy="35"/>
                  </a:xfrm>
                  <a:custGeom>
                    <a:avLst/>
                    <a:gdLst/>
                    <a:ahLst/>
                    <a:cxnLst>
                      <a:cxn ang="0">
                        <a:pos x="3" y="13"/>
                      </a:cxn>
                      <a:cxn ang="0">
                        <a:pos x="5" y="15"/>
                      </a:cxn>
                      <a:cxn ang="0">
                        <a:pos x="5" y="16"/>
                      </a:cxn>
                      <a:cxn ang="0">
                        <a:pos x="7" y="19"/>
                      </a:cxn>
                      <a:cxn ang="0">
                        <a:pos x="11" y="24"/>
                      </a:cxn>
                      <a:cxn ang="0">
                        <a:pos x="13" y="26"/>
                      </a:cxn>
                      <a:cxn ang="0">
                        <a:pos x="18" y="28"/>
                      </a:cxn>
                      <a:cxn ang="0">
                        <a:pos x="21" y="29"/>
                      </a:cxn>
                      <a:cxn ang="0">
                        <a:pos x="27" y="31"/>
                      </a:cxn>
                      <a:cxn ang="0">
                        <a:pos x="32" y="33"/>
                      </a:cxn>
                      <a:cxn ang="0">
                        <a:pos x="41" y="34"/>
                      </a:cxn>
                      <a:cxn ang="0">
                        <a:pos x="50" y="34"/>
                      </a:cxn>
                      <a:cxn ang="0">
                        <a:pos x="60" y="34"/>
                      </a:cxn>
                      <a:cxn ang="0">
                        <a:pos x="70" y="34"/>
                      </a:cxn>
                      <a:cxn ang="0">
                        <a:pos x="78" y="34"/>
                      </a:cxn>
                      <a:cxn ang="0">
                        <a:pos x="85" y="33"/>
                      </a:cxn>
                      <a:cxn ang="0">
                        <a:pos x="91" y="31"/>
                      </a:cxn>
                      <a:cxn ang="0">
                        <a:pos x="96" y="29"/>
                      </a:cxn>
                      <a:cxn ang="0">
                        <a:pos x="100" y="27"/>
                      </a:cxn>
                      <a:cxn ang="0">
                        <a:pos x="105" y="25"/>
                      </a:cxn>
                      <a:cxn ang="0">
                        <a:pos x="108" y="23"/>
                      </a:cxn>
                      <a:cxn ang="0">
                        <a:pos x="110" y="19"/>
                      </a:cxn>
                      <a:cxn ang="0">
                        <a:pos x="114" y="16"/>
                      </a:cxn>
                      <a:cxn ang="0">
                        <a:pos x="116" y="15"/>
                      </a:cxn>
                      <a:cxn ang="0">
                        <a:pos x="116" y="13"/>
                      </a:cxn>
                      <a:cxn ang="0">
                        <a:pos x="120" y="0"/>
                      </a:cxn>
                      <a:cxn ang="0">
                        <a:pos x="120" y="0"/>
                      </a:cxn>
                      <a:cxn ang="0">
                        <a:pos x="118" y="3"/>
                      </a:cxn>
                      <a:cxn ang="0">
                        <a:pos x="116" y="7"/>
                      </a:cxn>
                      <a:cxn ang="0">
                        <a:pos x="110" y="11"/>
                      </a:cxn>
                      <a:cxn ang="0">
                        <a:pos x="104" y="15"/>
                      </a:cxn>
                      <a:cxn ang="0">
                        <a:pos x="94" y="18"/>
                      </a:cxn>
                      <a:cxn ang="0">
                        <a:pos x="79" y="21"/>
                      </a:cxn>
                      <a:cxn ang="0">
                        <a:pos x="60" y="23"/>
                      </a:cxn>
                      <a:cxn ang="0">
                        <a:pos x="40" y="21"/>
                      </a:cxn>
                      <a:cxn ang="0">
                        <a:pos x="27" y="18"/>
                      </a:cxn>
                      <a:cxn ang="0">
                        <a:pos x="15" y="15"/>
                      </a:cxn>
                      <a:cxn ang="0">
                        <a:pos x="7" y="11"/>
                      </a:cxn>
                      <a:cxn ang="0">
                        <a:pos x="2" y="7"/>
                      </a:cxn>
                      <a:cxn ang="0">
                        <a:pos x="1" y="3"/>
                      </a:cxn>
                      <a:cxn ang="0">
                        <a:pos x="0" y="0"/>
                      </a:cxn>
                      <a:cxn ang="0">
                        <a:pos x="0" y="0"/>
                      </a:cxn>
                      <a:cxn ang="0">
                        <a:pos x="3" y="13"/>
                      </a:cxn>
                      <a:cxn ang="0">
                        <a:pos x="3" y="13"/>
                      </a:cxn>
                    </a:cxnLst>
                    <a:rect l="0" t="0" r="r" b="b"/>
                    <a:pathLst>
                      <a:path w="121" h="35">
                        <a:moveTo>
                          <a:pt x="3" y="13"/>
                        </a:moveTo>
                        <a:lnTo>
                          <a:pt x="5" y="15"/>
                        </a:lnTo>
                        <a:lnTo>
                          <a:pt x="5" y="16"/>
                        </a:lnTo>
                        <a:lnTo>
                          <a:pt x="7" y="19"/>
                        </a:lnTo>
                        <a:lnTo>
                          <a:pt x="11" y="24"/>
                        </a:lnTo>
                        <a:lnTo>
                          <a:pt x="13" y="26"/>
                        </a:lnTo>
                        <a:lnTo>
                          <a:pt x="18" y="28"/>
                        </a:lnTo>
                        <a:lnTo>
                          <a:pt x="21" y="29"/>
                        </a:lnTo>
                        <a:lnTo>
                          <a:pt x="27" y="31"/>
                        </a:lnTo>
                        <a:lnTo>
                          <a:pt x="32" y="33"/>
                        </a:lnTo>
                        <a:lnTo>
                          <a:pt x="41" y="34"/>
                        </a:lnTo>
                        <a:lnTo>
                          <a:pt x="50" y="34"/>
                        </a:lnTo>
                        <a:lnTo>
                          <a:pt x="60" y="34"/>
                        </a:lnTo>
                        <a:lnTo>
                          <a:pt x="70" y="34"/>
                        </a:lnTo>
                        <a:lnTo>
                          <a:pt x="78" y="34"/>
                        </a:lnTo>
                        <a:lnTo>
                          <a:pt x="85" y="33"/>
                        </a:lnTo>
                        <a:lnTo>
                          <a:pt x="91" y="31"/>
                        </a:lnTo>
                        <a:lnTo>
                          <a:pt x="96" y="29"/>
                        </a:lnTo>
                        <a:lnTo>
                          <a:pt x="100" y="27"/>
                        </a:lnTo>
                        <a:lnTo>
                          <a:pt x="105" y="25"/>
                        </a:lnTo>
                        <a:lnTo>
                          <a:pt x="108" y="23"/>
                        </a:lnTo>
                        <a:lnTo>
                          <a:pt x="110" y="19"/>
                        </a:lnTo>
                        <a:lnTo>
                          <a:pt x="114" y="16"/>
                        </a:lnTo>
                        <a:lnTo>
                          <a:pt x="116" y="15"/>
                        </a:lnTo>
                        <a:lnTo>
                          <a:pt x="116" y="13"/>
                        </a:lnTo>
                        <a:lnTo>
                          <a:pt x="120" y="0"/>
                        </a:lnTo>
                        <a:lnTo>
                          <a:pt x="118" y="3"/>
                        </a:lnTo>
                        <a:lnTo>
                          <a:pt x="116" y="7"/>
                        </a:lnTo>
                        <a:lnTo>
                          <a:pt x="110" y="11"/>
                        </a:lnTo>
                        <a:lnTo>
                          <a:pt x="104" y="15"/>
                        </a:lnTo>
                        <a:lnTo>
                          <a:pt x="94" y="18"/>
                        </a:lnTo>
                        <a:lnTo>
                          <a:pt x="79" y="21"/>
                        </a:lnTo>
                        <a:lnTo>
                          <a:pt x="60" y="23"/>
                        </a:lnTo>
                        <a:lnTo>
                          <a:pt x="40" y="21"/>
                        </a:lnTo>
                        <a:lnTo>
                          <a:pt x="27" y="18"/>
                        </a:lnTo>
                        <a:lnTo>
                          <a:pt x="15" y="15"/>
                        </a:lnTo>
                        <a:lnTo>
                          <a:pt x="7" y="11"/>
                        </a:lnTo>
                        <a:lnTo>
                          <a:pt x="2" y="7"/>
                        </a:lnTo>
                        <a:lnTo>
                          <a:pt x="1" y="3"/>
                        </a:lnTo>
                        <a:lnTo>
                          <a:pt x="0" y="0"/>
                        </a:lnTo>
                        <a:lnTo>
                          <a:pt x="3" y="13"/>
                        </a:lnTo>
                      </a:path>
                    </a:pathLst>
                  </a:custGeom>
                  <a:solidFill>
                    <a:srgbClr val="D2D2D2"/>
                  </a:solidFill>
                  <a:ln w="9525">
                    <a:noFill/>
                    <a:round/>
                    <a:headEnd/>
                    <a:tailEnd/>
                  </a:ln>
                </p:spPr>
                <p:txBody>
                  <a:bodyPr/>
                  <a:lstStyle/>
                  <a:p>
                    <a:pPr>
                      <a:defRPr/>
                    </a:pPr>
                    <a:endParaRPr lang="zh-CN" altLang="en-US" sz="2700">
                      <a:latin typeface="+mn-ea"/>
                      <a:ea typeface="+mn-ea"/>
                    </a:endParaRPr>
                  </a:p>
                </p:txBody>
              </p:sp>
              <p:sp>
                <p:nvSpPr>
                  <p:cNvPr id="76083" name="Freeform 307"/>
                  <p:cNvSpPr>
                    <a:spLocks/>
                  </p:cNvSpPr>
                  <p:nvPr/>
                </p:nvSpPr>
                <p:spPr bwMode="auto">
                  <a:xfrm>
                    <a:off x="4436" y="2068"/>
                    <a:ext cx="16" cy="15"/>
                  </a:xfrm>
                  <a:custGeom>
                    <a:avLst/>
                    <a:gdLst/>
                    <a:ahLst/>
                    <a:cxnLst>
                      <a:cxn ang="0">
                        <a:pos x="13" y="8"/>
                      </a:cxn>
                      <a:cxn ang="0">
                        <a:pos x="13" y="8"/>
                      </a:cxn>
                      <a:cxn ang="0">
                        <a:pos x="9" y="4"/>
                      </a:cxn>
                      <a:cxn ang="0">
                        <a:pos x="8" y="2"/>
                      </a:cxn>
                      <a:cxn ang="0">
                        <a:pos x="7" y="0"/>
                      </a:cxn>
                      <a:cxn ang="0">
                        <a:pos x="7" y="0"/>
                      </a:cxn>
                      <a:cxn ang="0">
                        <a:pos x="0" y="2"/>
                      </a:cxn>
                      <a:cxn ang="0">
                        <a:pos x="1" y="3"/>
                      </a:cxn>
                      <a:cxn ang="0">
                        <a:pos x="1" y="5"/>
                      </a:cxn>
                      <a:cxn ang="0">
                        <a:pos x="5" y="9"/>
                      </a:cxn>
                      <a:cxn ang="0">
                        <a:pos x="8" y="13"/>
                      </a:cxn>
                      <a:cxn ang="0">
                        <a:pos x="9" y="13"/>
                      </a:cxn>
                      <a:cxn ang="0">
                        <a:pos x="8" y="13"/>
                      </a:cxn>
                      <a:cxn ang="0">
                        <a:pos x="11" y="14"/>
                      </a:cxn>
                      <a:cxn ang="0">
                        <a:pos x="13" y="13"/>
                      </a:cxn>
                      <a:cxn ang="0">
                        <a:pos x="15" y="11"/>
                      </a:cxn>
                      <a:cxn ang="0">
                        <a:pos x="13" y="8"/>
                      </a:cxn>
                      <a:cxn ang="0">
                        <a:pos x="13" y="8"/>
                      </a:cxn>
                      <a:cxn ang="0">
                        <a:pos x="13" y="8"/>
                      </a:cxn>
                    </a:cxnLst>
                    <a:rect l="0" t="0" r="r" b="b"/>
                    <a:pathLst>
                      <a:path w="16" h="15">
                        <a:moveTo>
                          <a:pt x="13" y="8"/>
                        </a:moveTo>
                        <a:lnTo>
                          <a:pt x="13" y="8"/>
                        </a:lnTo>
                        <a:lnTo>
                          <a:pt x="9" y="4"/>
                        </a:lnTo>
                        <a:lnTo>
                          <a:pt x="8" y="2"/>
                        </a:lnTo>
                        <a:lnTo>
                          <a:pt x="7" y="0"/>
                        </a:lnTo>
                        <a:lnTo>
                          <a:pt x="0" y="2"/>
                        </a:lnTo>
                        <a:lnTo>
                          <a:pt x="1" y="3"/>
                        </a:lnTo>
                        <a:lnTo>
                          <a:pt x="1" y="5"/>
                        </a:lnTo>
                        <a:lnTo>
                          <a:pt x="5" y="9"/>
                        </a:lnTo>
                        <a:lnTo>
                          <a:pt x="8" y="13"/>
                        </a:lnTo>
                        <a:lnTo>
                          <a:pt x="9" y="13"/>
                        </a:lnTo>
                        <a:lnTo>
                          <a:pt x="8" y="13"/>
                        </a:lnTo>
                        <a:lnTo>
                          <a:pt x="11" y="14"/>
                        </a:lnTo>
                        <a:lnTo>
                          <a:pt x="13" y="13"/>
                        </a:lnTo>
                        <a:lnTo>
                          <a:pt x="15" y="11"/>
                        </a:lnTo>
                        <a:lnTo>
                          <a:pt x="13" y="8"/>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82" name="Freeform 306"/>
                  <p:cNvSpPr>
                    <a:spLocks/>
                  </p:cNvSpPr>
                  <p:nvPr/>
                </p:nvSpPr>
                <p:spPr bwMode="auto">
                  <a:xfrm>
                    <a:off x="4445" y="2072"/>
                    <a:ext cx="56" cy="24"/>
                  </a:xfrm>
                  <a:custGeom>
                    <a:avLst/>
                    <a:gdLst/>
                    <a:ahLst/>
                    <a:cxnLst>
                      <a:cxn ang="0">
                        <a:pos x="51" y="10"/>
                      </a:cxn>
                      <a:cxn ang="0">
                        <a:pos x="51" y="10"/>
                      </a:cxn>
                      <a:cxn ang="0">
                        <a:pos x="41" y="10"/>
                      </a:cxn>
                      <a:cxn ang="0">
                        <a:pos x="33" y="9"/>
                      </a:cxn>
                      <a:cxn ang="0">
                        <a:pos x="26" y="8"/>
                      </a:cxn>
                      <a:cxn ang="0">
                        <a:pos x="19" y="7"/>
                      </a:cxn>
                      <a:cxn ang="0">
                        <a:pos x="14" y="5"/>
                      </a:cxn>
                      <a:cxn ang="0">
                        <a:pos x="10" y="3"/>
                      </a:cxn>
                      <a:cxn ang="0">
                        <a:pos x="7" y="2"/>
                      </a:cxn>
                      <a:cxn ang="0">
                        <a:pos x="4" y="0"/>
                      </a:cxn>
                      <a:cxn ang="0">
                        <a:pos x="0" y="5"/>
                      </a:cxn>
                      <a:cxn ang="0">
                        <a:pos x="2" y="8"/>
                      </a:cxn>
                      <a:cxn ang="0">
                        <a:pos x="7" y="10"/>
                      </a:cxn>
                      <a:cxn ang="0">
                        <a:pos x="10" y="12"/>
                      </a:cxn>
                      <a:cxn ang="0">
                        <a:pos x="18" y="13"/>
                      </a:cxn>
                      <a:cxn ang="0">
                        <a:pos x="23" y="15"/>
                      </a:cxn>
                      <a:cxn ang="0">
                        <a:pos x="31" y="16"/>
                      </a:cxn>
                      <a:cxn ang="0">
                        <a:pos x="41" y="16"/>
                      </a:cxn>
                      <a:cxn ang="0">
                        <a:pos x="51" y="16"/>
                      </a:cxn>
                      <a:cxn ang="0">
                        <a:pos x="51" y="16"/>
                      </a:cxn>
                      <a:cxn ang="0">
                        <a:pos x="51" y="16"/>
                      </a:cxn>
                      <a:cxn ang="0">
                        <a:pos x="53" y="16"/>
                      </a:cxn>
                      <a:cxn ang="0">
                        <a:pos x="55" y="13"/>
                      </a:cxn>
                      <a:cxn ang="0">
                        <a:pos x="53" y="12"/>
                      </a:cxn>
                      <a:cxn ang="0">
                        <a:pos x="51" y="10"/>
                      </a:cxn>
                      <a:cxn ang="0">
                        <a:pos x="51" y="10"/>
                      </a:cxn>
                    </a:cxnLst>
                    <a:rect l="0" t="0" r="r" b="b"/>
                    <a:pathLst>
                      <a:path w="56" h="17">
                        <a:moveTo>
                          <a:pt x="51" y="10"/>
                        </a:moveTo>
                        <a:lnTo>
                          <a:pt x="51" y="10"/>
                        </a:lnTo>
                        <a:lnTo>
                          <a:pt x="41" y="10"/>
                        </a:lnTo>
                        <a:lnTo>
                          <a:pt x="33" y="9"/>
                        </a:lnTo>
                        <a:lnTo>
                          <a:pt x="26" y="8"/>
                        </a:lnTo>
                        <a:lnTo>
                          <a:pt x="19" y="7"/>
                        </a:lnTo>
                        <a:lnTo>
                          <a:pt x="14" y="5"/>
                        </a:lnTo>
                        <a:lnTo>
                          <a:pt x="10" y="3"/>
                        </a:lnTo>
                        <a:lnTo>
                          <a:pt x="7" y="2"/>
                        </a:lnTo>
                        <a:lnTo>
                          <a:pt x="4" y="0"/>
                        </a:lnTo>
                        <a:lnTo>
                          <a:pt x="0" y="5"/>
                        </a:lnTo>
                        <a:lnTo>
                          <a:pt x="2" y="8"/>
                        </a:lnTo>
                        <a:lnTo>
                          <a:pt x="7" y="10"/>
                        </a:lnTo>
                        <a:lnTo>
                          <a:pt x="10" y="12"/>
                        </a:lnTo>
                        <a:lnTo>
                          <a:pt x="18" y="13"/>
                        </a:lnTo>
                        <a:lnTo>
                          <a:pt x="23" y="15"/>
                        </a:lnTo>
                        <a:lnTo>
                          <a:pt x="31" y="16"/>
                        </a:lnTo>
                        <a:lnTo>
                          <a:pt x="41" y="16"/>
                        </a:lnTo>
                        <a:lnTo>
                          <a:pt x="51" y="16"/>
                        </a:lnTo>
                        <a:lnTo>
                          <a:pt x="53" y="16"/>
                        </a:lnTo>
                        <a:lnTo>
                          <a:pt x="55" y="13"/>
                        </a:lnTo>
                        <a:lnTo>
                          <a:pt x="53" y="12"/>
                        </a:lnTo>
                        <a:lnTo>
                          <a:pt x="51" y="10"/>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81" name="Freeform 305"/>
                  <p:cNvSpPr>
                    <a:spLocks/>
                  </p:cNvSpPr>
                  <p:nvPr/>
                </p:nvSpPr>
                <p:spPr bwMode="auto">
                  <a:xfrm>
                    <a:off x="4496" y="2070"/>
                    <a:ext cx="51" cy="25"/>
                  </a:xfrm>
                  <a:custGeom>
                    <a:avLst/>
                    <a:gdLst/>
                    <a:ahLst/>
                    <a:cxnLst>
                      <a:cxn ang="0">
                        <a:pos x="45" y="2"/>
                      </a:cxn>
                      <a:cxn ang="0">
                        <a:pos x="45" y="2"/>
                      </a:cxn>
                      <a:cxn ang="0">
                        <a:pos x="42" y="4"/>
                      </a:cxn>
                      <a:cxn ang="0">
                        <a:pos x="40" y="5"/>
                      </a:cxn>
                      <a:cxn ang="0">
                        <a:pos x="35" y="7"/>
                      </a:cxn>
                      <a:cxn ang="0">
                        <a:pos x="30" y="9"/>
                      </a:cxn>
                      <a:cxn ang="0">
                        <a:pos x="24" y="10"/>
                      </a:cxn>
                      <a:cxn ang="0">
                        <a:pos x="17" y="11"/>
                      </a:cxn>
                      <a:cxn ang="0">
                        <a:pos x="10" y="12"/>
                      </a:cxn>
                      <a:cxn ang="0">
                        <a:pos x="0" y="12"/>
                      </a:cxn>
                      <a:cxn ang="0">
                        <a:pos x="0" y="18"/>
                      </a:cxn>
                      <a:cxn ang="0">
                        <a:pos x="10" y="18"/>
                      </a:cxn>
                      <a:cxn ang="0">
                        <a:pos x="19" y="18"/>
                      </a:cxn>
                      <a:cxn ang="0">
                        <a:pos x="26" y="17"/>
                      </a:cxn>
                      <a:cxn ang="0">
                        <a:pos x="34" y="15"/>
                      </a:cxn>
                      <a:cxn ang="0">
                        <a:pos x="38" y="14"/>
                      </a:cxn>
                      <a:cxn ang="0">
                        <a:pos x="42" y="11"/>
                      </a:cxn>
                      <a:cxn ang="0">
                        <a:pos x="47" y="10"/>
                      </a:cxn>
                      <a:cxn ang="0">
                        <a:pos x="49" y="7"/>
                      </a:cxn>
                      <a:cxn ang="0">
                        <a:pos x="49" y="7"/>
                      </a:cxn>
                      <a:cxn ang="0">
                        <a:pos x="49" y="7"/>
                      </a:cxn>
                      <a:cxn ang="0">
                        <a:pos x="50" y="4"/>
                      </a:cxn>
                      <a:cxn ang="0">
                        <a:pos x="49" y="2"/>
                      </a:cxn>
                      <a:cxn ang="0">
                        <a:pos x="48" y="0"/>
                      </a:cxn>
                      <a:cxn ang="0">
                        <a:pos x="45" y="2"/>
                      </a:cxn>
                      <a:cxn ang="0">
                        <a:pos x="45" y="2"/>
                      </a:cxn>
                      <a:cxn ang="0">
                        <a:pos x="45" y="2"/>
                      </a:cxn>
                    </a:cxnLst>
                    <a:rect l="0" t="0" r="r" b="b"/>
                    <a:pathLst>
                      <a:path w="51" h="19">
                        <a:moveTo>
                          <a:pt x="45" y="2"/>
                        </a:moveTo>
                        <a:lnTo>
                          <a:pt x="45" y="2"/>
                        </a:lnTo>
                        <a:lnTo>
                          <a:pt x="42" y="4"/>
                        </a:lnTo>
                        <a:lnTo>
                          <a:pt x="40" y="5"/>
                        </a:lnTo>
                        <a:lnTo>
                          <a:pt x="35" y="7"/>
                        </a:lnTo>
                        <a:lnTo>
                          <a:pt x="30" y="9"/>
                        </a:lnTo>
                        <a:lnTo>
                          <a:pt x="24" y="10"/>
                        </a:lnTo>
                        <a:lnTo>
                          <a:pt x="17" y="11"/>
                        </a:lnTo>
                        <a:lnTo>
                          <a:pt x="10" y="12"/>
                        </a:lnTo>
                        <a:lnTo>
                          <a:pt x="0" y="12"/>
                        </a:lnTo>
                        <a:lnTo>
                          <a:pt x="0" y="18"/>
                        </a:lnTo>
                        <a:lnTo>
                          <a:pt x="10" y="18"/>
                        </a:lnTo>
                        <a:lnTo>
                          <a:pt x="19" y="18"/>
                        </a:lnTo>
                        <a:lnTo>
                          <a:pt x="26" y="17"/>
                        </a:lnTo>
                        <a:lnTo>
                          <a:pt x="34" y="15"/>
                        </a:lnTo>
                        <a:lnTo>
                          <a:pt x="38" y="14"/>
                        </a:lnTo>
                        <a:lnTo>
                          <a:pt x="42" y="11"/>
                        </a:lnTo>
                        <a:lnTo>
                          <a:pt x="47" y="10"/>
                        </a:lnTo>
                        <a:lnTo>
                          <a:pt x="49" y="7"/>
                        </a:lnTo>
                        <a:lnTo>
                          <a:pt x="50" y="4"/>
                        </a:lnTo>
                        <a:lnTo>
                          <a:pt x="49" y="2"/>
                        </a:lnTo>
                        <a:lnTo>
                          <a:pt x="48" y="0"/>
                        </a:lnTo>
                        <a:lnTo>
                          <a:pt x="45" y="2"/>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80" name="Freeform 304"/>
                  <p:cNvSpPr>
                    <a:spLocks/>
                  </p:cNvSpPr>
                  <p:nvPr/>
                </p:nvSpPr>
                <p:spPr bwMode="auto">
                  <a:xfrm>
                    <a:off x="4541" y="2065"/>
                    <a:ext cx="15" cy="17"/>
                  </a:xfrm>
                  <a:custGeom>
                    <a:avLst/>
                    <a:gdLst/>
                    <a:ahLst/>
                    <a:cxnLst>
                      <a:cxn ang="0">
                        <a:pos x="7" y="3"/>
                      </a:cxn>
                      <a:cxn ang="0">
                        <a:pos x="7" y="3"/>
                      </a:cxn>
                      <a:cxn ang="0">
                        <a:pos x="7" y="3"/>
                      </a:cxn>
                      <a:cxn ang="0">
                        <a:pos x="5" y="5"/>
                      </a:cxn>
                      <a:cxn ang="0">
                        <a:pos x="3" y="7"/>
                      </a:cxn>
                      <a:cxn ang="0">
                        <a:pos x="0" y="11"/>
                      </a:cxn>
                      <a:cxn ang="0">
                        <a:pos x="4" y="16"/>
                      </a:cxn>
                      <a:cxn ang="0">
                        <a:pos x="9" y="13"/>
                      </a:cxn>
                      <a:cxn ang="0">
                        <a:pos x="12" y="8"/>
                      </a:cxn>
                      <a:cxn ang="0">
                        <a:pos x="13" y="6"/>
                      </a:cxn>
                      <a:cxn ang="0">
                        <a:pos x="14" y="5"/>
                      </a:cxn>
                      <a:cxn ang="0">
                        <a:pos x="14" y="5"/>
                      </a:cxn>
                      <a:cxn ang="0">
                        <a:pos x="14" y="5"/>
                      </a:cxn>
                      <a:cxn ang="0">
                        <a:pos x="13" y="3"/>
                      </a:cxn>
                      <a:cxn ang="0">
                        <a:pos x="12" y="0"/>
                      </a:cxn>
                      <a:cxn ang="0">
                        <a:pos x="9" y="1"/>
                      </a:cxn>
                      <a:cxn ang="0">
                        <a:pos x="7" y="3"/>
                      </a:cxn>
                      <a:cxn ang="0">
                        <a:pos x="7" y="3"/>
                      </a:cxn>
                    </a:cxnLst>
                    <a:rect l="0" t="0" r="r" b="b"/>
                    <a:pathLst>
                      <a:path w="15" h="17">
                        <a:moveTo>
                          <a:pt x="7" y="3"/>
                        </a:moveTo>
                        <a:lnTo>
                          <a:pt x="7" y="3"/>
                        </a:lnTo>
                        <a:lnTo>
                          <a:pt x="5" y="5"/>
                        </a:lnTo>
                        <a:lnTo>
                          <a:pt x="3" y="7"/>
                        </a:lnTo>
                        <a:lnTo>
                          <a:pt x="0" y="11"/>
                        </a:lnTo>
                        <a:lnTo>
                          <a:pt x="4" y="16"/>
                        </a:lnTo>
                        <a:lnTo>
                          <a:pt x="9" y="13"/>
                        </a:lnTo>
                        <a:lnTo>
                          <a:pt x="12" y="8"/>
                        </a:lnTo>
                        <a:lnTo>
                          <a:pt x="13" y="6"/>
                        </a:lnTo>
                        <a:lnTo>
                          <a:pt x="14" y="5"/>
                        </a:lnTo>
                        <a:lnTo>
                          <a:pt x="13" y="3"/>
                        </a:lnTo>
                        <a:lnTo>
                          <a:pt x="12" y="0"/>
                        </a:lnTo>
                        <a:lnTo>
                          <a:pt x="9" y="1"/>
                        </a:lnTo>
                        <a:lnTo>
                          <a:pt x="7" y="3"/>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79" name="Freeform 303"/>
                  <p:cNvSpPr>
                    <a:spLocks/>
                  </p:cNvSpPr>
                  <p:nvPr/>
                </p:nvSpPr>
                <p:spPr bwMode="auto">
                  <a:xfrm>
                    <a:off x="4548" y="2054"/>
                    <a:ext cx="13" cy="20"/>
                  </a:xfrm>
                  <a:custGeom>
                    <a:avLst/>
                    <a:gdLst/>
                    <a:ahLst/>
                    <a:cxnLst>
                      <a:cxn ang="0">
                        <a:pos x="12" y="4"/>
                      </a:cxn>
                      <a:cxn ang="0">
                        <a:pos x="4" y="2"/>
                      </a:cxn>
                      <a:cxn ang="0">
                        <a:pos x="0" y="17"/>
                      </a:cxn>
                      <a:cxn ang="0">
                        <a:pos x="7" y="19"/>
                      </a:cxn>
                      <a:cxn ang="0">
                        <a:pos x="12" y="4"/>
                      </a:cxn>
                      <a:cxn ang="0">
                        <a:pos x="4" y="3"/>
                      </a:cxn>
                      <a:cxn ang="0">
                        <a:pos x="12" y="4"/>
                      </a:cxn>
                      <a:cxn ang="0">
                        <a:pos x="12" y="1"/>
                      </a:cxn>
                      <a:cxn ang="0">
                        <a:pos x="8" y="0"/>
                      </a:cxn>
                      <a:cxn ang="0">
                        <a:pos x="5" y="0"/>
                      </a:cxn>
                      <a:cxn ang="0">
                        <a:pos x="4" y="2"/>
                      </a:cxn>
                      <a:cxn ang="0">
                        <a:pos x="12" y="4"/>
                      </a:cxn>
                      <a:cxn ang="0">
                        <a:pos x="12" y="4"/>
                      </a:cxn>
                    </a:cxnLst>
                    <a:rect l="0" t="0" r="r" b="b"/>
                    <a:pathLst>
                      <a:path w="13" h="20">
                        <a:moveTo>
                          <a:pt x="12" y="4"/>
                        </a:moveTo>
                        <a:lnTo>
                          <a:pt x="4" y="2"/>
                        </a:lnTo>
                        <a:lnTo>
                          <a:pt x="0" y="17"/>
                        </a:lnTo>
                        <a:lnTo>
                          <a:pt x="7" y="19"/>
                        </a:lnTo>
                        <a:lnTo>
                          <a:pt x="12" y="4"/>
                        </a:lnTo>
                        <a:lnTo>
                          <a:pt x="4" y="3"/>
                        </a:lnTo>
                        <a:lnTo>
                          <a:pt x="12" y="4"/>
                        </a:lnTo>
                        <a:lnTo>
                          <a:pt x="12" y="1"/>
                        </a:lnTo>
                        <a:lnTo>
                          <a:pt x="8" y="0"/>
                        </a:lnTo>
                        <a:lnTo>
                          <a:pt x="5" y="0"/>
                        </a:lnTo>
                        <a:lnTo>
                          <a:pt x="4" y="2"/>
                        </a:lnTo>
                        <a:lnTo>
                          <a:pt x="12" y="4"/>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78" name="Freeform 302"/>
                  <p:cNvSpPr>
                    <a:spLocks/>
                  </p:cNvSpPr>
                  <p:nvPr/>
                </p:nvSpPr>
                <p:spPr bwMode="auto">
                  <a:xfrm>
                    <a:off x="4493" y="2057"/>
                    <a:ext cx="68" cy="25"/>
                  </a:xfrm>
                  <a:custGeom>
                    <a:avLst/>
                    <a:gdLst/>
                    <a:ahLst/>
                    <a:cxnLst>
                      <a:cxn ang="0">
                        <a:pos x="3" y="27"/>
                      </a:cxn>
                      <a:cxn ang="0">
                        <a:pos x="3" y="27"/>
                      </a:cxn>
                      <a:cxn ang="0">
                        <a:pos x="22" y="25"/>
                      </a:cxn>
                      <a:cxn ang="0">
                        <a:pos x="38" y="24"/>
                      </a:cxn>
                      <a:cxn ang="0">
                        <a:pos x="49" y="18"/>
                      </a:cxn>
                      <a:cxn ang="0">
                        <a:pos x="57" y="14"/>
                      </a:cxn>
                      <a:cxn ang="0">
                        <a:pos x="61" y="10"/>
                      </a:cxn>
                      <a:cxn ang="0">
                        <a:pos x="64" y="6"/>
                      </a:cxn>
                      <a:cxn ang="0">
                        <a:pos x="67" y="2"/>
                      </a:cxn>
                      <a:cxn ang="0">
                        <a:pos x="67" y="1"/>
                      </a:cxn>
                      <a:cxn ang="0">
                        <a:pos x="59" y="0"/>
                      </a:cxn>
                      <a:cxn ang="0">
                        <a:pos x="60" y="0"/>
                      </a:cxn>
                      <a:cxn ang="0">
                        <a:pos x="59" y="2"/>
                      </a:cxn>
                      <a:cxn ang="0">
                        <a:pos x="57" y="6"/>
                      </a:cxn>
                      <a:cxn ang="0">
                        <a:pos x="52" y="8"/>
                      </a:cxn>
                      <a:cxn ang="0">
                        <a:pos x="45" y="14"/>
                      </a:cxn>
                      <a:cxn ang="0">
                        <a:pos x="37" y="16"/>
                      </a:cxn>
                      <a:cxn ang="0">
                        <a:pos x="22" y="18"/>
                      </a:cxn>
                      <a:cxn ang="0">
                        <a:pos x="3" y="19"/>
                      </a:cxn>
                      <a:cxn ang="0">
                        <a:pos x="3" y="19"/>
                      </a:cxn>
                      <a:cxn ang="0">
                        <a:pos x="3" y="19"/>
                      </a:cxn>
                      <a:cxn ang="0">
                        <a:pos x="0" y="20"/>
                      </a:cxn>
                      <a:cxn ang="0">
                        <a:pos x="0" y="24"/>
                      </a:cxn>
                      <a:cxn ang="0">
                        <a:pos x="0" y="25"/>
                      </a:cxn>
                      <a:cxn ang="0">
                        <a:pos x="3" y="27"/>
                      </a:cxn>
                      <a:cxn ang="0">
                        <a:pos x="3" y="27"/>
                      </a:cxn>
                    </a:cxnLst>
                    <a:rect l="0" t="0" r="r" b="b"/>
                    <a:pathLst>
                      <a:path w="68" h="28">
                        <a:moveTo>
                          <a:pt x="3" y="27"/>
                        </a:moveTo>
                        <a:lnTo>
                          <a:pt x="3" y="27"/>
                        </a:lnTo>
                        <a:lnTo>
                          <a:pt x="22" y="25"/>
                        </a:lnTo>
                        <a:lnTo>
                          <a:pt x="38" y="24"/>
                        </a:lnTo>
                        <a:lnTo>
                          <a:pt x="49" y="18"/>
                        </a:lnTo>
                        <a:lnTo>
                          <a:pt x="57" y="14"/>
                        </a:lnTo>
                        <a:lnTo>
                          <a:pt x="61" y="10"/>
                        </a:lnTo>
                        <a:lnTo>
                          <a:pt x="64" y="6"/>
                        </a:lnTo>
                        <a:lnTo>
                          <a:pt x="67" y="2"/>
                        </a:lnTo>
                        <a:lnTo>
                          <a:pt x="67" y="1"/>
                        </a:lnTo>
                        <a:lnTo>
                          <a:pt x="59" y="0"/>
                        </a:lnTo>
                        <a:lnTo>
                          <a:pt x="60" y="0"/>
                        </a:lnTo>
                        <a:lnTo>
                          <a:pt x="59" y="2"/>
                        </a:lnTo>
                        <a:lnTo>
                          <a:pt x="57" y="6"/>
                        </a:lnTo>
                        <a:lnTo>
                          <a:pt x="52" y="8"/>
                        </a:lnTo>
                        <a:lnTo>
                          <a:pt x="45" y="14"/>
                        </a:lnTo>
                        <a:lnTo>
                          <a:pt x="37" y="16"/>
                        </a:lnTo>
                        <a:lnTo>
                          <a:pt x="22" y="18"/>
                        </a:lnTo>
                        <a:lnTo>
                          <a:pt x="3" y="19"/>
                        </a:lnTo>
                        <a:lnTo>
                          <a:pt x="0" y="20"/>
                        </a:lnTo>
                        <a:lnTo>
                          <a:pt x="0" y="24"/>
                        </a:lnTo>
                        <a:lnTo>
                          <a:pt x="0" y="25"/>
                        </a:lnTo>
                        <a:lnTo>
                          <a:pt x="3" y="27"/>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77" name="Freeform 301"/>
                  <p:cNvSpPr>
                    <a:spLocks/>
                  </p:cNvSpPr>
                  <p:nvPr/>
                </p:nvSpPr>
                <p:spPr bwMode="auto">
                  <a:xfrm>
                    <a:off x="4431" y="2054"/>
                    <a:ext cx="66" cy="25"/>
                  </a:xfrm>
                  <a:custGeom>
                    <a:avLst/>
                    <a:gdLst/>
                    <a:ahLst/>
                    <a:cxnLst>
                      <a:cxn ang="0">
                        <a:pos x="8" y="2"/>
                      </a:cxn>
                      <a:cxn ang="0">
                        <a:pos x="0" y="4"/>
                      </a:cxn>
                      <a:cxn ang="0">
                        <a:pos x="0" y="5"/>
                      </a:cxn>
                      <a:cxn ang="0">
                        <a:pos x="3" y="9"/>
                      </a:cxn>
                      <a:cxn ang="0">
                        <a:pos x="5" y="13"/>
                      </a:cxn>
                      <a:cxn ang="0">
                        <a:pos x="10" y="17"/>
                      </a:cxn>
                      <a:cxn ang="0">
                        <a:pos x="18" y="21"/>
                      </a:cxn>
                      <a:cxn ang="0">
                        <a:pos x="31" y="27"/>
                      </a:cxn>
                      <a:cxn ang="0">
                        <a:pos x="44" y="28"/>
                      </a:cxn>
                      <a:cxn ang="0">
                        <a:pos x="65" y="30"/>
                      </a:cxn>
                      <a:cxn ang="0">
                        <a:pos x="65" y="22"/>
                      </a:cxn>
                      <a:cxn ang="0">
                        <a:pos x="45" y="21"/>
                      </a:cxn>
                      <a:cxn ang="0">
                        <a:pos x="32" y="19"/>
                      </a:cxn>
                      <a:cxn ang="0">
                        <a:pos x="22" y="17"/>
                      </a:cxn>
                      <a:cxn ang="0">
                        <a:pos x="14" y="11"/>
                      </a:cxn>
                      <a:cxn ang="0">
                        <a:pos x="12" y="9"/>
                      </a:cxn>
                      <a:cxn ang="0">
                        <a:pos x="10" y="5"/>
                      </a:cxn>
                      <a:cxn ang="0">
                        <a:pos x="8" y="4"/>
                      </a:cxn>
                      <a:cxn ang="0">
                        <a:pos x="8" y="4"/>
                      </a:cxn>
                      <a:cxn ang="0">
                        <a:pos x="0" y="4"/>
                      </a:cxn>
                      <a:cxn ang="0">
                        <a:pos x="8" y="4"/>
                      </a:cxn>
                      <a:cxn ang="0">
                        <a:pos x="7" y="0"/>
                      </a:cxn>
                      <a:cxn ang="0">
                        <a:pos x="5" y="0"/>
                      </a:cxn>
                      <a:cxn ang="0">
                        <a:pos x="3" y="0"/>
                      </a:cxn>
                      <a:cxn ang="0">
                        <a:pos x="0" y="4"/>
                      </a:cxn>
                      <a:cxn ang="0">
                        <a:pos x="8" y="2"/>
                      </a:cxn>
                      <a:cxn ang="0">
                        <a:pos x="8" y="2"/>
                      </a:cxn>
                    </a:cxnLst>
                    <a:rect l="0" t="0" r="r" b="b"/>
                    <a:pathLst>
                      <a:path w="66" h="31">
                        <a:moveTo>
                          <a:pt x="8" y="2"/>
                        </a:moveTo>
                        <a:lnTo>
                          <a:pt x="0" y="4"/>
                        </a:lnTo>
                        <a:lnTo>
                          <a:pt x="0" y="5"/>
                        </a:lnTo>
                        <a:lnTo>
                          <a:pt x="3" y="9"/>
                        </a:lnTo>
                        <a:lnTo>
                          <a:pt x="5" y="13"/>
                        </a:lnTo>
                        <a:lnTo>
                          <a:pt x="10" y="17"/>
                        </a:lnTo>
                        <a:lnTo>
                          <a:pt x="18" y="21"/>
                        </a:lnTo>
                        <a:lnTo>
                          <a:pt x="31" y="27"/>
                        </a:lnTo>
                        <a:lnTo>
                          <a:pt x="44" y="28"/>
                        </a:lnTo>
                        <a:lnTo>
                          <a:pt x="65" y="30"/>
                        </a:lnTo>
                        <a:lnTo>
                          <a:pt x="65" y="22"/>
                        </a:lnTo>
                        <a:lnTo>
                          <a:pt x="45" y="21"/>
                        </a:lnTo>
                        <a:lnTo>
                          <a:pt x="32" y="19"/>
                        </a:lnTo>
                        <a:lnTo>
                          <a:pt x="22" y="17"/>
                        </a:lnTo>
                        <a:lnTo>
                          <a:pt x="14" y="11"/>
                        </a:lnTo>
                        <a:lnTo>
                          <a:pt x="12" y="9"/>
                        </a:lnTo>
                        <a:lnTo>
                          <a:pt x="10" y="5"/>
                        </a:lnTo>
                        <a:lnTo>
                          <a:pt x="8" y="4"/>
                        </a:lnTo>
                        <a:lnTo>
                          <a:pt x="0" y="4"/>
                        </a:lnTo>
                        <a:lnTo>
                          <a:pt x="8" y="4"/>
                        </a:lnTo>
                        <a:lnTo>
                          <a:pt x="7" y="0"/>
                        </a:lnTo>
                        <a:lnTo>
                          <a:pt x="5" y="0"/>
                        </a:lnTo>
                        <a:lnTo>
                          <a:pt x="3" y="0"/>
                        </a:lnTo>
                        <a:lnTo>
                          <a:pt x="0" y="4"/>
                        </a:lnTo>
                        <a:lnTo>
                          <a:pt x="8" y="2"/>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76" name="Freeform 300"/>
                  <p:cNvSpPr>
                    <a:spLocks/>
                  </p:cNvSpPr>
                  <p:nvPr/>
                </p:nvSpPr>
                <p:spPr bwMode="auto">
                  <a:xfrm>
                    <a:off x="4431" y="2056"/>
                    <a:ext cx="13" cy="20"/>
                  </a:xfrm>
                  <a:custGeom>
                    <a:avLst/>
                    <a:gdLst/>
                    <a:ahLst/>
                    <a:cxnLst>
                      <a:cxn ang="0">
                        <a:pos x="12" y="15"/>
                      </a:cxn>
                      <a:cxn ang="0">
                        <a:pos x="12" y="15"/>
                      </a:cxn>
                      <a:cxn ang="0">
                        <a:pos x="8" y="0"/>
                      </a:cxn>
                      <a:cxn ang="0">
                        <a:pos x="0" y="2"/>
                      </a:cxn>
                      <a:cxn ang="0">
                        <a:pos x="5" y="17"/>
                      </a:cxn>
                      <a:cxn ang="0">
                        <a:pos x="5" y="17"/>
                      </a:cxn>
                      <a:cxn ang="0">
                        <a:pos x="5" y="17"/>
                      </a:cxn>
                      <a:cxn ang="0">
                        <a:pos x="6" y="18"/>
                      </a:cxn>
                      <a:cxn ang="0">
                        <a:pos x="10" y="19"/>
                      </a:cxn>
                      <a:cxn ang="0">
                        <a:pos x="12" y="18"/>
                      </a:cxn>
                      <a:cxn ang="0">
                        <a:pos x="12" y="15"/>
                      </a:cxn>
                      <a:cxn ang="0">
                        <a:pos x="12" y="15"/>
                      </a:cxn>
                    </a:cxnLst>
                    <a:rect l="0" t="0" r="r" b="b"/>
                    <a:pathLst>
                      <a:path w="13" h="20">
                        <a:moveTo>
                          <a:pt x="12" y="15"/>
                        </a:moveTo>
                        <a:lnTo>
                          <a:pt x="12" y="15"/>
                        </a:lnTo>
                        <a:lnTo>
                          <a:pt x="8" y="0"/>
                        </a:lnTo>
                        <a:lnTo>
                          <a:pt x="0" y="2"/>
                        </a:lnTo>
                        <a:lnTo>
                          <a:pt x="5" y="17"/>
                        </a:lnTo>
                        <a:lnTo>
                          <a:pt x="6" y="18"/>
                        </a:lnTo>
                        <a:lnTo>
                          <a:pt x="10" y="19"/>
                        </a:lnTo>
                        <a:lnTo>
                          <a:pt x="12" y="18"/>
                        </a:lnTo>
                        <a:lnTo>
                          <a:pt x="12" y="15"/>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75" name="Freeform 299"/>
                  <p:cNvSpPr>
                    <a:spLocks/>
                  </p:cNvSpPr>
                  <p:nvPr/>
                </p:nvSpPr>
                <p:spPr bwMode="auto">
                  <a:xfrm>
                    <a:off x="4447" y="2074"/>
                    <a:ext cx="98" cy="26"/>
                  </a:xfrm>
                  <a:custGeom>
                    <a:avLst/>
                    <a:gdLst/>
                    <a:ahLst/>
                    <a:cxnLst>
                      <a:cxn ang="0">
                        <a:pos x="97" y="5"/>
                      </a:cxn>
                      <a:cxn ang="0">
                        <a:pos x="97" y="6"/>
                      </a:cxn>
                      <a:cxn ang="0">
                        <a:pos x="96" y="8"/>
                      </a:cxn>
                      <a:cxn ang="0">
                        <a:pos x="93" y="11"/>
                      </a:cxn>
                      <a:cxn ang="0">
                        <a:pos x="89" y="13"/>
                      </a:cxn>
                      <a:cxn ang="0">
                        <a:pos x="84" y="18"/>
                      </a:cxn>
                      <a:cxn ang="0">
                        <a:pos x="76" y="20"/>
                      </a:cxn>
                      <a:cxn ang="0">
                        <a:pos x="65" y="23"/>
                      </a:cxn>
                      <a:cxn ang="0">
                        <a:pos x="49" y="23"/>
                      </a:cxn>
                      <a:cxn ang="0">
                        <a:pos x="33" y="23"/>
                      </a:cxn>
                      <a:cxn ang="0">
                        <a:pos x="20" y="20"/>
                      </a:cxn>
                      <a:cxn ang="0">
                        <a:pos x="12" y="18"/>
                      </a:cxn>
                      <a:cxn ang="0">
                        <a:pos x="7" y="13"/>
                      </a:cxn>
                      <a:cxn ang="0">
                        <a:pos x="4" y="11"/>
                      </a:cxn>
                      <a:cxn ang="0">
                        <a:pos x="1" y="8"/>
                      </a:cxn>
                      <a:cxn ang="0">
                        <a:pos x="0" y="6"/>
                      </a:cxn>
                      <a:cxn ang="0">
                        <a:pos x="0" y="5"/>
                      </a:cxn>
                      <a:cxn ang="0">
                        <a:pos x="0" y="1"/>
                      </a:cxn>
                      <a:cxn ang="0">
                        <a:pos x="2" y="3"/>
                      </a:cxn>
                      <a:cxn ang="0">
                        <a:pos x="7" y="5"/>
                      </a:cxn>
                      <a:cxn ang="0">
                        <a:pos x="10" y="6"/>
                      </a:cxn>
                      <a:cxn ang="0">
                        <a:pos x="16" y="8"/>
                      </a:cxn>
                      <a:cxn ang="0">
                        <a:pos x="21" y="10"/>
                      </a:cxn>
                      <a:cxn ang="0">
                        <a:pos x="30" y="11"/>
                      </a:cxn>
                      <a:cxn ang="0">
                        <a:pos x="39" y="11"/>
                      </a:cxn>
                      <a:cxn ang="0">
                        <a:pos x="49" y="11"/>
                      </a:cxn>
                      <a:cxn ang="0">
                        <a:pos x="59" y="11"/>
                      </a:cxn>
                      <a:cxn ang="0">
                        <a:pos x="67" y="11"/>
                      </a:cxn>
                      <a:cxn ang="0">
                        <a:pos x="74" y="10"/>
                      </a:cxn>
                      <a:cxn ang="0">
                        <a:pos x="80" y="8"/>
                      </a:cxn>
                      <a:cxn ang="0">
                        <a:pos x="85" y="6"/>
                      </a:cxn>
                      <a:cxn ang="0">
                        <a:pos x="89" y="4"/>
                      </a:cxn>
                      <a:cxn ang="0">
                        <a:pos x="94" y="2"/>
                      </a:cxn>
                      <a:cxn ang="0">
                        <a:pos x="97" y="0"/>
                      </a:cxn>
                      <a:cxn ang="0">
                        <a:pos x="97" y="5"/>
                      </a:cxn>
                      <a:cxn ang="0">
                        <a:pos x="97" y="5"/>
                      </a:cxn>
                    </a:cxnLst>
                    <a:rect l="0" t="0" r="r" b="b"/>
                    <a:pathLst>
                      <a:path w="98" h="24">
                        <a:moveTo>
                          <a:pt x="97" y="5"/>
                        </a:moveTo>
                        <a:lnTo>
                          <a:pt x="97" y="6"/>
                        </a:lnTo>
                        <a:lnTo>
                          <a:pt x="96" y="8"/>
                        </a:lnTo>
                        <a:lnTo>
                          <a:pt x="93" y="11"/>
                        </a:lnTo>
                        <a:lnTo>
                          <a:pt x="89" y="13"/>
                        </a:lnTo>
                        <a:lnTo>
                          <a:pt x="84" y="18"/>
                        </a:lnTo>
                        <a:lnTo>
                          <a:pt x="76" y="20"/>
                        </a:lnTo>
                        <a:lnTo>
                          <a:pt x="65" y="23"/>
                        </a:lnTo>
                        <a:lnTo>
                          <a:pt x="49" y="23"/>
                        </a:lnTo>
                        <a:lnTo>
                          <a:pt x="33" y="23"/>
                        </a:lnTo>
                        <a:lnTo>
                          <a:pt x="20" y="20"/>
                        </a:lnTo>
                        <a:lnTo>
                          <a:pt x="12" y="18"/>
                        </a:lnTo>
                        <a:lnTo>
                          <a:pt x="7" y="13"/>
                        </a:lnTo>
                        <a:lnTo>
                          <a:pt x="4" y="11"/>
                        </a:lnTo>
                        <a:lnTo>
                          <a:pt x="1" y="8"/>
                        </a:lnTo>
                        <a:lnTo>
                          <a:pt x="0" y="6"/>
                        </a:lnTo>
                        <a:lnTo>
                          <a:pt x="0" y="5"/>
                        </a:lnTo>
                        <a:lnTo>
                          <a:pt x="0" y="1"/>
                        </a:lnTo>
                        <a:lnTo>
                          <a:pt x="2" y="3"/>
                        </a:lnTo>
                        <a:lnTo>
                          <a:pt x="7" y="5"/>
                        </a:lnTo>
                        <a:lnTo>
                          <a:pt x="10" y="6"/>
                        </a:lnTo>
                        <a:lnTo>
                          <a:pt x="16" y="8"/>
                        </a:lnTo>
                        <a:lnTo>
                          <a:pt x="21" y="10"/>
                        </a:lnTo>
                        <a:lnTo>
                          <a:pt x="30" y="11"/>
                        </a:lnTo>
                        <a:lnTo>
                          <a:pt x="39" y="11"/>
                        </a:lnTo>
                        <a:lnTo>
                          <a:pt x="49" y="11"/>
                        </a:lnTo>
                        <a:lnTo>
                          <a:pt x="59" y="11"/>
                        </a:lnTo>
                        <a:lnTo>
                          <a:pt x="67" y="11"/>
                        </a:lnTo>
                        <a:lnTo>
                          <a:pt x="74" y="10"/>
                        </a:lnTo>
                        <a:lnTo>
                          <a:pt x="80" y="8"/>
                        </a:lnTo>
                        <a:lnTo>
                          <a:pt x="85" y="6"/>
                        </a:lnTo>
                        <a:lnTo>
                          <a:pt x="89" y="4"/>
                        </a:lnTo>
                        <a:lnTo>
                          <a:pt x="94" y="2"/>
                        </a:lnTo>
                        <a:lnTo>
                          <a:pt x="97" y="0"/>
                        </a:lnTo>
                        <a:lnTo>
                          <a:pt x="97" y="5"/>
                        </a:lnTo>
                      </a:path>
                    </a:pathLst>
                  </a:custGeom>
                  <a:solidFill>
                    <a:srgbClr val="D2D2D2"/>
                  </a:solidFill>
                  <a:ln w="9525">
                    <a:noFill/>
                    <a:round/>
                    <a:headEnd/>
                    <a:tailEnd/>
                  </a:ln>
                </p:spPr>
                <p:txBody>
                  <a:bodyPr/>
                  <a:lstStyle/>
                  <a:p>
                    <a:pPr>
                      <a:defRPr/>
                    </a:pPr>
                    <a:endParaRPr lang="zh-CN" altLang="en-US" sz="2700">
                      <a:latin typeface="+mn-ea"/>
                      <a:ea typeface="+mn-ea"/>
                    </a:endParaRPr>
                  </a:p>
                </p:txBody>
              </p:sp>
              <p:sp>
                <p:nvSpPr>
                  <p:cNvPr id="76074" name="Freeform 298"/>
                  <p:cNvSpPr>
                    <a:spLocks/>
                  </p:cNvSpPr>
                  <p:nvPr/>
                </p:nvSpPr>
                <p:spPr bwMode="auto">
                  <a:xfrm>
                    <a:off x="4493" y="2078"/>
                    <a:ext cx="54" cy="26"/>
                  </a:xfrm>
                  <a:custGeom>
                    <a:avLst/>
                    <a:gdLst/>
                    <a:ahLst/>
                    <a:cxnLst>
                      <a:cxn ang="0">
                        <a:pos x="3" y="22"/>
                      </a:cxn>
                      <a:cxn ang="0">
                        <a:pos x="3" y="22"/>
                      </a:cxn>
                      <a:cxn ang="0">
                        <a:pos x="19" y="22"/>
                      </a:cxn>
                      <a:cxn ang="0">
                        <a:pos x="31" y="19"/>
                      </a:cxn>
                      <a:cxn ang="0">
                        <a:pos x="39" y="16"/>
                      </a:cxn>
                      <a:cxn ang="0">
                        <a:pos x="45" y="12"/>
                      </a:cxn>
                      <a:cxn ang="0">
                        <a:pos x="50" y="9"/>
                      </a:cxn>
                      <a:cxn ang="0">
                        <a:pos x="52" y="6"/>
                      </a:cxn>
                      <a:cxn ang="0">
                        <a:pos x="53" y="2"/>
                      </a:cxn>
                      <a:cxn ang="0">
                        <a:pos x="53" y="2"/>
                      </a:cxn>
                      <a:cxn ang="0">
                        <a:pos x="45" y="0"/>
                      </a:cxn>
                      <a:cxn ang="0">
                        <a:pos x="45" y="1"/>
                      </a:cxn>
                      <a:cxn ang="0">
                        <a:pos x="45" y="2"/>
                      </a:cxn>
                      <a:cxn ang="0">
                        <a:pos x="44" y="4"/>
                      </a:cxn>
                      <a:cxn ang="0">
                        <a:pos x="41" y="7"/>
                      </a:cxn>
                      <a:cxn ang="0">
                        <a:pos x="37" y="10"/>
                      </a:cxn>
                      <a:cxn ang="0">
                        <a:pos x="29" y="12"/>
                      </a:cxn>
                      <a:cxn ang="0">
                        <a:pos x="19" y="14"/>
                      </a:cxn>
                      <a:cxn ang="0">
                        <a:pos x="3" y="16"/>
                      </a:cxn>
                      <a:cxn ang="0">
                        <a:pos x="3" y="16"/>
                      </a:cxn>
                      <a:cxn ang="0">
                        <a:pos x="3" y="16"/>
                      </a:cxn>
                      <a:cxn ang="0">
                        <a:pos x="0" y="17"/>
                      </a:cxn>
                      <a:cxn ang="0">
                        <a:pos x="0" y="19"/>
                      </a:cxn>
                      <a:cxn ang="0">
                        <a:pos x="0" y="22"/>
                      </a:cxn>
                      <a:cxn ang="0">
                        <a:pos x="3" y="22"/>
                      </a:cxn>
                      <a:cxn ang="0">
                        <a:pos x="3" y="22"/>
                      </a:cxn>
                    </a:cxnLst>
                    <a:rect l="0" t="0" r="r" b="b"/>
                    <a:pathLst>
                      <a:path w="54" h="23">
                        <a:moveTo>
                          <a:pt x="3" y="22"/>
                        </a:moveTo>
                        <a:lnTo>
                          <a:pt x="3" y="22"/>
                        </a:lnTo>
                        <a:lnTo>
                          <a:pt x="19" y="22"/>
                        </a:lnTo>
                        <a:lnTo>
                          <a:pt x="31" y="19"/>
                        </a:lnTo>
                        <a:lnTo>
                          <a:pt x="39" y="16"/>
                        </a:lnTo>
                        <a:lnTo>
                          <a:pt x="45" y="12"/>
                        </a:lnTo>
                        <a:lnTo>
                          <a:pt x="50" y="9"/>
                        </a:lnTo>
                        <a:lnTo>
                          <a:pt x="52" y="6"/>
                        </a:lnTo>
                        <a:lnTo>
                          <a:pt x="53" y="2"/>
                        </a:lnTo>
                        <a:lnTo>
                          <a:pt x="45" y="0"/>
                        </a:lnTo>
                        <a:lnTo>
                          <a:pt x="45" y="1"/>
                        </a:lnTo>
                        <a:lnTo>
                          <a:pt x="45" y="2"/>
                        </a:lnTo>
                        <a:lnTo>
                          <a:pt x="44" y="4"/>
                        </a:lnTo>
                        <a:lnTo>
                          <a:pt x="41" y="7"/>
                        </a:lnTo>
                        <a:lnTo>
                          <a:pt x="37" y="10"/>
                        </a:lnTo>
                        <a:lnTo>
                          <a:pt x="29" y="12"/>
                        </a:lnTo>
                        <a:lnTo>
                          <a:pt x="19" y="14"/>
                        </a:lnTo>
                        <a:lnTo>
                          <a:pt x="3" y="16"/>
                        </a:lnTo>
                        <a:lnTo>
                          <a:pt x="0" y="17"/>
                        </a:lnTo>
                        <a:lnTo>
                          <a:pt x="0" y="19"/>
                        </a:lnTo>
                        <a:lnTo>
                          <a:pt x="0" y="22"/>
                        </a:lnTo>
                        <a:lnTo>
                          <a:pt x="3" y="22"/>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73" name="Freeform 297"/>
                  <p:cNvSpPr>
                    <a:spLocks/>
                  </p:cNvSpPr>
                  <p:nvPr/>
                </p:nvSpPr>
                <p:spPr bwMode="auto">
                  <a:xfrm>
                    <a:off x="4444" y="2075"/>
                    <a:ext cx="53" cy="26"/>
                  </a:xfrm>
                  <a:custGeom>
                    <a:avLst/>
                    <a:gdLst/>
                    <a:ahLst/>
                    <a:cxnLst>
                      <a:cxn ang="0">
                        <a:pos x="0" y="5"/>
                      </a:cxn>
                      <a:cxn ang="0">
                        <a:pos x="0" y="4"/>
                      </a:cxn>
                      <a:cxn ang="0">
                        <a:pos x="0" y="5"/>
                      </a:cxn>
                      <a:cxn ang="0">
                        <a:pos x="1" y="9"/>
                      </a:cxn>
                      <a:cxn ang="0">
                        <a:pos x="3" y="12"/>
                      </a:cxn>
                      <a:cxn ang="0">
                        <a:pos x="8" y="15"/>
                      </a:cxn>
                      <a:cxn ang="0">
                        <a:pos x="13" y="19"/>
                      </a:cxn>
                      <a:cxn ang="0">
                        <a:pos x="23" y="22"/>
                      </a:cxn>
                      <a:cxn ang="0">
                        <a:pos x="35" y="25"/>
                      </a:cxn>
                      <a:cxn ang="0">
                        <a:pos x="52" y="25"/>
                      </a:cxn>
                      <a:cxn ang="0">
                        <a:pos x="52" y="19"/>
                      </a:cxn>
                      <a:cxn ang="0">
                        <a:pos x="37" y="17"/>
                      </a:cxn>
                      <a:cxn ang="0">
                        <a:pos x="24" y="15"/>
                      </a:cxn>
                      <a:cxn ang="0">
                        <a:pos x="18" y="13"/>
                      </a:cxn>
                      <a:cxn ang="0">
                        <a:pos x="11" y="10"/>
                      </a:cxn>
                      <a:cxn ang="0">
                        <a:pos x="9" y="7"/>
                      </a:cxn>
                      <a:cxn ang="0">
                        <a:pos x="8" y="5"/>
                      </a:cxn>
                      <a:cxn ang="0">
                        <a:pos x="8" y="5"/>
                      </a:cxn>
                      <a:cxn ang="0">
                        <a:pos x="8" y="4"/>
                      </a:cxn>
                      <a:cxn ang="0">
                        <a:pos x="8" y="3"/>
                      </a:cxn>
                      <a:cxn ang="0">
                        <a:pos x="8" y="4"/>
                      </a:cxn>
                      <a:cxn ang="0">
                        <a:pos x="7" y="1"/>
                      </a:cxn>
                      <a:cxn ang="0">
                        <a:pos x="3" y="0"/>
                      </a:cxn>
                      <a:cxn ang="0">
                        <a:pos x="1" y="1"/>
                      </a:cxn>
                      <a:cxn ang="0">
                        <a:pos x="0" y="4"/>
                      </a:cxn>
                      <a:cxn ang="0">
                        <a:pos x="0" y="5"/>
                      </a:cxn>
                      <a:cxn ang="0">
                        <a:pos x="0" y="5"/>
                      </a:cxn>
                    </a:cxnLst>
                    <a:rect l="0" t="0" r="r" b="b"/>
                    <a:pathLst>
                      <a:path w="53" h="26">
                        <a:moveTo>
                          <a:pt x="0" y="5"/>
                        </a:moveTo>
                        <a:lnTo>
                          <a:pt x="0" y="4"/>
                        </a:lnTo>
                        <a:lnTo>
                          <a:pt x="0" y="5"/>
                        </a:lnTo>
                        <a:lnTo>
                          <a:pt x="1" y="9"/>
                        </a:lnTo>
                        <a:lnTo>
                          <a:pt x="3" y="12"/>
                        </a:lnTo>
                        <a:lnTo>
                          <a:pt x="8" y="15"/>
                        </a:lnTo>
                        <a:lnTo>
                          <a:pt x="13" y="19"/>
                        </a:lnTo>
                        <a:lnTo>
                          <a:pt x="23" y="22"/>
                        </a:lnTo>
                        <a:lnTo>
                          <a:pt x="35" y="25"/>
                        </a:lnTo>
                        <a:lnTo>
                          <a:pt x="52" y="25"/>
                        </a:lnTo>
                        <a:lnTo>
                          <a:pt x="52" y="19"/>
                        </a:lnTo>
                        <a:lnTo>
                          <a:pt x="37" y="17"/>
                        </a:lnTo>
                        <a:lnTo>
                          <a:pt x="24" y="15"/>
                        </a:lnTo>
                        <a:lnTo>
                          <a:pt x="18" y="13"/>
                        </a:lnTo>
                        <a:lnTo>
                          <a:pt x="11" y="10"/>
                        </a:lnTo>
                        <a:lnTo>
                          <a:pt x="9" y="7"/>
                        </a:lnTo>
                        <a:lnTo>
                          <a:pt x="8" y="5"/>
                        </a:lnTo>
                        <a:lnTo>
                          <a:pt x="8" y="4"/>
                        </a:lnTo>
                        <a:lnTo>
                          <a:pt x="8" y="3"/>
                        </a:lnTo>
                        <a:lnTo>
                          <a:pt x="8" y="4"/>
                        </a:lnTo>
                        <a:lnTo>
                          <a:pt x="7" y="1"/>
                        </a:lnTo>
                        <a:lnTo>
                          <a:pt x="3" y="0"/>
                        </a:lnTo>
                        <a:lnTo>
                          <a:pt x="1" y="1"/>
                        </a:lnTo>
                        <a:lnTo>
                          <a:pt x="0" y="4"/>
                        </a:lnTo>
                        <a:lnTo>
                          <a:pt x="0" y="5"/>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72" name="Freeform 296"/>
                  <p:cNvSpPr>
                    <a:spLocks/>
                  </p:cNvSpPr>
                  <p:nvPr/>
                </p:nvSpPr>
                <p:spPr bwMode="auto">
                  <a:xfrm>
                    <a:off x="4443" y="2071"/>
                    <a:ext cx="10" cy="10"/>
                  </a:xfrm>
                  <a:custGeom>
                    <a:avLst/>
                    <a:gdLst/>
                    <a:ahLst/>
                    <a:cxnLst>
                      <a:cxn ang="0">
                        <a:pos x="6" y="1"/>
                      </a:cxn>
                      <a:cxn ang="0">
                        <a:pos x="0" y="4"/>
                      </a:cxn>
                      <a:cxn ang="0">
                        <a:pos x="1" y="9"/>
                      </a:cxn>
                      <a:cxn ang="0">
                        <a:pos x="9" y="7"/>
                      </a:cxn>
                      <a:cxn ang="0">
                        <a:pos x="8" y="3"/>
                      </a:cxn>
                      <a:cxn ang="0">
                        <a:pos x="2" y="6"/>
                      </a:cxn>
                      <a:cxn ang="0">
                        <a:pos x="8" y="3"/>
                      </a:cxn>
                      <a:cxn ang="0">
                        <a:pos x="6" y="1"/>
                      </a:cxn>
                      <a:cxn ang="0">
                        <a:pos x="4" y="0"/>
                      </a:cxn>
                      <a:cxn ang="0">
                        <a:pos x="1" y="2"/>
                      </a:cxn>
                      <a:cxn ang="0">
                        <a:pos x="0" y="4"/>
                      </a:cxn>
                      <a:cxn ang="0">
                        <a:pos x="6" y="1"/>
                      </a:cxn>
                      <a:cxn ang="0">
                        <a:pos x="6" y="1"/>
                      </a:cxn>
                    </a:cxnLst>
                    <a:rect l="0" t="0" r="r" b="b"/>
                    <a:pathLst>
                      <a:path w="10" h="10">
                        <a:moveTo>
                          <a:pt x="6" y="1"/>
                        </a:moveTo>
                        <a:lnTo>
                          <a:pt x="0" y="4"/>
                        </a:lnTo>
                        <a:lnTo>
                          <a:pt x="1" y="9"/>
                        </a:lnTo>
                        <a:lnTo>
                          <a:pt x="9" y="7"/>
                        </a:lnTo>
                        <a:lnTo>
                          <a:pt x="8" y="3"/>
                        </a:lnTo>
                        <a:lnTo>
                          <a:pt x="2" y="6"/>
                        </a:lnTo>
                        <a:lnTo>
                          <a:pt x="8" y="3"/>
                        </a:lnTo>
                        <a:lnTo>
                          <a:pt x="6" y="1"/>
                        </a:lnTo>
                        <a:lnTo>
                          <a:pt x="4" y="0"/>
                        </a:lnTo>
                        <a:lnTo>
                          <a:pt x="1" y="2"/>
                        </a:lnTo>
                        <a:lnTo>
                          <a:pt x="0" y="4"/>
                        </a:lnTo>
                        <a:lnTo>
                          <a:pt x="6" y="1"/>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71" name="Freeform 295"/>
                  <p:cNvSpPr>
                    <a:spLocks/>
                  </p:cNvSpPr>
                  <p:nvPr/>
                </p:nvSpPr>
                <p:spPr bwMode="auto">
                  <a:xfrm>
                    <a:off x="4445" y="2072"/>
                    <a:ext cx="56" cy="24"/>
                  </a:xfrm>
                  <a:custGeom>
                    <a:avLst/>
                    <a:gdLst/>
                    <a:ahLst/>
                    <a:cxnLst>
                      <a:cxn ang="0">
                        <a:pos x="51" y="10"/>
                      </a:cxn>
                      <a:cxn ang="0">
                        <a:pos x="51" y="10"/>
                      </a:cxn>
                      <a:cxn ang="0">
                        <a:pos x="41" y="10"/>
                      </a:cxn>
                      <a:cxn ang="0">
                        <a:pos x="33" y="9"/>
                      </a:cxn>
                      <a:cxn ang="0">
                        <a:pos x="26" y="8"/>
                      </a:cxn>
                      <a:cxn ang="0">
                        <a:pos x="19" y="7"/>
                      </a:cxn>
                      <a:cxn ang="0">
                        <a:pos x="14" y="5"/>
                      </a:cxn>
                      <a:cxn ang="0">
                        <a:pos x="10" y="3"/>
                      </a:cxn>
                      <a:cxn ang="0">
                        <a:pos x="7" y="2"/>
                      </a:cxn>
                      <a:cxn ang="0">
                        <a:pos x="4" y="0"/>
                      </a:cxn>
                      <a:cxn ang="0">
                        <a:pos x="0" y="5"/>
                      </a:cxn>
                      <a:cxn ang="0">
                        <a:pos x="2" y="8"/>
                      </a:cxn>
                      <a:cxn ang="0">
                        <a:pos x="7" y="10"/>
                      </a:cxn>
                      <a:cxn ang="0">
                        <a:pos x="10" y="12"/>
                      </a:cxn>
                      <a:cxn ang="0">
                        <a:pos x="18" y="13"/>
                      </a:cxn>
                      <a:cxn ang="0">
                        <a:pos x="23" y="15"/>
                      </a:cxn>
                      <a:cxn ang="0">
                        <a:pos x="31" y="16"/>
                      </a:cxn>
                      <a:cxn ang="0">
                        <a:pos x="41" y="16"/>
                      </a:cxn>
                      <a:cxn ang="0">
                        <a:pos x="51" y="16"/>
                      </a:cxn>
                      <a:cxn ang="0">
                        <a:pos x="51" y="16"/>
                      </a:cxn>
                      <a:cxn ang="0">
                        <a:pos x="51" y="16"/>
                      </a:cxn>
                      <a:cxn ang="0">
                        <a:pos x="53" y="16"/>
                      </a:cxn>
                      <a:cxn ang="0">
                        <a:pos x="55" y="13"/>
                      </a:cxn>
                      <a:cxn ang="0">
                        <a:pos x="53" y="12"/>
                      </a:cxn>
                      <a:cxn ang="0">
                        <a:pos x="51" y="10"/>
                      </a:cxn>
                      <a:cxn ang="0">
                        <a:pos x="51" y="10"/>
                      </a:cxn>
                    </a:cxnLst>
                    <a:rect l="0" t="0" r="r" b="b"/>
                    <a:pathLst>
                      <a:path w="56" h="17">
                        <a:moveTo>
                          <a:pt x="51" y="10"/>
                        </a:moveTo>
                        <a:lnTo>
                          <a:pt x="51" y="10"/>
                        </a:lnTo>
                        <a:lnTo>
                          <a:pt x="41" y="10"/>
                        </a:lnTo>
                        <a:lnTo>
                          <a:pt x="33" y="9"/>
                        </a:lnTo>
                        <a:lnTo>
                          <a:pt x="26" y="8"/>
                        </a:lnTo>
                        <a:lnTo>
                          <a:pt x="19" y="7"/>
                        </a:lnTo>
                        <a:lnTo>
                          <a:pt x="14" y="5"/>
                        </a:lnTo>
                        <a:lnTo>
                          <a:pt x="10" y="3"/>
                        </a:lnTo>
                        <a:lnTo>
                          <a:pt x="7" y="2"/>
                        </a:lnTo>
                        <a:lnTo>
                          <a:pt x="4" y="0"/>
                        </a:lnTo>
                        <a:lnTo>
                          <a:pt x="0" y="5"/>
                        </a:lnTo>
                        <a:lnTo>
                          <a:pt x="2" y="8"/>
                        </a:lnTo>
                        <a:lnTo>
                          <a:pt x="7" y="10"/>
                        </a:lnTo>
                        <a:lnTo>
                          <a:pt x="10" y="12"/>
                        </a:lnTo>
                        <a:lnTo>
                          <a:pt x="18" y="13"/>
                        </a:lnTo>
                        <a:lnTo>
                          <a:pt x="23" y="15"/>
                        </a:lnTo>
                        <a:lnTo>
                          <a:pt x="31" y="16"/>
                        </a:lnTo>
                        <a:lnTo>
                          <a:pt x="41" y="16"/>
                        </a:lnTo>
                        <a:lnTo>
                          <a:pt x="51" y="16"/>
                        </a:lnTo>
                        <a:lnTo>
                          <a:pt x="53" y="16"/>
                        </a:lnTo>
                        <a:lnTo>
                          <a:pt x="55" y="13"/>
                        </a:lnTo>
                        <a:lnTo>
                          <a:pt x="53" y="12"/>
                        </a:lnTo>
                        <a:lnTo>
                          <a:pt x="51" y="10"/>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70" name="Freeform 294"/>
                  <p:cNvSpPr>
                    <a:spLocks/>
                  </p:cNvSpPr>
                  <p:nvPr/>
                </p:nvSpPr>
                <p:spPr bwMode="auto">
                  <a:xfrm>
                    <a:off x="4496" y="2070"/>
                    <a:ext cx="51" cy="25"/>
                  </a:xfrm>
                  <a:custGeom>
                    <a:avLst/>
                    <a:gdLst/>
                    <a:ahLst/>
                    <a:cxnLst>
                      <a:cxn ang="0">
                        <a:pos x="50" y="4"/>
                      </a:cxn>
                      <a:cxn ang="0">
                        <a:pos x="45" y="2"/>
                      </a:cxn>
                      <a:cxn ang="0">
                        <a:pos x="42" y="4"/>
                      </a:cxn>
                      <a:cxn ang="0">
                        <a:pos x="40" y="5"/>
                      </a:cxn>
                      <a:cxn ang="0">
                        <a:pos x="35" y="7"/>
                      </a:cxn>
                      <a:cxn ang="0">
                        <a:pos x="30" y="9"/>
                      </a:cxn>
                      <a:cxn ang="0">
                        <a:pos x="24" y="10"/>
                      </a:cxn>
                      <a:cxn ang="0">
                        <a:pos x="17" y="11"/>
                      </a:cxn>
                      <a:cxn ang="0">
                        <a:pos x="10" y="12"/>
                      </a:cxn>
                      <a:cxn ang="0">
                        <a:pos x="0" y="12"/>
                      </a:cxn>
                      <a:cxn ang="0">
                        <a:pos x="0" y="18"/>
                      </a:cxn>
                      <a:cxn ang="0">
                        <a:pos x="10" y="18"/>
                      </a:cxn>
                      <a:cxn ang="0">
                        <a:pos x="19" y="18"/>
                      </a:cxn>
                      <a:cxn ang="0">
                        <a:pos x="26" y="17"/>
                      </a:cxn>
                      <a:cxn ang="0">
                        <a:pos x="34" y="15"/>
                      </a:cxn>
                      <a:cxn ang="0">
                        <a:pos x="38" y="14"/>
                      </a:cxn>
                      <a:cxn ang="0">
                        <a:pos x="42" y="11"/>
                      </a:cxn>
                      <a:cxn ang="0">
                        <a:pos x="47" y="10"/>
                      </a:cxn>
                      <a:cxn ang="0">
                        <a:pos x="49" y="7"/>
                      </a:cxn>
                      <a:cxn ang="0">
                        <a:pos x="42" y="4"/>
                      </a:cxn>
                      <a:cxn ang="0">
                        <a:pos x="49" y="7"/>
                      </a:cxn>
                      <a:cxn ang="0">
                        <a:pos x="50" y="4"/>
                      </a:cxn>
                      <a:cxn ang="0">
                        <a:pos x="49" y="2"/>
                      </a:cxn>
                      <a:cxn ang="0">
                        <a:pos x="48" y="0"/>
                      </a:cxn>
                      <a:cxn ang="0">
                        <a:pos x="45" y="2"/>
                      </a:cxn>
                      <a:cxn ang="0">
                        <a:pos x="50" y="4"/>
                      </a:cxn>
                      <a:cxn ang="0">
                        <a:pos x="50" y="4"/>
                      </a:cxn>
                    </a:cxnLst>
                    <a:rect l="0" t="0" r="r" b="b"/>
                    <a:pathLst>
                      <a:path w="51" h="19">
                        <a:moveTo>
                          <a:pt x="50" y="4"/>
                        </a:moveTo>
                        <a:lnTo>
                          <a:pt x="45" y="2"/>
                        </a:lnTo>
                        <a:lnTo>
                          <a:pt x="42" y="4"/>
                        </a:lnTo>
                        <a:lnTo>
                          <a:pt x="40" y="5"/>
                        </a:lnTo>
                        <a:lnTo>
                          <a:pt x="35" y="7"/>
                        </a:lnTo>
                        <a:lnTo>
                          <a:pt x="30" y="9"/>
                        </a:lnTo>
                        <a:lnTo>
                          <a:pt x="24" y="10"/>
                        </a:lnTo>
                        <a:lnTo>
                          <a:pt x="17" y="11"/>
                        </a:lnTo>
                        <a:lnTo>
                          <a:pt x="10" y="12"/>
                        </a:lnTo>
                        <a:lnTo>
                          <a:pt x="0" y="12"/>
                        </a:lnTo>
                        <a:lnTo>
                          <a:pt x="0" y="18"/>
                        </a:lnTo>
                        <a:lnTo>
                          <a:pt x="10" y="18"/>
                        </a:lnTo>
                        <a:lnTo>
                          <a:pt x="19" y="18"/>
                        </a:lnTo>
                        <a:lnTo>
                          <a:pt x="26" y="17"/>
                        </a:lnTo>
                        <a:lnTo>
                          <a:pt x="34" y="15"/>
                        </a:lnTo>
                        <a:lnTo>
                          <a:pt x="38" y="14"/>
                        </a:lnTo>
                        <a:lnTo>
                          <a:pt x="42" y="11"/>
                        </a:lnTo>
                        <a:lnTo>
                          <a:pt x="47" y="10"/>
                        </a:lnTo>
                        <a:lnTo>
                          <a:pt x="49" y="7"/>
                        </a:lnTo>
                        <a:lnTo>
                          <a:pt x="42" y="4"/>
                        </a:lnTo>
                        <a:lnTo>
                          <a:pt x="49" y="7"/>
                        </a:lnTo>
                        <a:lnTo>
                          <a:pt x="50" y="4"/>
                        </a:lnTo>
                        <a:lnTo>
                          <a:pt x="49" y="2"/>
                        </a:lnTo>
                        <a:lnTo>
                          <a:pt x="48" y="0"/>
                        </a:lnTo>
                        <a:lnTo>
                          <a:pt x="45" y="2"/>
                        </a:lnTo>
                        <a:lnTo>
                          <a:pt x="50" y="4"/>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69" name="Freeform 293"/>
                  <p:cNvSpPr>
                    <a:spLocks/>
                  </p:cNvSpPr>
                  <p:nvPr/>
                </p:nvSpPr>
                <p:spPr bwMode="auto">
                  <a:xfrm>
                    <a:off x="4538" y="2074"/>
                    <a:ext cx="9" cy="9"/>
                  </a:xfrm>
                  <a:custGeom>
                    <a:avLst/>
                    <a:gdLst/>
                    <a:ahLst/>
                    <a:cxnLst>
                      <a:cxn ang="0">
                        <a:pos x="8" y="6"/>
                      </a:cxn>
                      <a:cxn ang="0">
                        <a:pos x="8" y="5"/>
                      </a:cxn>
                      <a:cxn ang="0">
                        <a:pos x="8" y="0"/>
                      </a:cxn>
                      <a:cxn ang="0">
                        <a:pos x="0" y="0"/>
                      </a:cxn>
                      <a:cxn ang="0">
                        <a:pos x="0" y="5"/>
                      </a:cxn>
                      <a:cxn ang="0">
                        <a:pos x="0" y="4"/>
                      </a:cxn>
                      <a:cxn ang="0">
                        <a:pos x="0" y="5"/>
                      </a:cxn>
                      <a:cxn ang="0">
                        <a:pos x="3" y="7"/>
                      </a:cxn>
                      <a:cxn ang="0">
                        <a:pos x="6" y="8"/>
                      </a:cxn>
                      <a:cxn ang="0">
                        <a:pos x="7" y="7"/>
                      </a:cxn>
                      <a:cxn ang="0">
                        <a:pos x="8" y="5"/>
                      </a:cxn>
                      <a:cxn ang="0">
                        <a:pos x="8" y="6"/>
                      </a:cxn>
                      <a:cxn ang="0">
                        <a:pos x="8" y="6"/>
                      </a:cxn>
                    </a:cxnLst>
                    <a:rect l="0" t="0" r="r" b="b"/>
                    <a:pathLst>
                      <a:path w="9" h="9">
                        <a:moveTo>
                          <a:pt x="8" y="6"/>
                        </a:moveTo>
                        <a:lnTo>
                          <a:pt x="8" y="5"/>
                        </a:lnTo>
                        <a:lnTo>
                          <a:pt x="8" y="0"/>
                        </a:lnTo>
                        <a:lnTo>
                          <a:pt x="0" y="0"/>
                        </a:lnTo>
                        <a:lnTo>
                          <a:pt x="0" y="5"/>
                        </a:lnTo>
                        <a:lnTo>
                          <a:pt x="0" y="4"/>
                        </a:lnTo>
                        <a:lnTo>
                          <a:pt x="0" y="5"/>
                        </a:lnTo>
                        <a:lnTo>
                          <a:pt x="3" y="7"/>
                        </a:lnTo>
                        <a:lnTo>
                          <a:pt x="6" y="8"/>
                        </a:lnTo>
                        <a:lnTo>
                          <a:pt x="7" y="7"/>
                        </a:lnTo>
                        <a:lnTo>
                          <a:pt x="8" y="5"/>
                        </a:lnTo>
                        <a:lnTo>
                          <a:pt x="8" y="6"/>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68" name="Freeform 292"/>
                  <p:cNvSpPr>
                    <a:spLocks/>
                  </p:cNvSpPr>
                  <p:nvPr/>
                </p:nvSpPr>
                <p:spPr bwMode="auto">
                  <a:xfrm>
                    <a:off x="4462" y="2099"/>
                    <a:ext cx="72" cy="15"/>
                  </a:xfrm>
                  <a:custGeom>
                    <a:avLst/>
                    <a:gdLst/>
                    <a:ahLst/>
                    <a:cxnLst>
                      <a:cxn ang="0">
                        <a:pos x="1" y="3"/>
                      </a:cxn>
                      <a:cxn ang="0">
                        <a:pos x="1" y="3"/>
                      </a:cxn>
                      <a:cxn ang="0">
                        <a:pos x="1" y="5"/>
                      </a:cxn>
                      <a:cxn ang="0">
                        <a:pos x="2" y="6"/>
                      </a:cxn>
                      <a:cxn ang="0">
                        <a:pos x="4" y="8"/>
                      </a:cxn>
                      <a:cxn ang="0">
                        <a:pos x="8" y="11"/>
                      </a:cxn>
                      <a:cxn ang="0">
                        <a:pos x="14" y="12"/>
                      </a:cxn>
                      <a:cxn ang="0">
                        <a:pos x="22" y="14"/>
                      </a:cxn>
                      <a:cxn ang="0">
                        <a:pos x="32" y="14"/>
                      </a:cxn>
                      <a:cxn ang="0">
                        <a:pos x="42" y="14"/>
                      </a:cxn>
                      <a:cxn ang="0">
                        <a:pos x="50" y="12"/>
                      </a:cxn>
                      <a:cxn ang="0">
                        <a:pos x="55" y="11"/>
                      </a:cxn>
                      <a:cxn ang="0">
                        <a:pos x="59" y="8"/>
                      </a:cxn>
                      <a:cxn ang="0">
                        <a:pos x="62" y="6"/>
                      </a:cxn>
                      <a:cxn ang="0">
                        <a:pos x="63" y="5"/>
                      </a:cxn>
                      <a:cxn ang="0">
                        <a:pos x="63" y="3"/>
                      </a:cxn>
                      <a:cxn ang="0">
                        <a:pos x="63" y="3"/>
                      </a:cxn>
                      <a:cxn ang="0">
                        <a:pos x="64" y="0"/>
                      </a:cxn>
                      <a:cxn ang="0">
                        <a:pos x="62" y="2"/>
                      </a:cxn>
                      <a:cxn ang="0">
                        <a:pos x="58" y="3"/>
                      </a:cxn>
                      <a:cxn ang="0">
                        <a:pos x="55" y="3"/>
                      </a:cxn>
                      <a:cxn ang="0">
                        <a:pos x="51" y="3"/>
                      </a:cxn>
                      <a:cxn ang="0">
                        <a:pos x="47" y="5"/>
                      </a:cxn>
                      <a:cxn ang="0">
                        <a:pos x="43" y="5"/>
                      </a:cxn>
                      <a:cxn ang="0">
                        <a:pos x="39" y="5"/>
                      </a:cxn>
                      <a:cxn ang="0">
                        <a:pos x="33" y="5"/>
                      </a:cxn>
                      <a:cxn ang="0">
                        <a:pos x="28" y="5"/>
                      </a:cxn>
                      <a:cxn ang="0">
                        <a:pos x="22" y="5"/>
                      </a:cxn>
                      <a:cxn ang="0">
                        <a:pos x="18" y="5"/>
                      </a:cxn>
                      <a:cxn ang="0">
                        <a:pos x="13" y="3"/>
                      </a:cxn>
                      <a:cxn ang="0">
                        <a:pos x="9" y="3"/>
                      </a:cxn>
                      <a:cxn ang="0">
                        <a:pos x="5" y="3"/>
                      </a:cxn>
                      <a:cxn ang="0">
                        <a:pos x="3" y="2"/>
                      </a:cxn>
                      <a:cxn ang="0">
                        <a:pos x="0" y="2"/>
                      </a:cxn>
                      <a:cxn ang="0">
                        <a:pos x="1" y="3"/>
                      </a:cxn>
                      <a:cxn ang="0">
                        <a:pos x="1" y="3"/>
                      </a:cxn>
                    </a:cxnLst>
                    <a:rect l="0" t="0" r="r" b="b"/>
                    <a:pathLst>
                      <a:path w="65" h="15">
                        <a:moveTo>
                          <a:pt x="1" y="3"/>
                        </a:moveTo>
                        <a:lnTo>
                          <a:pt x="1" y="3"/>
                        </a:lnTo>
                        <a:lnTo>
                          <a:pt x="1" y="5"/>
                        </a:lnTo>
                        <a:lnTo>
                          <a:pt x="2" y="6"/>
                        </a:lnTo>
                        <a:lnTo>
                          <a:pt x="4" y="8"/>
                        </a:lnTo>
                        <a:lnTo>
                          <a:pt x="8" y="11"/>
                        </a:lnTo>
                        <a:lnTo>
                          <a:pt x="14" y="12"/>
                        </a:lnTo>
                        <a:lnTo>
                          <a:pt x="22" y="14"/>
                        </a:lnTo>
                        <a:lnTo>
                          <a:pt x="32" y="14"/>
                        </a:lnTo>
                        <a:lnTo>
                          <a:pt x="42" y="14"/>
                        </a:lnTo>
                        <a:lnTo>
                          <a:pt x="50" y="12"/>
                        </a:lnTo>
                        <a:lnTo>
                          <a:pt x="55" y="11"/>
                        </a:lnTo>
                        <a:lnTo>
                          <a:pt x="59" y="8"/>
                        </a:lnTo>
                        <a:lnTo>
                          <a:pt x="62" y="6"/>
                        </a:lnTo>
                        <a:lnTo>
                          <a:pt x="63" y="5"/>
                        </a:lnTo>
                        <a:lnTo>
                          <a:pt x="63" y="3"/>
                        </a:lnTo>
                        <a:lnTo>
                          <a:pt x="64" y="0"/>
                        </a:lnTo>
                        <a:lnTo>
                          <a:pt x="62" y="2"/>
                        </a:lnTo>
                        <a:lnTo>
                          <a:pt x="58" y="3"/>
                        </a:lnTo>
                        <a:lnTo>
                          <a:pt x="55" y="3"/>
                        </a:lnTo>
                        <a:lnTo>
                          <a:pt x="51" y="3"/>
                        </a:lnTo>
                        <a:lnTo>
                          <a:pt x="47" y="5"/>
                        </a:lnTo>
                        <a:lnTo>
                          <a:pt x="43" y="5"/>
                        </a:lnTo>
                        <a:lnTo>
                          <a:pt x="39" y="5"/>
                        </a:lnTo>
                        <a:lnTo>
                          <a:pt x="33" y="5"/>
                        </a:lnTo>
                        <a:lnTo>
                          <a:pt x="28" y="5"/>
                        </a:lnTo>
                        <a:lnTo>
                          <a:pt x="22" y="5"/>
                        </a:lnTo>
                        <a:lnTo>
                          <a:pt x="18" y="5"/>
                        </a:lnTo>
                        <a:lnTo>
                          <a:pt x="13" y="3"/>
                        </a:lnTo>
                        <a:lnTo>
                          <a:pt x="9" y="3"/>
                        </a:lnTo>
                        <a:lnTo>
                          <a:pt x="5" y="3"/>
                        </a:lnTo>
                        <a:lnTo>
                          <a:pt x="3" y="2"/>
                        </a:lnTo>
                        <a:lnTo>
                          <a:pt x="0" y="2"/>
                        </a:lnTo>
                        <a:lnTo>
                          <a:pt x="1" y="3"/>
                        </a:lnTo>
                      </a:path>
                    </a:pathLst>
                  </a:custGeom>
                  <a:solidFill>
                    <a:srgbClr val="D2D2D2"/>
                  </a:solidFill>
                  <a:ln w="9525">
                    <a:noFill/>
                    <a:round/>
                    <a:headEnd/>
                    <a:tailEnd/>
                  </a:ln>
                </p:spPr>
                <p:txBody>
                  <a:bodyPr/>
                  <a:lstStyle/>
                  <a:p>
                    <a:pPr>
                      <a:defRPr/>
                    </a:pPr>
                    <a:endParaRPr lang="zh-CN" altLang="en-US" sz="2700">
                      <a:latin typeface="+mn-ea"/>
                      <a:ea typeface="+mn-ea"/>
                    </a:endParaRPr>
                  </a:p>
                </p:txBody>
              </p:sp>
              <p:sp>
                <p:nvSpPr>
                  <p:cNvPr id="76067" name="Freeform 291"/>
                  <p:cNvSpPr>
                    <a:spLocks/>
                  </p:cNvSpPr>
                  <p:nvPr/>
                </p:nvSpPr>
                <p:spPr bwMode="auto">
                  <a:xfrm>
                    <a:off x="4461" y="2101"/>
                    <a:ext cx="40" cy="17"/>
                  </a:xfrm>
                  <a:custGeom>
                    <a:avLst/>
                    <a:gdLst/>
                    <a:ahLst/>
                    <a:cxnLst>
                      <a:cxn ang="0">
                        <a:pos x="34" y="9"/>
                      </a:cxn>
                      <a:cxn ang="0">
                        <a:pos x="34" y="9"/>
                      </a:cxn>
                      <a:cxn ang="0">
                        <a:pos x="25" y="9"/>
                      </a:cxn>
                      <a:cxn ang="0">
                        <a:pos x="17" y="8"/>
                      </a:cxn>
                      <a:cxn ang="0">
                        <a:pos x="13" y="6"/>
                      </a:cxn>
                      <a:cxn ang="0">
                        <a:pos x="10" y="3"/>
                      </a:cxn>
                      <a:cxn ang="0">
                        <a:pos x="6" y="3"/>
                      </a:cxn>
                      <a:cxn ang="0">
                        <a:pos x="6" y="1"/>
                      </a:cxn>
                      <a:cxn ang="0">
                        <a:pos x="6" y="0"/>
                      </a:cxn>
                      <a:cxn ang="0">
                        <a:pos x="6" y="1"/>
                      </a:cxn>
                      <a:cxn ang="0">
                        <a:pos x="0" y="1"/>
                      </a:cxn>
                      <a:cxn ang="0">
                        <a:pos x="0" y="3"/>
                      </a:cxn>
                      <a:cxn ang="0">
                        <a:pos x="1" y="4"/>
                      </a:cxn>
                      <a:cxn ang="0">
                        <a:pos x="2" y="8"/>
                      </a:cxn>
                      <a:cxn ang="0">
                        <a:pos x="5" y="9"/>
                      </a:cxn>
                      <a:cxn ang="0">
                        <a:pos x="10" y="11"/>
                      </a:cxn>
                      <a:cxn ang="0">
                        <a:pos x="15" y="15"/>
                      </a:cxn>
                      <a:cxn ang="0">
                        <a:pos x="24" y="15"/>
                      </a:cxn>
                      <a:cxn ang="0">
                        <a:pos x="34" y="16"/>
                      </a:cxn>
                      <a:cxn ang="0">
                        <a:pos x="34" y="16"/>
                      </a:cxn>
                      <a:cxn ang="0">
                        <a:pos x="34" y="16"/>
                      </a:cxn>
                      <a:cxn ang="0">
                        <a:pos x="37" y="15"/>
                      </a:cxn>
                      <a:cxn ang="0">
                        <a:pos x="39" y="12"/>
                      </a:cxn>
                      <a:cxn ang="0">
                        <a:pos x="37" y="10"/>
                      </a:cxn>
                      <a:cxn ang="0">
                        <a:pos x="34" y="9"/>
                      </a:cxn>
                      <a:cxn ang="0">
                        <a:pos x="34" y="9"/>
                      </a:cxn>
                    </a:cxnLst>
                    <a:rect l="0" t="0" r="r" b="b"/>
                    <a:pathLst>
                      <a:path w="40" h="17">
                        <a:moveTo>
                          <a:pt x="34" y="9"/>
                        </a:moveTo>
                        <a:lnTo>
                          <a:pt x="34" y="9"/>
                        </a:lnTo>
                        <a:lnTo>
                          <a:pt x="25" y="9"/>
                        </a:lnTo>
                        <a:lnTo>
                          <a:pt x="17" y="8"/>
                        </a:lnTo>
                        <a:lnTo>
                          <a:pt x="13" y="6"/>
                        </a:lnTo>
                        <a:lnTo>
                          <a:pt x="10" y="3"/>
                        </a:lnTo>
                        <a:lnTo>
                          <a:pt x="6" y="3"/>
                        </a:lnTo>
                        <a:lnTo>
                          <a:pt x="6" y="1"/>
                        </a:lnTo>
                        <a:lnTo>
                          <a:pt x="6" y="0"/>
                        </a:lnTo>
                        <a:lnTo>
                          <a:pt x="6" y="1"/>
                        </a:lnTo>
                        <a:lnTo>
                          <a:pt x="0" y="1"/>
                        </a:lnTo>
                        <a:lnTo>
                          <a:pt x="0" y="3"/>
                        </a:lnTo>
                        <a:lnTo>
                          <a:pt x="1" y="4"/>
                        </a:lnTo>
                        <a:lnTo>
                          <a:pt x="2" y="8"/>
                        </a:lnTo>
                        <a:lnTo>
                          <a:pt x="5" y="9"/>
                        </a:lnTo>
                        <a:lnTo>
                          <a:pt x="10" y="11"/>
                        </a:lnTo>
                        <a:lnTo>
                          <a:pt x="15" y="15"/>
                        </a:lnTo>
                        <a:lnTo>
                          <a:pt x="24" y="15"/>
                        </a:lnTo>
                        <a:lnTo>
                          <a:pt x="34" y="16"/>
                        </a:lnTo>
                        <a:lnTo>
                          <a:pt x="37" y="15"/>
                        </a:lnTo>
                        <a:lnTo>
                          <a:pt x="39" y="12"/>
                        </a:lnTo>
                        <a:lnTo>
                          <a:pt x="37" y="10"/>
                        </a:lnTo>
                        <a:lnTo>
                          <a:pt x="34" y="9"/>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66" name="Freeform 290"/>
                  <p:cNvSpPr>
                    <a:spLocks/>
                  </p:cNvSpPr>
                  <p:nvPr/>
                </p:nvSpPr>
                <p:spPr bwMode="auto">
                  <a:xfrm>
                    <a:off x="4495" y="2099"/>
                    <a:ext cx="37" cy="19"/>
                  </a:xfrm>
                  <a:custGeom>
                    <a:avLst/>
                    <a:gdLst/>
                    <a:ahLst/>
                    <a:cxnLst>
                      <a:cxn ang="0">
                        <a:pos x="28" y="2"/>
                      </a:cxn>
                      <a:cxn ang="0">
                        <a:pos x="28" y="2"/>
                      </a:cxn>
                      <a:cxn ang="0">
                        <a:pos x="28" y="2"/>
                      </a:cxn>
                      <a:cxn ang="0">
                        <a:pos x="28" y="3"/>
                      </a:cxn>
                      <a:cxn ang="0">
                        <a:pos x="27" y="5"/>
                      </a:cxn>
                      <a:cxn ang="0">
                        <a:pos x="25" y="5"/>
                      </a:cxn>
                      <a:cxn ang="0">
                        <a:pos x="22" y="8"/>
                      </a:cxn>
                      <a:cxn ang="0">
                        <a:pos x="17" y="10"/>
                      </a:cxn>
                      <a:cxn ang="0">
                        <a:pos x="10" y="11"/>
                      </a:cxn>
                      <a:cxn ang="0">
                        <a:pos x="0" y="11"/>
                      </a:cxn>
                      <a:cxn ang="0">
                        <a:pos x="0" y="18"/>
                      </a:cxn>
                      <a:cxn ang="0">
                        <a:pos x="11" y="17"/>
                      </a:cxn>
                      <a:cxn ang="0">
                        <a:pos x="19" y="17"/>
                      </a:cxn>
                      <a:cxn ang="0">
                        <a:pos x="25" y="13"/>
                      </a:cxn>
                      <a:cxn ang="0">
                        <a:pos x="30" y="11"/>
                      </a:cxn>
                      <a:cxn ang="0">
                        <a:pos x="32" y="10"/>
                      </a:cxn>
                      <a:cxn ang="0">
                        <a:pos x="35" y="6"/>
                      </a:cxn>
                      <a:cxn ang="0">
                        <a:pos x="36" y="5"/>
                      </a:cxn>
                      <a:cxn ang="0">
                        <a:pos x="36" y="3"/>
                      </a:cxn>
                      <a:cxn ang="0">
                        <a:pos x="36" y="3"/>
                      </a:cxn>
                      <a:cxn ang="0">
                        <a:pos x="36" y="3"/>
                      </a:cxn>
                      <a:cxn ang="0">
                        <a:pos x="35" y="0"/>
                      </a:cxn>
                      <a:cxn ang="0">
                        <a:pos x="32" y="0"/>
                      </a:cxn>
                      <a:cxn ang="0">
                        <a:pos x="30" y="0"/>
                      </a:cxn>
                      <a:cxn ang="0">
                        <a:pos x="28" y="2"/>
                      </a:cxn>
                      <a:cxn ang="0">
                        <a:pos x="28" y="2"/>
                      </a:cxn>
                      <a:cxn ang="0">
                        <a:pos x="28" y="2"/>
                      </a:cxn>
                    </a:cxnLst>
                    <a:rect l="0" t="0" r="r" b="b"/>
                    <a:pathLst>
                      <a:path w="37" h="19">
                        <a:moveTo>
                          <a:pt x="28" y="2"/>
                        </a:moveTo>
                        <a:lnTo>
                          <a:pt x="28" y="2"/>
                        </a:lnTo>
                        <a:lnTo>
                          <a:pt x="28" y="3"/>
                        </a:lnTo>
                        <a:lnTo>
                          <a:pt x="27" y="5"/>
                        </a:lnTo>
                        <a:lnTo>
                          <a:pt x="25" y="5"/>
                        </a:lnTo>
                        <a:lnTo>
                          <a:pt x="22" y="8"/>
                        </a:lnTo>
                        <a:lnTo>
                          <a:pt x="17" y="10"/>
                        </a:lnTo>
                        <a:lnTo>
                          <a:pt x="10" y="11"/>
                        </a:lnTo>
                        <a:lnTo>
                          <a:pt x="0" y="11"/>
                        </a:lnTo>
                        <a:lnTo>
                          <a:pt x="0" y="18"/>
                        </a:lnTo>
                        <a:lnTo>
                          <a:pt x="11" y="17"/>
                        </a:lnTo>
                        <a:lnTo>
                          <a:pt x="19" y="17"/>
                        </a:lnTo>
                        <a:lnTo>
                          <a:pt x="25" y="13"/>
                        </a:lnTo>
                        <a:lnTo>
                          <a:pt x="30" y="11"/>
                        </a:lnTo>
                        <a:lnTo>
                          <a:pt x="32" y="10"/>
                        </a:lnTo>
                        <a:lnTo>
                          <a:pt x="35" y="6"/>
                        </a:lnTo>
                        <a:lnTo>
                          <a:pt x="36" y="5"/>
                        </a:lnTo>
                        <a:lnTo>
                          <a:pt x="36" y="3"/>
                        </a:lnTo>
                        <a:lnTo>
                          <a:pt x="35" y="0"/>
                        </a:lnTo>
                        <a:lnTo>
                          <a:pt x="32" y="0"/>
                        </a:lnTo>
                        <a:lnTo>
                          <a:pt x="30" y="0"/>
                        </a:lnTo>
                        <a:lnTo>
                          <a:pt x="28" y="2"/>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65" name="Freeform 289"/>
                  <p:cNvSpPr>
                    <a:spLocks/>
                  </p:cNvSpPr>
                  <p:nvPr/>
                </p:nvSpPr>
                <p:spPr bwMode="auto">
                  <a:xfrm>
                    <a:off x="4516" y="2095"/>
                    <a:ext cx="16" cy="10"/>
                  </a:xfrm>
                  <a:custGeom>
                    <a:avLst/>
                    <a:gdLst/>
                    <a:ahLst/>
                    <a:cxnLst>
                      <a:cxn ang="0">
                        <a:pos x="7" y="9"/>
                      </a:cxn>
                      <a:cxn ang="0">
                        <a:pos x="0" y="4"/>
                      </a:cxn>
                      <a:cxn ang="0">
                        <a:pos x="0" y="6"/>
                      </a:cxn>
                      <a:cxn ang="0">
                        <a:pos x="8" y="7"/>
                      </a:cxn>
                      <a:cxn ang="0">
                        <a:pos x="8" y="6"/>
                      </a:cxn>
                      <a:cxn ang="0">
                        <a:pos x="3" y="0"/>
                      </a:cxn>
                      <a:cxn ang="0">
                        <a:pos x="8" y="6"/>
                      </a:cxn>
                      <a:cxn ang="0">
                        <a:pos x="8" y="2"/>
                      </a:cxn>
                      <a:cxn ang="0">
                        <a:pos x="7" y="0"/>
                      </a:cxn>
                      <a:cxn ang="0">
                        <a:pos x="2" y="2"/>
                      </a:cxn>
                      <a:cxn ang="0">
                        <a:pos x="0" y="4"/>
                      </a:cxn>
                      <a:cxn ang="0">
                        <a:pos x="7" y="9"/>
                      </a:cxn>
                      <a:cxn ang="0">
                        <a:pos x="7" y="9"/>
                      </a:cxn>
                    </a:cxnLst>
                    <a:rect l="0" t="0" r="r" b="b"/>
                    <a:pathLst>
                      <a:path w="9" h="10">
                        <a:moveTo>
                          <a:pt x="7" y="9"/>
                        </a:moveTo>
                        <a:lnTo>
                          <a:pt x="0" y="4"/>
                        </a:lnTo>
                        <a:lnTo>
                          <a:pt x="0" y="6"/>
                        </a:lnTo>
                        <a:lnTo>
                          <a:pt x="8" y="7"/>
                        </a:lnTo>
                        <a:lnTo>
                          <a:pt x="8" y="6"/>
                        </a:lnTo>
                        <a:lnTo>
                          <a:pt x="3" y="0"/>
                        </a:lnTo>
                        <a:lnTo>
                          <a:pt x="8" y="6"/>
                        </a:lnTo>
                        <a:lnTo>
                          <a:pt x="8" y="2"/>
                        </a:lnTo>
                        <a:lnTo>
                          <a:pt x="7" y="0"/>
                        </a:lnTo>
                        <a:lnTo>
                          <a:pt x="2" y="2"/>
                        </a:lnTo>
                        <a:lnTo>
                          <a:pt x="0" y="4"/>
                        </a:lnTo>
                        <a:lnTo>
                          <a:pt x="7" y="9"/>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64" name="Freeform 288"/>
                  <p:cNvSpPr>
                    <a:spLocks/>
                  </p:cNvSpPr>
                  <p:nvPr/>
                </p:nvSpPr>
                <p:spPr bwMode="auto">
                  <a:xfrm>
                    <a:off x="4493" y="2095"/>
                    <a:ext cx="38" cy="13"/>
                  </a:xfrm>
                  <a:custGeom>
                    <a:avLst/>
                    <a:gdLst/>
                    <a:ahLst/>
                    <a:cxnLst>
                      <a:cxn ang="0">
                        <a:pos x="3" y="12"/>
                      </a:cxn>
                      <a:cxn ang="0">
                        <a:pos x="3" y="12"/>
                      </a:cxn>
                      <a:cxn ang="0">
                        <a:pos x="9" y="12"/>
                      </a:cxn>
                      <a:cxn ang="0">
                        <a:pos x="13" y="12"/>
                      </a:cxn>
                      <a:cxn ang="0">
                        <a:pos x="19" y="12"/>
                      </a:cxn>
                      <a:cxn ang="0">
                        <a:pos x="22" y="11"/>
                      </a:cxn>
                      <a:cxn ang="0">
                        <a:pos x="25" y="10"/>
                      </a:cxn>
                      <a:cxn ang="0">
                        <a:pos x="29" y="10"/>
                      </a:cxn>
                      <a:cxn ang="0">
                        <a:pos x="32" y="9"/>
                      </a:cxn>
                      <a:cxn ang="0">
                        <a:pos x="37" y="9"/>
                      </a:cxn>
                      <a:cxn ang="0">
                        <a:pos x="33" y="0"/>
                      </a:cxn>
                      <a:cxn ang="0">
                        <a:pos x="30" y="2"/>
                      </a:cxn>
                      <a:cxn ang="0">
                        <a:pos x="27" y="4"/>
                      </a:cxn>
                      <a:cxn ang="0">
                        <a:pos x="24" y="4"/>
                      </a:cxn>
                      <a:cxn ang="0">
                        <a:pos x="20" y="4"/>
                      </a:cxn>
                      <a:cxn ang="0">
                        <a:pos x="17" y="4"/>
                      </a:cxn>
                      <a:cxn ang="0">
                        <a:pos x="12" y="6"/>
                      </a:cxn>
                      <a:cxn ang="0">
                        <a:pos x="9" y="6"/>
                      </a:cxn>
                      <a:cxn ang="0">
                        <a:pos x="3" y="6"/>
                      </a:cxn>
                      <a:cxn ang="0">
                        <a:pos x="3" y="6"/>
                      </a:cxn>
                      <a:cxn ang="0">
                        <a:pos x="3" y="6"/>
                      </a:cxn>
                      <a:cxn ang="0">
                        <a:pos x="0" y="7"/>
                      </a:cxn>
                      <a:cxn ang="0">
                        <a:pos x="0" y="9"/>
                      </a:cxn>
                      <a:cxn ang="0">
                        <a:pos x="0" y="12"/>
                      </a:cxn>
                      <a:cxn ang="0">
                        <a:pos x="3" y="12"/>
                      </a:cxn>
                      <a:cxn ang="0">
                        <a:pos x="3" y="12"/>
                      </a:cxn>
                    </a:cxnLst>
                    <a:rect l="0" t="0" r="r" b="b"/>
                    <a:pathLst>
                      <a:path w="38" h="13">
                        <a:moveTo>
                          <a:pt x="3" y="12"/>
                        </a:moveTo>
                        <a:lnTo>
                          <a:pt x="3" y="12"/>
                        </a:lnTo>
                        <a:lnTo>
                          <a:pt x="9" y="12"/>
                        </a:lnTo>
                        <a:lnTo>
                          <a:pt x="13" y="12"/>
                        </a:lnTo>
                        <a:lnTo>
                          <a:pt x="19" y="12"/>
                        </a:lnTo>
                        <a:lnTo>
                          <a:pt x="22" y="11"/>
                        </a:lnTo>
                        <a:lnTo>
                          <a:pt x="25" y="10"/>
                        </a:lnTo>
                        <a:lnTo>
                          <a:pt x="29" y="10"/>
                        </a:lnTo>
                        <a:lnTo>
                          <a:pt x="32" y="9"/>
                        </a:lnTo>
                        <a:lnTo>
                          <a:pt x="37" y="9"/>
                        </a:lnTo>
                        <a:lnTo>
                          <a:pt x="33" y="0"/>
                        </a:lnTo>
                        <a:lnTo>
                          <a:pt x="30" y="2"/>
                        </a:lnTo>
                        <a:lnTo>
                          <a:pt x="27" y="4"/>
                        </a:lnTo>
                        <a:lnTo>
                          <a:pt x="24" y="4"/>
                        </a:lnTo>
                        <a:lnTo>
                          <a:pt x="20" y="4"/>
                        </a:lnTo>
                        <a:lnTo>
                          <a:pt x="17" y="4"/>
                        </a:lnTo>
                        <a:lnTo>
                          <a:pt x="12" y="6"/>
                        </a:lnTo>
                        <a:lnTo>
                          <a:pt x="9" y="6"/>
                        </a:lnTo>
                        <a:lnTo>
                          <a:pt x="3" y="6"/>
                        </a:lnTo>
                        <a:lnTo>
                          <a:pt x="0" y="7"/>
                        </a:lnTo>
                        <a:lnTo>
                          <a:pt x="0" y="9"/>
                        </a:lnTo>
                        <a:lnTo>
                          <a:pt x="0" y="12"/>
                        </a:lnTo>
                        <a:lnTo>
                          <a:pt x="3" y="12"/>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63" name="Freeform 287"/>
                  <p:cNvSpPr>
                    <a:spLocks/>
                  </p:cNvSpPr>
                  <p:nvPr/>
                </p:nvSpPr>
                <p:spPr bwMode="auto">
                  <a:xfrm>
                    <a:off x="4459" y="2097"/>
                    <a:ext cx="38" cy="11"/>
                  </a:xfrm>
                  <a:custGeom>
                    <a:avLst/>
                    <a:gdLst/>
                    <a:ahLst/>
                    <a:cxnLst>
                      <a:cxn ang="0">
                        <a:pos x="8" y="2"/>
                      </a:cxn>
                      <a:cxn ang="0">
                        <a:pos x="4" y="7"/>
                      </a:cxn>
                      <a:cxn ang="0">
                        <a:pos x="6" y="7"/>
                      </a:cxn>
                      <a:cxn ang="0">
                        <a:pos x="8" y="8"/>
                      </a:cxn>
                      <a:cxn ang="0">
                        <a:pos x="13" y="8"/>
                      </a:cxn>
                      <a:cxn ang="0">
                        <a:pos x="17" y="9"/>
                      </a:cxn>
                      <a:cxn ang="0">
                        <a:pos x="22" y="10"/>
                      </a:cxn>
                      <a:cxn ang="0">
                        <a:pos x="26" y="10"/>
                      </a:cxn>
                      <a:cxn ang="0">
                        <a:pos x="32" y="10"/>
                      </a:cxn>
                      <a:cxn ang="0">
                        <a:pos x="37" y="10"/>
                      </a:cxn>
                      <a:cxn ang="0">
                        <a:pos x="37" y="4"/>
                      </a:cxn>
                      <a:cxn ang="0">
                        <a:pos x="32" y="4"/>
                      </a:cxn>
                      <a:cxn ang="0">
                        <a:pos x="26" y="4"/>
                      </a:cxn>
                      <a:cxn ang="0">
                        <a:pos x="22" y="4"/>
                      </a:cxn>
                      <a:cxn ang="0">
                        <a:pos x="18" y="2"/>
                      </a:cxn>
                      <a:cxn ang="0">
                        <a:pos x="15" y="2"/>
                      </a:cxn>
                      <a:cxn ang="0">
                        <a:pos x="12" y="2"/>
                      </a:cxn>
                      <a:cxn ang="0">
                        <a:pos x="8" y="0"/>
                      </a:cxn>
                      <a:cxn ang="0">
                        <a:pos x="5" y="0"/>
                      </a:cxn>
                      <a:cxn ang="0">
                        <a:pos x="0" y="4"/>
                      </a:cxn>
                      <a:cxn ang="0">
                        <a:pos x="5" y="0"/>
                      </a:cxn>
                      <a:cxn ang="0">
                        <a:pos x="3" y="0"/>
                      </a:cxn>
                      <a:cxn ang="0">
                        <a:pos x="0" y="2"/>
                      </a:cxn>
                      <a:cxn ang="0">
                        <a:pos x="2" y="5"/>
                      </a:cxn>
                      <a:cxn ang="0">
                        <a:pos x="4" y="7"/>
                      </a:cxn>
                      <a:cxn ang="0">
                        <a:pos x="8" y="2"/>
                      </a:cxn>
                      <a:cxn ang="0">
                        <a:pos x="8" y="2"/>
                      </a:cxn>
                    </a:cxnLst>
                    <a:rect l="0" t="0" r="r" b="b"/>
                    <a:pathLst>
                      <a:path w="38" h="11">
                        <a:moveTo>
                          <a:pt x="8" y="2"/>
                        </a:moveTo>
                        <a:lnTo>
                          <a:pt x="4" y="7"/>
                        </a:lnTo>
                        <a:lnTo>
                          <a:pt x="6" y="7"/>
                        </a:lnTo>
                        <a:lnTo>
                          <a:pt x="8" y="8"/>
                        </a:lnTo>
                        <a:lnTo>
                          <a:pt x="13" y="8"/>
                        </a:lnTo>
                        <a:lnTo>
                          <a:pt x="17" y="9"/>
                        </a:lnTo>
                        <a:lnTo>
                          <a:pt x="22" y="10"/>
                        </a:lnTo>
                        <a:lnTo>
                          <a:pt x="26" y="10"/>
                        </a:lnTo>
                        <a:lnTo>
                          <a:pt x="32" y="10"/>
                        </a:lnTo>
                        <a:lnTo>
                          <a:pt x="37" y="10"/>
                        </a:lnTo>
                        <a:lnTo>
                          <a:pt x="37" y="4"/>
                        </a:lnTo>
                        <a:lnTo>
                          <a:pt x="32" y="4"/>
                        </a:lnTo>
                        <a:lnTo>
                          <a:pt x="26" y="4"/>
                        </a:lnTo>
                        <a:lnTo>
                          <a:pt x="22" y="4"/>
                        </a:lnTo>
                        <a:lnTo>
                          <a:pt x="18" y="2"/>
                        </a:lnTo>
                        <a:lnTo>
                          <a:pt x="15" y="2"/>
                        </a:lnTo>
                        <a:lnTo>
                          <a:pt x="12" y="2"/>
                        </a:lnTo>
                        <a:lnTo>
                          <a:pt x="8" y="0"/>
                        </a:lnTo>
                        <a:lnTo>
                          <a:pt x="5" y="0"/>
                        </a:lnTo>
                        <a:lnTo>
                          <a:pt x="0" y="4"/>
                        </a:lnTo>
                        <a:lnTo>
                          <a:pt x="5" y="0"/>
                        </a:lnTo>
                        <a:lnTo>
                          <a:pt x="3" y="0"/>
                        </a:lnTo>
                        <a:lnTo>
                          <a:pt x="0" y="2"/>
                        </a:lnTo>
                        <a:lnTo>
                          <a:pt x="2" y="5"/>
                        </a:lnTo>
                        <a:lnTo>
                          <a:pt x="4" y="7"/>
                        </a:lnTo>
                        <a:lnTo>
                          <a:pt x="8" y="2"/>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62" name="Freeform 286"/>
                  <p:cNvSpPr>
                    <a:spLocks/>
                  </p:cNvSpPr>
                  <p:nvPr/>
                </p:nvSpPr>
                <p:spPr bwMode="auto">
                  <a:xfrm>
                    <a:off x="4459" y="2099"/>
                    <a:ext cx="9" cy="7"/>
                  </a:xfrm>
                  <a:custGeom>
                    <a:avLst/>
                    <a:gdLst/>
                    <a:ahLst/>
                    <a:cxnLst>
                      <a:cxn ang="0">
                        <a:pos x="8" y="3"/>
                      </a:cxn>
                      <a:cxn ang="0">
                        <a:pos x="8" y="2"/>
                      </a:cxn>
                      <a:cxn ang="0">
                        <a:pos x="8" y="0"/>
                      </a:cxn>
                      <a:cxn ang="0">
                        <a:pos x="0" y="2"/>
                      </a:cxn>
                      <a:cxn ang="0">
                        <a:pos x="2" y="3"/>
                      </a:cxn>
                      <a:cxn ang="0">
                        <a:pos x="2" y="3"/>
                      </a:cxn>
                      <a:cxn ang="0">
                        <a:pos x="2" y="3"/>
                      </a:cxn>
                      <a:cxn ang="0">
                        <a:pos x="4" y="5"/>
                      </a:cxn>
                      <a:cxn ang="0">
                        <a:pos x="6" y="6"/>
                      </a:cxn>
                      <a:cxn ang="0">
                        <a:pos x="8" y="5"/>
                      </a:cxn>
                      <a:cxn ang="0">
                        <a:pos x="8" y="2"/>
                      </a:cxn>
                      <a:cxn ang="0">
                        <a:pos x="8" y="3"/>
                      </a:cxn>
                      <a:cxn ang="0">
                        <a:pos x="8" y="3"/>
                      </a:cxn>
                    </a:cxnLst>
                    <a:rect l="0" t="0" r="r" b="b"/>
                    <a:pathLst>
                      <a:path w="9" h="7">
                        <a:moveTo>
                          <a:pt x="8" y="3"/>
                        </a:moveTo>
                        <a:lnTo>
                          <a:pt x="8" y="2"/>
                        </a:lnTo>
                        <a:lnTo>
                          <a:pt x="8" y="0"/>
                        </a:lnTo>
                        <a:lnTo>
                          <a:pt x="0" y="2"/>
                        </a:lnTo>
                        <a:lnTo>
                          <a:pt x="2" y="3"/>
                        </a:lnTo>
                        <a:lnTo>
                          <a:pt x="4" y="5"/>
                        </a:lnTo>
                        <a:lnTo>
                          <a:pt x="6" y="6"/>
                        </a:lnTo>
                        <a:lnTo>
                          <a:pt x="8" y="5"/>
                        </a:lnTo>
                        <a:lnTo>
                          <a:pt x="8" y="2"/>
                        </a:lnTo>
                        <a:lnTo>
                          <a:pt x="8" y="3"/>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61" name="Freeform 285"/>
                  <p:cNvSpPr>
                    <a:spLocks/>
                  </p:cNvSpPr>
                  <p:nvPr/>
                </p:nvSpPr>
                <p:spPr bwMode="auto">
                  <a:xfrm>
                    <a:off x="4436" y="1966"/>
                    <a:ext cx="121" cy="61"/>
                  </a:xfrm>
                  <a:custGeom>
                    <a:avLst/>
                    <a:gdLst/>
                    <a:ahLst/>
                    <a:cxnLst>
                      <a:cxn ang="0">
                        <a:pos x="119" y="26"/>
                      </a:cxn>
                      <a:cxn ang="0">
                        <a:pos x="120" y="0"/>
                      </a:cxn>
                      <a:cxn ang="0">
                        <a:pos x="120" y="2"/>
                      </a:cxn>
                      <a:cxn ang="0">
                        <a:pos x="118" y="4"/>
                      </a:cxn>
                      <a:cxn ang="0">
                        <a:pos x="116" y="8"/>
                      </a:cxn>
                      <a:cxn ang="0">
                        <a:pos x="110" y="12"/>
                      </a:cxn>
                      <a:cxn ang="0">
                        <a:pos x="104" y="16"/>
                      </a:cxn>
                      <a:cxn ang="0">
                        <a:pos x="94" y="20"/>
                      </a:cxn>
                      <a:cxn ang="0">
                        <a:pos x="79" y="22"/>
                      </a:cxn>
                      <a:cxn ang="0">
                        <a:pos x="60" y="23"/>
                      </a:cxn>
                      <a:cxn ang="0">
                        <a:pos x="40" y="22"/>
                      </a:cxn>
                      <a:cxn ang="0">
                        <a:pos x="27" y="20"/>
                      </a:cxn>
                      <a:cxn ang="0">
                        <a:pos x="15" y="16"/>
                      </a:cxn>
                      <a:cxn ang="0">
                        <a:pos x="7" y="12"/>
                      </a:cxn>
                      <a:cxn ang="0">
                        <a:pos x="2" y="8"/>
                      </a:cxn>
                      <a:cxn ang="0">
                        <a:pos x="1" y="4"/>
                      </a:cxn>
                      <a:cxn ang="0">
                        <a:pos x="0" y="2"/>
                      </a:cxn>
                      <a:cxn ang="0">
                        <a:pos x="0" y="0"/>
                      </a:cxn>
                      <a:cxn ang="0">
                        <a:pos x="0" y="26"/>
                      </a:cxn>
                      <a:cxn ang="0">
                        <a:pos x="0" y="36"/>
                      </a:cxn>
                      <a:cxn ang="0">
                        <a:pos x="0" y="38"/>
                      </a:cxn>
                      <a:cxn ang="0">
                        <a:pos x="1" y="42"/>
                      </a:cxn>
                      <a:cxn ang="0">
                        <a:pos x="2" y="44"/>
                      </a:cxn>
                      <a:cxn ang="0">
                        <a:pos x="7" y="48"/>
                      </a:cxn>
                      <a:cxn ang="0">
                        <a:pos x="15" y="53"/>
                      </a:cxn>
                      <a:cxn ang="0">
                        <a:pos x="27" y="56"/>
                      </a:cxn>
                      <a:cxn ang="0">
                        <a:pos x="40" y="60"/>
                      </a:cxn>
                      <a:cxn ang="0">
                        <a:pos x="60" y="60"/>
                      </a:cxn>
                      <a:cxn ang="0">
                        <a:pos x="79" y="60"/>
                      </a:cxn>
                      <a:cxn ang="0">
                        <a:pos x="94" y="56"/>
                      </a:cxn>
                      <a:cxn ang="0">
                        <a:pos x="104" y="53"/>
                      </a:cxn>
                      <a:cxn ang="0">
                        <a:pos x="110" y="48"/>
                      </a:cxn>
                      <a:cxn ang="0">
                        <a:pos x="116" y="44"/>
                      </a:cxn>
                      <a:cxn ang="0">
                        <a:pos x="118" y="42"/>
                      </a:cxn>
                      <a:cxn ang="0">
                        <a:pos x="120" y="38"/>
                      </a:cxn>
                      <a:cxn ang="0">
                        <a:pos x="120" y="36"/>
                      </a:cxn>
                      <a:cxn ang="0">
                        <a:pos x="119" y="26"/>
                      </a:cxn>
                      <a:cxn ang="0">
                        <a:pos x="119" y="26"/>
                      </a:cxn>
                    </a:cxnLst>
                    <a:rect l="0" t="0" r="r" b="b"/>
                    <a:pathLst>
                      <a:path w="121" h="61">
                        <a:moveTo>
                          <a:pt x="119" y="26"/>
                        </a:moveTo>
                        <a:lnTo>
                          <a:pt x="120" y="0"/>
                        </a:lnTo>
                        <a:lnTo>
                          <a:pt x="120" y="2"/>
                        </a:lnTo>
                        <a:lnTo>
                          <a:pt x="118" y="4"/>
                        </a:lnTo>
                        <a:lnTo>
                          <a:pt x="116" y="8"/>
                        </a:lnTo>
                        <a:lnTo>
                          <a:pt x="110" y="12"/>
                        </a:lnTo>
                        <a:lnTo>
                          <a:pt x="104" y="16"/>
                        </a:lnTo>
                        <a:lnTo>
                          <a:pt x="94" y="20"/>
                        </a:lnTo>
                        <a:lnTo>
                          <a:pt x="79" y="22"/>
                        </a:lnTo>
                        <a:lnTo>
                          <a:pt x="60" y="23"/>
                        </a:lnTo>
                        <a:lnTo>
                          <a:pt x="40" y="22"/>
                        </a:lnTo>
                        <a:lnTo>
                          <a:pt x="27" y="20"/>
                        </a:lnTo>
                        <a:lnTo>
                          <a:pt x="15" y="16"/>
                        </a:lnTo>
                        <a:lnTo>
                          <a:pt x="7" y="12"/>
                        </a:lnTo>
                        <a:lnTo>
                          <a:pt x="2" y="8"/>
                        </a:lnTo>
                        <a:lnTo>
                          <a:pt x="1" y="4"/>
                        </a:lnTo>
                        <a:lnTo>
                          <a:pt x="0" y="2"/>
                        </a:lnTo>
                        <a:lnTo>
                          <a:pt x="0" y="0"/>
                        </a:lnTo>
                        <a:lnTo>
                          <a:pt x="0" y="26"/>
                        </a:lnTo>
                        <a:lnTo>
                          <a:pt x="0" y="36"/>
                        </a:lnTo>
                        <a:lnTo>
                          <a:pt x="0" y="38"/>
                        </a:lnTo>
                        <a:lnTo>
                          <a:pt x="1" y="42"/>
                        </a:lnTo>
                        <a:lnTo>
                          <a:pt x="2" y="44"/>
                        </a:lnTo>
                        <a:lnTo>
                          <a:pt x="7" y="48"/>
                        </a:lnTo>
                        <a:lnTo>
                          <a:pt x="15" y="53"/>
                        </a:lnTo>
                        <a:lnTo>
                          <a:pt x="27" y="56"/>
                        </a:lnTo>
                        <a:lnTo>
                          <a:pt x="40" y="60"/>
                        </a:lnTo>
                        <a:lnTo>
                          <a:pt x="60" y="60"/>
                        </a:lnTo>
                        <a:lnTo>
                          <a:pt x="79" y="60"/>
                        </a:lnTo>
                        <a:lnTo>
                          <a:pt x="94" y="56"/>
                        </a:lnTo>
                        <a:lnTo>
                          <a:pt x="104" y="53"/>
                        </a:lnTo>
                        <a:lnTo>
                          <a:pt x="110" y="48"/>
                        </a:lnTo>
                        <a:lnTo>
                          <a:pt x="116" y="44"/>
                        </a:lnTo>
                        <a:lnTo>
                          <a:pt x="118" y="42"/>
                        </a:lnTo>
                        <a:lnTo>
                          <a:pt x="120" y="38"/>
                        </a:lnTo>
                        <a:lnTo>
                          <a:pt x="120" y="36"/>
                        </a:lnTo>
                        <a:lnTo>
                          <a:pt x="119" y="26"/>
                        </a:lnTo>
                      </a:path>
                    </a:pathLst>
                  </a:custGeom>
                  <a:solidFill>
                    <a:srgbClr val="D2D2D2"/>
                  </a:solidFill>
                  <a:ln w="9525">
                    <a:noFill/>
                    <a:round/>
                    <a:headEnd/>
                    <a:tailEnd/>
                  </a:ln>
                </p:spPr>
                <p:txBody>
                  <a:bodyPr/>
                  <a:lstStyle/>
                  <a:p>
                    <a:pPr>
                      <a:defRPr/>
                    </a:pPr>
                    <a:endParaRPr lang="zh-CN" altLang="en-US" sz="2700">
                      <a:latin typeface="+mn-ea"/>
                      <a:ea typeface="+mn-ea"/>
                    </a:endParaRPr>
                  </a:p>
                </p:txBody>
              </p:sp>
              <p:sp>
                <p:nvSpPr>
                  <p:cNvPr id="76060" name="Freeform 284"/>
                  <p:cNvSpPr>
                    <a:spLocks/>
                  </p:cNvSpPr>
                  <p:nvPr/>
                </p:nvSpPr>
                <p:spPr bwMode="auto">
                  <a:xfrm>
                    <a:off x="4552" y="1966"/>
                    <a:ext cx="9" cy="29"/>
                  </a:xfrm>
                  <a:custGeom>
                    <a:avLst/>
                    <a:gdLst/>
                    <a:ahLst/>
                    <a:cxnLst>
                      <a:cxn ang="0">
                        <a:pos x="8" y="2"/>
                      </a:cxn>
                      <a:cxn ang="0">
                        <a:pos x="0" y="2"/>
                      </a:cxn>
                      <a:cxn ang="0">
                        <a:pos x="0" y="28"/>
                      </a:cxn>
                      <a:cxn ang="0">
                        <a:pos x="8" y="28"/>
                      </a:cxn>
                      <a:cxn ang="0">
                        <a:pos x="8" y="2"/>
                      </a:cxn>
                      <a:cxn ang="0">
                        <a:pos x="0" y="2"/>
                      </a:cxn>
                      <a:cxn ang="0">
                        <a:pos x="8" y="2"/>
                      </a:cxn>
                      <a:cxn ang="0">
                        <a:pos x="7" y="0"/>
                      </a:cxn>
                      <a:cxn ang="0">
                        <a:pos x="4" y="0"/>
                      </a:cxn>
                      <a:cxn ang="0">
                        <a:pos x="1" y="0"/>
                      </a:cxn>
                      <a:cxn ang="0">
                        <a:pos x="0" y="2"/>
                      </a:cxn>
                      <a:cxn ang="0">
                        <a:pos x="8" y="2"/>
                      </a:cxn>
                      <a:cxn ang="0">
                        <a:pos x="8" y="2"/>
                      </a:cxn>
                    </a:cxnLst>
                    <a:rect l="0" t="0" r="r" b="b"/>
                    <a:pathLst>
                      <a:path w="9" h="29">
                        <a:moveTo>
                          <a:pt x="8" y="2"/>
                        </a:moveTo>
                        <a:lnTo>
                          <a:pt x="0" y="2"/>
                        </a:lnTo>
                        <a:lnTo>
                          <a:pt x="0" y="28"/>
                        </a:lnTo>
                        <a:lnTo>
                          <a:pt x="8" y="28"/>
                        </a:lnTo>
                        <a:lnTo>
                          <a:pt x="8" y="2"/>
                        </a:lnTo>
                        <a:lnTo>
                          <a:pt x="0" y="2"/>
                        </a:lnTo>
                        <a:lnTo>
                          <a:pt x="8" y="2"/>
                        </a:lnTo>
                        <a:lnTo>
                          <a:pt x="7" y="0"/>
                        </a:lnTo>
                        <a:lnTo>
                          <a:pt x="4" y="0"/>
                        </a:lnTo>
                        <a:lnTo>
                          <a:pt x="1" y="0"/>
                        </a:lnTo>
                        <a:lnTo>
                          <a:pt x="0" y="2"/>
                        </a:lnTo>
                        <a:lnTo>
                          <a:pt x="8" y="2"/>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59" name="Freeform 283"/>
                  <p:cNvSpPr>
                    <a:spLocks/>
                  </p:cNvSpPr>
                  <p:nvPr/>
                </p:nvSpPr>
                <p:spPr bwMode="auto">
                  <a:xfrm>
                    <a:off x="4493" y="1966"/>
                    <a:ext cx="68" cy="27"/>
                  </a:xfrm>
                  <a:custGeom>
                    <a:avLst/>
                    <a:gdLst/>
                    <a:ahLst/>
                    <a:cxnLst>
                      <a:cxn ang="0">
                        <a:pos x="3" y="26"/>
                      </a:cxn>
                      <a:cxn ang="0">
                        <a:pos x="3" y="26"/>
                      </a:cxn>
                      <a:cxn ang="0">
                        <a:pos x="22" y="26"/>
                      </a:cxn>
                      <a:cxn ang="0">
                        <a:pos x="38" y="23"/>
                      </a:cxn>
                      <a:cxn ang="0">
                        <a:pos x="49" y="18"/>
                      </a:cxn>
                      <a:cxn ang="0">
                        <a:pos x="57" y="15"/>
                      </a:cxn>
                      <a:cxn ang="0">
                        <a:pos x="61" y="10"/>
                      </a:cxn>
                      <a:cxn ang="0">
                        <a:pos x="64" y="5"/>
                      </a:cxn>
                      <a:cxn ang="0">
                        <a:pos x="67" y="3"/>
                      </a:cxn>
                      <a:cxn ang="0">
                        <a:pos x="67" y="0"/>
                      </a:cxn>
                      <a:cxn ang="0">
                        <a:pos x="59" y="0"/>
                      </a:cxn>
                      <a:cxn ang="0">
                        <a:pos x="60" y="0"/>
                      </a:cxn>
                      <a:cxn ang="0">
                        <a:pos x="59" y="2"/>
                      </a:cxn>
                      <a:cxn ang="0">
                        <a:pos x="57" y="6"/>
                      </a:cxn>
                      <a:cxn ang="0">
                        <a:pos x="52" y="9"/>
                      </a:cxn>
                      <a:cxn ang="0">
                        <a:pos x="45" y="14"/>
                      </a:cxn>
                      <a:cxn ang="0">
                        <a:pos x="37" y="16"/>
                      </a:cxn>
                      <a:cxn ang="0">
                        <a:pos x="22" y="18"/>
                      </a:cxn>
                      <a:cxn ang="0">
                        <a:pos x="3" y="20"/>
                      </a:cxn>
                      <a:cxn ang="0">
                        <a:pos x="3" y="20"/>
                      </a:cxn>
                      <a:cxn ang="0">
                        <a:pos x="3" y="20"/>
                      </a:cxn>
                      <a:cxn ang="0">
                        <a:pos x="0" y="21"/>
                      </a:cxn>
                      <a:cxn ang="0">
                        <a:pos x="0" y="23"/>
                      </a:cxn>
                      <a:cxn ang="0">
                        <a:pos x="0" y="26"/>
                      </a:cxn>
                      <a:cxn ang="0">
                        <a:pos x="3" y="26"/>
                      </a:cxn>
                      <a:cxn ang="0">
                        <a:pos x="3" y="26"/>
                      </a:cxn>
                    </a:cxnLst>
                    <a:rect l="0" t="0" r="r" b="b"/>
                    <a:pathLst>
                      <a:path w="68" h="27">
                        <a:moveTo>
                          <a:pt x="3" y="26"/>
                        </a:moveTo>
                        <a:lnTo>
                          <a:pt x="3" y="26"/>
                        </a:lnTo>
                        <a:lnTo>
                          <a:pt x="22" y="26"/>
                        </a:lnTo>
                        <a:lnTo>
                          <a:pt x="38" y="23"/>
                        </a:lnTo>
                        <a:lnTo>
                          <a:pt x="49" y="18"/>
                        </a:lnTo>
                        <a:lnTo>
                          <a:pt x="57" y="15"/>
                        </a:lnTo>
                        <a:lnTo>
                          <a:pt x="61" y="10"/>
                        </a:lnTo>
                        <a:lnTo>
                          <a:pt x="64" y="5"/>
                        </a:lnTo>
                        <a:lnTo>
                          <a:pt x="67" y="3"/>
                        </a:lnTo>
                        <a:lnTo>
                          <a:pt x="67" y="0"/>
                        </a:lnTo>
                        <a:lnTo>
                          <a:pt x="59" y="0"/>
                        </a:lnTo>
                        <a:lnTo>
                          <a:pt x="60" y="0"/>
                        </a:lnTo>
                        <a:lnTo>
                          <a:pt x="59" y="2"/>
                        </a:lnTo>
                        <a:lnTo>
                          <a:pt x="57" y="6"/>
                        </a:lnTo>
                        <a:lnTo>
                          <a:pt x="52" y="9"/>
                        </a:lnTo>
                        <a:lnTo>
                          <a:pt x="45" y="14"/>
                        </a:lnTo>
                        <a:lnTo>
                          <a:pt x="37" y="16"/>
                        </a:lnTo>
                        <a:lnTo>
                          <a:pt x="22" y="18"/>
                        </a:lnTo>
                        <a:lnTo>
                          <a:pt x="3" y="20"/>
                        </a:lnTo>
                        <a:lnTo>
                          <a:pt x="0" y="21"/>
                        </a:lnTo>
                        <a:lnTo>
                          <a:pt x="0" y="23"/>
                        </a:lnTo>
                        <a:lnTo>
                          <a:pt x="0" y="26"/>
                        </a:lnTo>
                        <a:lnTo>
                          <a:pt x="3" y="26"/>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58" name="Freeform 282"/>
                  <p:cNvSpPr>
                    <a:spLocks/>
                  </p:cNvSpPr>
                  <p:nvPr/>
                </p:nvSpPr>
                <p:spPr bwMode="auto">
                  <a:xfrm>
                    <a:off x="4431" y="1966"/>
                    <a:ext cx="66" cy="29"/>
                  </a:xfrm>
                  <a:custGeom>
                    <a:avLst/>
                    <a:gdLst/>
                    <a:ahLst/>
                    <a:cxnLst>
                      <a:cxn ang="0">
                        <a:pos x="8" y="2"/>
                      </a:cxn>
                      <a:cxn ang="0">
                        <a:pos x="0" y="2"/>
                      </a:cxn>
                      <a:cxn ang="0">
                        <a:pos x="0" y="4"/>
                      </a:cxn>
                      <a:cxn ang="0">
                        <a:pos x="3" y="7"/>
                      </a:cxn>
                      <a:cxn ang="0">
                        <a:pos x="5" y="12"/>
                      </a:cxn>
                      <a:cxn ang="0">
                        <a:pos x="10" y="17"/>
                      </a:cxn>
                      <a:cxn ang="0">
                        <a:pos x="18" y="20"/>
                      </a:cxn>
                      <a:cxn ang="0">
                        <a:pos x="31" y="25"/>
                      </a:cxn>
                      <a:cxn ang="0">
                        <a:pos x="44" y="28"/>
                      </a:cxn>
                      <a:cxn ang="0">
                        <a:pos x="65" y="28"/>
                      </a:cxn>
                      <a:cxn ang="0">
                        <a:pos x="65" y="22"/>
                      </a:cxn>
                      <a:cxn ang="0">
                        <a:pos x="45" y="20"/>
                      </a:cxn>
                      <a:cxn ang="0">
                        <a:pos x="32" y="18"/>
                      </a:cxn>
                      <a:cxn ang="0">
                        <a:pos x="22" y="16"/>
                      </a:cxn>
                      <a:cxn ang="0">
                        <a:pos x="14" y="11"/>
                      </a:cxn>
                      <a:cxn ang="0">
                        <a:pos x="12" y="8"/>
                      </a:cxn>
                      <a:cxn ang="0">
                        <a:pos x="10" y="4"/>
                      </a:cxn>
                      <a:cxn ang="0">
                        <a:pos x="8" y="2"/>
                      </a:cxn>
                      <a:cxn ang="0">
                        <a:pos x="8" y="2"/>
                      </a:cxn>
                      <a:cxn ang="0">
                        <a:pos x="0" y="2"/>
                      </a:cxn>
                      <a:cxn ang="0">
                        <a:pos x="8" y="2"/>
                      </a:cxn>
                      <a:cxn ang="0">
                        <a:pos x="7" y="0"/>
                      </a:cxn>
                      <a:cxn ang="0">
                        <a:pos x="5" y="0"/>
                      </a:cxn>
                      <a:cxn ang="0">
                        <a:pos x="3" y="0"/>
                      </a:cxn>
                      <a:cxn ang="0">
                        <a:pos x="0" y="2"/>
                      </a:cxn>
                      <a:cxn ang="0">
                        <a:pos x="8" y="2"/>
                      </a:cxn>
                      <a:cxn ang="0">
                        <a:pos x="8" y="2"/>
                      </a:cxn>
                    </a:cxnLst>
                    <a:rect l="0" t="0" r="r" b="b"/>
                    <a:pathLst>
                      <a:path w="66" h="29">
                        <a:moveTo>
                          <a:pt x="8" y="2"/>
                        </a:moveTo>
                        <a:lnTo>
                          <a:pt x="0" y="2"/>
                        </a:lnTo>
                        <a:lnTo>
                          <a:pt x="0" y="4"/>
                        </a:lnTo>
                        <a:lnTo>
                          <a:pt x="3" y="7"/>
                        </a:lnTo>
                        <a:lnTo>
                          <a:pt x="5" y="12"/>
                        </a:lnTo>
                        <a:lnTo>
                          <a:pt x="10" y="17"/>
                        </a:lnTo>
                        <a:lnTo>
                          <a:pt x="18" y="20"/>
                        </a:lnTo>
                        <a:lnTo>
                          <a:pt x="31" y="25"/>
                        </a:lnTo>
                        <a:lnTo>
                          <a:pt x="44" y="28"/>
                        </a:lnTo>
                        <a:lnTo>
                          <a:pt x="65" y="28"/>
                        </a:lnTo>
                        <a:lnTo>
                          <a:pt x="65" y="22"/>
                        </a:lnTo>
                        <a:lnTo>
                          <a:pt x="45" y="20"/>
                        </a:lnTo>
                        <a:lnTo>
                          <a:pt x="32" y="18"/>
                        </a:lnTo>
                        <a:lnTo>
                          <a:pt x="22" y="16"/>
                        </a:lnTo>
                        <a:lnTo>
                          <a:pt x="14" y="11"/>
                        </a:lnTo>
                        <a:lnTo>
                          <a:pt x="12" y="8"/>
                        </a:lnTo>
                        <a:lnTo>
                          <a:pt x="10" y="4"/>
                        </a:lnTo>
                        <a:lnTo>
                          <a:pt x="8" y="2"/>
                        </a:lnTo>
                        <a:lnTo>
                          <a:pt x="0" y="2"/>
                        </a:lnTo>
                        <a:lnTo>
                          <a:pt x="8" y="2"/>
                        </a:lnTo>
                        <a:lnTo>
                          <a:pt x="7" y="0"/>
                        </a:lnTo>
                        <a:lnTo>
                          <a:pt x="5" y="0"/>
                        </a:lnTo>
                        <a:lnTo>
                          <a:pt x="3" y="0"/>
                        </a:lnTo>
                        <a:lnTo>
                          <a:pt x="0" y="2"/>
                        </a:lnTo>
                        <a:lnTo>
                          <a:pt x="8" y="2"/>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57" name="Freeform 281"/>
                  <p:cNvSpPr>
                    <a:spLocks/>
                  </p:cNvSpPr>
                  <p:nvPr/>
                </p:nvSpPr>
                <p:spPr bwMode="auto">
                  <a:xfrm>
                    <a:off x="4431" y="1966"/>
                    <a:ext cx="9" cy="31"/>
                  </a:xfrm>
                  <a:custGeom>
                    <a:avLst/>
                    <a:gdLst/>
                    <a:ahLst/>
                    <a:cxnLst>
                      <a:cxn ang="0">
                        <a:pos x="8" y="26"/>
                      </a:cxn>
                      <a:cxn ang="0">
                        <a:pos x="8" y="26"/>
                      </a:cxn>
                      <a:cxn ang="0">
                        <a:pos x="8" y="0"/>
                      </a:cxn>
                      <a:cxn ang="0">
                        <a:pos x="0" y="0"/>
                      </a:cxn>
                      <a:cxn ang="0">
                        <a:pos x="0" y="26"/>
                      </a:cxn>
                      <a:cxn ang="0">
                        <a:pos x="0" y="26"/>
                      </a:cxn>
                      <a:cxn ang="0">
                        <a:pos x="0" y="26"/>
                      </a:cxn>
                      <a:cxn ang="0">
                        <a:pos x="3" y="29"/>
                      </a:cxn>
                      <a:cxn ang="0">
                        <a:pos x="5" y="30"/>
                      </a:cxn>
                      <a:cxn ang="0">
                        <a:pos x="7" y="29"/>
                      </a:cxn>
                      <a:cxn ang="0">
                        <a:pos x="8" y="26"/>
                      </a:cxn>
                      <a:cxn ang="0">
                        <a:pos x="8" y="26"/>
                      </a:cxn>
                    </a:cxnLst>
                    <a:rect l="0" t="0" r="r" b="b"/>
                    <a:pathLst>
                      <a:path w="9" h="31">
                        <a:moveTo>
                          <a:pt x="8" y="26"/>
                        </a:moveTo>
                        <a:lnTo>
                          <a:pt x="8" y="26"/>
                        </a:lnTo>
                        <a:lnTo>
                          <a:pt x="8" y="0"/>
                        </a:lnTo>
                        <a:lnTo>
                          <a:pt x="0" y="0"/>
                        </a:lnTo>
                        <a:lnTo>
                          <a:pt x="0" y="26"/>
                        </a:lnTo>
                        <a:lnTo>
                          <a:pt x="3" y="29"/>
                        </a:lnTo>
                        <a:lnTo>
                          <a:pt x="5" y="30"/>
                        </a:lnTo>
                        <a:lnTo>
                          <a:pt x="7" y="29"/>
                        </a:lnTo>
                        <a:lnTo>
                          <a:pt x="8" y="26"/>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56" name="Freeform 280"/>
                  <p:cNvSpPr>
                    <a:spLocks/>
                  </p:cNvSpPr>
                  <p:nvPr/>
                </p:nvSpPr>
                <p:spPr bwMode="auto">
                  <a:xfrm>
                    <a:off x="4431" y="1997"/>
                    <a:ext cx="9" cy="17"/>
                  </a:xfrm>
                  <a:custGeom>
                    <a:avLst/>
                    <a:gdLst/>
                    <a:ahLst/>
                    <a:cxnLst>
                      <a:cxn ang="0">
                        <a:pos x="8" y="10"/>
                      </a:cxn>
                      <a:cxn ang="0">
                        <a:pos x="8" y="10"/>
                      </a:cxn>
                      <a:cxn ang="0">
                        <a:pos x="8" y="0"/>
                      </a:cxn>
                      <a:cxn ang="0">
                        <a:pos x="0" y="0"/>
                      </a:cxn>
                      <a:cxn ang="0">
                        <a:pos x="0" y="10"/>
                      </a:cxn>
                      <a:cxn ang="0">
                        <a:pos x="0" y="10"/>
                      </a:cxn>
                      <a:cxn ang="0">
                        <a:pos x="0" y="10"/>
                      </a:cxn>
                      <a:cxn ang="0">
                        <a:pos x="3" y="13"/>
                      </a:cxn>
                      <a:cxn ang="0">
                        <a:pos x="5" y="16"/>
                      </a:cxn>
                      <a:cxn ang="0">
                        <a:pos x="7" y="13"/>
                      </a:cxn>
                      <a:cxn ang="0">
                        <a:pos x="8" y="10"/>
                      </a:cxn>
                      <a:cxn ang="0">
                        <a:pos x="8" y="10"/>
                      </a:cxn>
                    </a:cxnLst>
                    <a:rect l="0" t="0" r="r" b="b"/>
                    <a:pathLst>
                      <a:path w="9" h="17">
                        <a:moveTo>
                          <a:pt x="8" y="10"/>
                        </a:moveTo>
                        <a:lnTo>
                          <a:pt x="8" y="10"/>
                        </a:lnTo>
                        <a:lnTo>
                          <a:pt x="8" y="0"/>
                        </a:lnTo>
                        <a:lnTo>
                          <a:pt x="0" y="0"/>
                        </a:lnTo>
                        <a:lnTo>
                          <a:pt x="0" y="10"/>
                        </a:lnTo>
                        <a:lnTo>
                          <a:pt x="3" y="13"/>
                        </a:lnTo>
                        <a:lnTo>
                          <a:pt x="5" y="16"/>
                        </a:lnTo>
                        <a:lnTo>
                          <a:pt x="7" y="13"/>
                        </a:lnTo>
                        <a:lnTo>
                          <a:pt x="8" y="10"/>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55" name="Freeform 279"/>
                  <p:cNvSpPr>
                    <a:spLocks/>
                  </p:cNvSpPr>
                  <p:nvPr/>
                </p:nvSpPr>
                <p:spPr bwMode="auto">
                  <a:xfrm>
                    <a:off x="4431" y="2007"/>
                    <a:ext cx="70" cy="29"/>
                  </a:xfrm>
                  <a:custGeom>
                    <a:avLst/>
                    <a:gdLst/>
                    <a:ahLst/>
                    <a:cxnLst>
                      <a:cxn ang="0">
                        <a:pos x="65" y="20"/>
                      </a:cxn>
                      <a:cxn ang="0">
                        <a:pos x="65" y="20"/>
                      </a:cxn>
                      <a:cxn ang="0">
                        <a:pos x="45" y="20"/>
                      </a:cxn>
                      <a:cxn ang="0">
                        <a:pos x="32" y="17"/>
                      </a:cxn>
                      <a:cxn ang="0">
                        <a:pos x="22" y="14"/>
                      </a:cxn>
                      <a:cxn ang="0">
                        <a:pos x="14" y="9"/>
                      </a:cxn>
                      <a:cxn ang="0">
                        <a:pos x="12" y="7"/>
                      </a:cxn>
                      <a:cxn ang="0">
                        <a:pos x="10" y="3"/>
                      </a:cxn>
                      <a:cxn ang="0">
                        <a:pos x="8" y="0"/>
                      </a:cxn>
                      <a:cxn ang="0">
                        <a:pos x="8" y="0"/>
                      </a:cxn>
                      <a:cxn ang="0">
                        <a:pos x="0" y="0"/>
                      </a:cxn>
                      <a:cxn ang="0">
                        <a:pos x="0" y="3"/>
                      </a:cxn>
                      <a:cxn ang="0">
                        <a:pos x="3" y="7"/>
                      </a:cxn>
                      <a:cxn ang="0">
                        <a:pos x="5" y="10"/>
                      </a:cxn>
                      <a:cxn ang="0">
                        <a:pos x="10" y="16"/>
                      </a:cxn>
                      <a:cxn ang="0">
                        <a:pos x="18" y="20"/>
                      </a:cxn>
                      <a:cxn ang="0">
                        <a:pos x="31" y="24"/>
                      </a:cxn>
                      <a:cxn ang="0">
                        <a:pos x="44" y="26"/>
                      </a:cxn>
                      <a:cxn ang="0">
                        <a:pos x="65" y="28"/>
                      </a:cxn>
                      <a:cxn ang="0">
                        <a:pos x="65" y="28"/>
                      </a:cxn>
                      <a:cxn ang="0">
                        <a:pos x="65" y="28"/>
                      </a:cxn>
                      <a:cxn ang="0">
                        <a:pos x="67" y="26"/>
                      </a:cxn>
                      <a:cxn ang="0">
                        <a:pos x="69" y="24"/>
                      </a:cxn>
                      <a:cxn ang="0">
                        <a:pos x="67" y="22"/>
                      </a:cxn>
                      <a:cxn ang="0">
                        <a:pos x="65" y="20"/>
                      </a:cxn>
                      <a:cxn ang="0">
                        <a:pos x="65" y="20"/>
                      </a:cxn>
                    </a:cxnLst>
                    <a:rect l="0" t="0" r="r" b="b"/>
                    <a:pathLst>
                      <a:path w="70" h="29">
                        <a:moveTo>
                          <a:pt x="65" y="20"/>
                        </a:moveTo>
                        <a:lnTo>
                          <a:pt x="65" y="20"/>
                        </a:lnTo>
                        <a:lnTo>
                          <a:pt x="45" y="20"/>
                        </a:lnTo>
                        <a:lnTo>
                          <a:pt x="32" y="17"/>
                        </a:lnTo>
                        <a:lnTo>
                          <a:pt x="22" y="14"/>
                        </a:lnTo>
                        <a:lnTo>
                          <a:pt x="14" y="9"/>
                        </a:lnTo>
                        <a:lnTo>
                          <a:pt x="12" y="7"/>
                        </a:lnTo>
                        <a:lnTo>
                          <a:pt x="10" y="3"/>
                        </a:lnTo>
                        <a:lnTo>
                          <a:pt x="8" y="0"/>
                        </a:lnTo>
                        <a:lnTo>
                          <a:pt x="0" y="0"/>
                        </a:lnTo>
                        <a:lnTo>
                          <a:pt x="0" y="3"/>
                        </a:lnTo>
                        <a:lnTo>
                          <a:pt x="3" y="7"/>
                        </a:lnTo>
                        <a:lnTo>
                          <a:pt x="5" y="10"/>
                        </a:lnTo>
                        <a:lnTo>
                          <a:pt x="10" y="16"/>
                        </a:lnTo>
                        <a:lnTo>
                          <a:pt x="18" y="20"/>
                        </a:lnTo>
                        <a:lnTo>
                          <a:pt x="31" y="24"/>
                        </a:lnTo>
                        <a:lnTo>
                          <a:pt x="44" y="26"/>
                        </a:lnTo>
                        <a:lnTo>
                          <a:pt x="65" y="28"/>
                        </a:lnTo>
                        <a:lnTo>
                          <a:pt x="67" y="26"/>
                        </a:lnTo>
                        <a:lnTo>
                          <a:pt x="69" y="24"/>
                        </a:lnTo>
                        <a:lnTo>
                          <a:pt x="67" y="22"/>
                        </a:lnTo>
                        <a:lnTo>
                          <a:pt x="65" y="20"/>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54" name="Freeform 278"/>
                  <p:cNvSpPr>
                    <a:spLocks/>
                  </p:cNvSpPr>
                  <p:nvPr/>
                </p:nvSpPr>
                <p:spPr bwMode="auto">
                  <a:xfrm>
                    <a:off x="4496" y="2005"/>
                    <a:ext cx="65" cy="31"/>
                  </a:xfrm>
                  <a:custGeom>
                    <a:avLst/>
                    <a:gdLst/>
                    <a:ahLst/>
                    <a:cxnLst>
                      <a:cxn ang="0">
                        <a:pos x="56" y="2"/>
                      </a:cxn>
                      <a:cxn ang="0">
                        <a:pos x="56" y="2"/>
                      </a:cxn>
                      <a:cxn ang="0">
                        <a:pos x="57" y="2"/>
                      </a:cxn>
                      <a:cxn ang="0">
                        <a:pos x="56" y="5"/>
                      </a:cxn>
                      <a:cxn ang="0">
                        <a:pos x="54" y="9"/>
                      </a:cxn>
                      <a:cxn ang="0">
                        <a:pos x="49" y="11"/>
                      </a:cxn>
                      <a:cxn ang="0">
                        <a:pos x="42" y="16"/>
                      </a:cxn>
                      <a:cxn ang="0">
                        <a:pos x="34" y="19"/>
                      </a:cxn>
                      <a:cxn ang="0">
                        <a:pos x="19" y="22"/>
                      </a:cxn>
                      <a:cxn ang="0">
                        <a:pos x="0" y="22"/>
                      </a:cxn>
                      <a:cxn ang="0">
                        <a:pos x="0" y="30"/>
                      </a:cxn>
                      <a:cxn ang="0">
                        <a:pos x="19" y="28"/>
                      </a:cxn>
                      <a:cxn ang="0">
                        <a:pos x="35" y="26"/>
                      </a:cxn>
                      <a:cxn ang="0">
                        <a:pos x="46" y="22"/>
                      </a:cxn>
                      <a:cxn ang="0">
                        <a:pos x="54" y="18"/>
                      </a:cxn>
                      <a:cxn ang="0">
                        <a:pos x="58" y="12"/>
                      </a:cxn>
                      <a:cxn ang="0">
                        <a:pos x="61" y="9"/>
                      </a:cxn>
                      <a:cxn ang="0">
                        <a:pos x="64" y="5"/>
                      </a:cxn>
                      <a:cxn ang="0">
                        <a:pos x="64" y="4"/>
                      </a:cxn>
                      <a:cxn ang="0">
                        <a:pos x="64" y="2"/>
                      </a:cxn>
                      <a:cxn ang="0">
                        <a:pos x="64" y="4"/>
                      </a:cxn>
                      <a:cxn ang="0">
                        <a:pos x="63" y="2"/>
                      </a:cxn>
                      <a:cxn ang="0">
                        <a:pos x="60" y="0"/>
                      </a:cxn>
                      <a:cxn ang="0">
                        <a:pos x="57" y="1"/>
                      </a:cxn>
                      <a:cxn ang="0">
                        <a:pos x="56" y="2"/>
                      </a:cxn>
                      <a:cxn ang="0">
                        <a:pos x="56" y="2"/>
                      </a:cxn>
                      <a:cxn ang="0">
                        <a:pos x="56" y="2"/>
                      </a:cxn>
                    </a:cxnLst>
                    <a:rect l="0" t="0" r="r" b="b"/>
                    <a:pathLst>
                      <a:path w="65" h="31">
                        <a:moveTo>
                          <a:pt x="56" y="2"/>
                        </a:moveTo>
                        <a:lnTo>
                          <a:pt x="56" y="2"/>
                        </a:lnTo>
                        <a:lnTo>
                          <a:pt x="57" y="2"/>
                        </a:lnTo>
                        <a:lnTo>
                          <a:pt x="56" y="5"/>
                        </a:lnTo>
                        <a:lnTo>
                          <a:pt x="54" y="9"/>
                        </a:lnTo>
                        <a:lnTo>
                          <a:pt x="49" y="11"/>
                        </a:lnTo>
                        <a:lnTo>
                          <a:pt x="42" y="16"/>
                        </a:lnTo>
                        <a:lnTo>
                          <a:pt x="34" y="19"/>
                        </a:lnTo>
                        <a:lnTo>
                          <a:pt x="19" y="22"/>
                        </a:lnTo>
                        <a:lnTo>
                          <a:pt x="0" y="22"/>
                        </a:lnTo>
                        <a:lnTo>
                          <a:pt x="0" y="30"/>
                        </a:lnTo>
                        <a:lnTo>
                          <a:pt x="19" y="28"/>
                        </a:lnTo>
                        <a:lnTo>
                          <a:pt x="35" y="26"/>
                        </a:lnTo>
                        <a:lnTo>
                          <a:pt x="46" y="22"/>
                        </a:lnTo>
                        <a:lnTo>
                          <a:pt x="54" y="18"/>
                        </a:lnTo>
                        <a:lnTo>
                          <a:pt x="58" y="12"/>
                        </a:lnTo>
                        <a:lnTo>
                          <a:pt x="61" y="9"/>
                        </a:lnTo>
                        <a:lnTo>
                          <a:pt x="64" y="5"/>
                        </a:lnTo>
                        <a:lnTo>
                          <a:pt x="64" y="4"/>
                        </a:lnTo>
                        <a:lnTo>
                          <a:pt x="64" y="2"/>
                        </a:lnTo>
                        <a:lnTo>
                          <a:pt x="64" y="4"/>
                        </a:lnTo>
                        <a:lnTo>
                          <a:pt x="63" y="2"/>
                        </a:lnTo>
                        <a:lnTo>
                          <a:pt x="60" y="0"/>
                        </a:lnTo>
                        <a:lnTo>
                          <a:pt x="57" y="1"/>
                        </a:lnTo>
                        <a:lnTo>
                          <a:pt x="56" y="2"/>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53" name="Freeform 277"/>
                  <p:cNvSpPr>
                    <a:spLocks/>
                  </p:cNvSpPr>
                  <p:nvPr/>
                </p:nvSpPr>
                <p:spPr bwMode="auto">
                  <a:xfrm>
                    <a:off x="4552" y="1994"/>
                    <a:ext cx="9" cy="14"/>
                  </a:xfrm>
                  <a:custGeom>
                    <a:avLst/>
                    <a:gdLst/>
                    <a:ahLst/>
                    <a:cxnLst>
                      <a:cxn ang="0">
                        <a:pos x="0" y="3"/>
                      </a:cxn>
                      <a:cxn ang="0">
                        <a:pos x="0" y="3"/>
                      </a:cxn>
                      <a:cxn ang="0">
                        <a:pos x="0" y="13"/>
                      </a:cxn>
                      <a:cxn ang="0">
                        <a:pos x="8" y="13"/>
                      </a:cxn>
                      <a:cxn ang="0">
                        <a:pos x="8" y="3"/>
                      </a:cxn>
                      <a:cxn ang="0">
                        <a:pos x="8" y="3"/>
                      </a:cxn>
                      <a:cxn ang="0">
                        <a:pos x="8" y="3"/>
                      </a:cxn>
                      <a:cxn ang="0">
                        <a:pos x="6" y="2"/>
                      </a:cxn>
                      <a:cxn ang="0">
                        <a:pos x="3" y="0"/>
                      </a:cxn>
                      <a:cxn ang="0">
                        <a:pos x="1" y="2"/>
                      </a:cxn>
                      <a:cxn ang="0">
                        <a:pos x="0" y="3"/>
                      </a:cxn>
                      <a:cxn ang="0">
                        <a:pos x="0" y="3"/>
                      </a:cxn>
                    </a:cxnLst>
                    <a:rect l="0" t="0" r="r" b="b"/>
                    <a:pathLst>
                      <a:path w="9" h="14">
                        <a:moveTo>
                          <a:pt x="0" y="3"/>
                        </a:moveTo>
                        <a:lnTo>
                          <a:pt x="0" y="3"/>
                        </a:lnTo>
                        <a:lnTo>
                          <a:pt x="0" y="13"/>
                        </a:lnTo>
                        <a:lnTo>
                          <a:pt x="8" y="13"/>
                        </a:lnTo>
                        <a:lnTo>
                          <a:pt x="8" y="3"/>
                        </a:lnTo>
                        <a:lnTo>
                          <a:pt x="6" y="2"/>
                        </a:lnTo>
                        <a:lnTo>
                          <a:pt x="3" y="0"/>
                        </a:lnTo>
                        <a:lnTo>
                          <a:pt x="1" y="2"/>
                        </a:lnTo>
                        <a:lnTo>
                          <a:pt x="0" y="3"/>
                        </a:lnTo>
                      </a:path>
                    </a:pathLst>
                  </a:custGeom>
                  <a:solidFill>
                    <a:srgbClr val="000000"/>
                  </a:solidFill>
                  <a:ln w="9525">
                    <a:noFill/>
                    <a:round/>
                    <a:headEnd/>
                    <a:tailEnd/>
                  </a:ln>
                </p:spPr>
                <p:txBody>
                  <a:bodyPr/>
                  <a:lstStyle/>
                  <a:p>
                    <a:pPr>
                      <a:defRPr/>
                    </a:pPr>
                    <a:endParaRPr lang="zh-CN" altLang="en-US" sz="2700">
                      <a:latin typeface="+mn-ea"/>
                      <a:ea typeface="+mn-ea"/>
                    </a:endParaRPr>
                  </a:p>
                </p:txBody>
              </p:sp>
              <p:sp>
                <p:nvSpPr>
                  <p:cNvPr id="76052" name="Freeform 276"/>
                  <p:cNvSpPr>
                    <a:spLocks/>
                  </p:cNvSpPr>
                  <p:nvPr/>
                </p:nvSpPr>
                <p:spPr bwMode="auto">
                  <a:xfrm>
                    <a:off x="4489" y="1997"/>
                    <a:ext cx="17" cy="25"/>
                  </a:xfrm>
                  <a:custGeom>
                    <a:avLst/>
                    <a:gdLst/>
                    <a:ahLst/>
                    <a:cxnLst>
                      <a:cxn ang="0">
                        <a:pos x="7" y="0"/>
                      </a:cxn>
                      <a:cxn ang="0">
                        <a:pos x="4" y="2"/>
                      </a:cxn>
                      <a:cxn ang="0">
                        <a:pos x="2" y="6"/>
                      </a:cxn>
                      <a:cxn ang="0">
                        <a:pos x="0" y="10"/>
                      </a:cxn>
                      <a:cxn ang="0">
                        <a:pos x="0" y="16"/>
                      </a:cxn>
                      <a:cxn ang="0">
                        <a:pos x="0" y="20"/>
                      </a:cxn>
                      <a:cxn ang="0">
                        <a:pos x="2" y="26"/>
                      </a:cxn>
                      <a:cxn ang="0">
                        <a:pos x="4" y="29"/>
                      </a:cxn>
                      <a:cxn ang="0">
                        <a:pos x="7" y="30"/>
                      </a:cxn>
                      <a:cxn ang="0">
                        <a:pos x="11" y="30"/>
                      </a:cxn>
                      <a:cxn ang="0">
                        <a:pos x="14" y="26"/>
                      </a:cxn>
                      <a:cxn ang="0">
                        <a:pos x="15" y="21"/>
                      </a:cxn>
                      <a:cxn ang="0">
                        <a:pos x="16" y="16"/>
                      </a:cxn>
                      <a:cxn ang="0">
                        <a:pos x="15" y="10"/>
                      </a:cxn>
                      <a:cxn ang="0">
                        <a:pos x="14" y="6"/>
                      </a:cxn>
                      <a:cxn ang="0">
                        <a:pos x="12" y="2"/>
                      </a:cxn>
                      <a:cxn ang="0">
                        <a:pos x="7" y="0"/>
                      </a:cxn>
                      <a:cxn ang="0">
                        <a:pos x="7" y="0"/>
                      </a:cxn>
                    </a:cxnLst>
                    <a:rect l="0" t="0" r="r" b="b"/>
                    <a:pathLst>
                      <a:path w="17" h="31">
                        <a:moveTo>
                          <a:pt x="7" y="0"/>
                        </a:moveTo>
                        <a:lnTo>
                          <a:pt x="4" y="2"/>
                        </a:lnTo>
                        <a:lnTo>
                          <a:pt x="2" y="6"/>
                        </a:lnTo>
                        <a:lnTo>
                          <a:pt x="0" y="10"/>
                        </a:lnTo>
                        <a:lnTo>
                          <a:pt x="0" y="16"/>
                        </a:lnTo>
                        <a:lnTo>
                          <a:pt x="0" y="20"/>
                        </a:lnTo>
                        <a:lnTo>
                          <a:pt x="2" y="26"/>
                        </a:lnTo>
                        <a:lnTo>
                          <a:pt x="4" y="29"/>
                        </a:lnTo>
                        <a:lnTo>
                          <a:pt x="7" y="30"/>
                        </a:lnTo>
                        <a:lnTo>
                          <a:pt x="11" y="30"/>
                        </a:lnTo>
                        <a:lnTo>
                          <a:pt x="14" y="26"/>
                        </a:lnTo>
                        <a:lnTo>
                          <a:pt x="15" y="21"/>
                        </a:lnTo>
                        <a:lnTo>
                          <a:pt x="16" y="16"/>
                        </a:lnTo>
                        <a:lnTo>
                          <a:pt x="15" y="10"/>
                        </a:lnTo>
                        <a:lnTo>
                          <a:pt x="14" y="6"/>
                        </a:lnTo>
                        <a:lnTo>
                          <a:pt x="12" y="2"/>
                        </a:lnTo>
                        <a:lnTo>
                          <a:pt x="7" y="0"/>
                        </a:lnTo>
                      </a:path>
                    </a:pathLst>
                  </a:custGeom>
                  <a:solidFill>
                    <a:srgbClr val="FFFFFF"/>
                  </a:solidFill>
                  <a:ln w="9525">
                    <a:noFill/>
                    <a:round/>
                    <a:headEnd/>
                    <a:tailEnd/>
                  </a:ln>
                </p:spPr>
                <p:txBody>
                  <a:bodyPr/>
                  <a:lstStyle/>
                  <a:p>
                    <a:pPr>
                      <a:defRPr/>
                    </a:pPr>
                    <a:endParaRPr lang="zh-CN" altLang="en-US" sz="2700">
                      <a:latin typeface="+mn-ea"/>
                      <a:ea typeface="+mn-ea"/>
                    </a:endParaRPr>
                  </a:p>
                </p:txBody>
              </p:sp>
              <p:sp>
                <p:nvSpPr>
                  <p:cNvPr id="76051" name="Freeform 275"/>
                  <p:cNvSpPr>
                    <a:spLocks/>
                  </p:cNvSpPr>
                  <p:nvPr/>
                </p:nvSpPr>
                <p:spPr bwMode="auto">
                  <a:xfrm>
                    <a:off x="4494" y="2027"/>
                    <a:ext cx="7" cy="16"/>
                  </a:xfrm>
                  <a:custGeom>
                    <a:avLst/>
                    <a:gdLst/>
                    <a:ahLst/>
                    <a:cxnLst>
                      <a:cxn ang="0">
                        <a:pos x="2" y="0"/>
                      </a:cxn>
                      <a:cxn ang="0">
                        <a:pos x="1" y="1"/>
                      </a:cxn>
                      <a:cxn ang="0">
                        <a:pos x="0" y="3"/>
                      </a:cxn>
                      <a:cxn ang="0">
                        <a:pos x="1" y="6"/>
                      </a:cxn>
                      <a:cxn ang="0">
                        <a:pos x="2" y="8"/>
                      </a:cxn>
                      <a:cxn ang="0">
                        <a:pos x="4" y="7"/>
                      </a:cxn>
                      <a:cxn ang="0">
                        <a:pos x="6" y="3"/>
                      </a:cxn>
                      <a:cxn ang="0">
                        <a:pos x="4" y="1"/>
                      </a:cxn>
                      <a:cxn ang="0">
                        <a:pos x="2" y="0"/>
                      </a:cxn>
                      <a:cxn ang="0">
                        <a:pos x="2" y="0"/>
                      </a:cxn>
                    </a:cxnLst>
                    <a:rect l="0" t="0" r="r" b="b"/>
                    <a:pathLst>
                      <a:path w="7" h="9">
                        <a:moveTo>
                          <a:pt x="2" y="0"/>
                        </a:moveTo>
                        <a:lnTo>
                          <a:pt x="1" y="1"/>
                        </a:lnTo>
                        <a:lnTo>
                          <a:pt x="0" y="3"/>
                        </a:lnTo>
                        <a:lnTo>
                          <a:pt x="1" y="6"/>
                        </a:lnTo>
                        <a:lnTo>
                          <a:pt x="2" y="8"/>
                        </a:lnTo>
                        <a:lnTo>
                          <a:pt x="4" y="7"/>
                        </a:lnTo>
                        <a:lnTo>
                          <a:pt x="6" y="3"/>
                        </a:lnTo>
                        <a:lnTo>
                          <a:pt x="4" y="1"/>
                        </a:lnTo>
                        <a:lnTo>
                          <a:pt x="2" y="0"/>
                        </a:lnTo>
                      </a:path>
                    </a:pathLst>
                  </a:custGeom>
                  <a:solidFill>
                    <a:srgbClr val="FFFFFF"/>
                  </a:solidFill>
                  <a:ln w="9525">
                    <a:noFill/>
                    <a:round/>
                    <a:headEnd/>
                    <a:tailEnd/>
                  </a:ln>
                </p:spPr>
                <p:txBody>
                  <a:bodyPr/>
                  <a:lstStyle/>
                  <a:p>
                    <a:pPr>
                      <a:defRPr/>
                    </a:pPr>
                    <a:endParaRPr lang="zh-CN" altLang="en-US" sz="2700">
                      <a:latin typeface="+mn-ea"/>
                      <a:ea typeface="+mn-ea"/>
                    </a:endParaRPr>
                  </a:p>
                </p:txBody>
              </p:sp>
              <p:sp>
                <p:nvSpPr>
                  <p:cNvPr id="76050" name="Freeform 274"/>
                  <p:cNvSpPr>
                    <a:spLocks/>
                  </p:cNvSpPr>
                  <p:nvPr/>
                </p:nvSpPr>
                <p:spPr bwMode="auto">
                  <a:xfrm>
                    <a:off x="4494" y="2046"/>
                    <a:ext cx="7" cy="8"/>
                  </a:xfrm>
                  <a:custGeom>
                    <a:avLst/>
                    <a:gdLst/>
                    <a:ahLst/>
                    <a:cxnLst>
                      <a:cxn ang="0">
                        <a:pos x="2" y="0"/>
                      </a:cxn>
                      <a:cxn ang="0">
                        <a:pos x="1" y="1"/>
                      </a:cxn>
                      <a:cxn ang="0">
                        <a:pos x="0" y="4"/>
                      </a:cxn>
                      <a:cxn ang="0">
                        <a:pos x="1" y="5"/>
                      </a:cxn>
                      <a:cxn ang="0">
                        <a:pos x="2" y="7"/>
                      </a:cxn>
                      <a:cxn ang="0">
                        <a:pos x="4" y="5"/>
                      </a:cxn>
                      <a:cxn ang="0">
                        <a:pos x="6" y="4"/>
                      </a:cxn>
                      <a:cxn ang="0">
                        <a:pos x="4" y="1"/>
                      </a:cxn>
                      <a:cxn ang="0">
                        <a:pos x="2" y="0"/>
                      </a:cxn>
                      <a:cxn ang="0">
                        <a:pos x="2" y="0"/>
                      </a:cxn>
                    </a:cxnLst>
                    <a:rect l="0" t="0" r="r" b="b"/>
                    <a:pathLst>
                      <a:path w="7" h="8">
                        <a:moveTo>
                          <a:pt x="2" y="0"/>
                        </a:moveTo>
                        <a:lnTo>
                          <a:pt x="1" y="1"/>
                        </a:lnTo>
                        <a:lnTo>
                          <a:pt x="0" y="4"/>
                        </a:lnTo>
                        <a:lnTo>
                          <a:pt x="1" y="5"/>
                        </a:lnTo>
                        <a:lnTo>
                          <a:pt x="2" y="7"/>
                        </a:lnTo>
                        <a:lnTo>
                          <a:pt x="4" y="5"/>
                        </a:lnTo>
                        <a:lnTo>
                          <a:pt x="6" y="4"/>
                        </a:lnTo>
                        <a:lnTo>
                          <a:pt x="4" y="1"/>
                        </a:lnTo>
                        <a:lnTo>
                          <a:pt x="2" y="0"/>
                        </a:lnTo>
                      </a:path>
                    </a:pathLst>
                  </a:custGeom>
                  <a:solidFill>
                    <a:srgbClr val="FFFFFF"/>
                  </a:solidFill>
                  <a:ln w="9525">
                    <a:noFill/>
                    <a:round/>
                    <a:headEnd/>
                    <a:tailEnd/>
                  </a:ln>
                </p:spPr>
                <p:txBody>
                  <a:bodyPr/>
                  <a:lstStyle/>
                  <a:p>
                    <a:pPr>
                      <a:defRPr/>
                    </a:pPr>
                    <a:endParaRPr lang="zh-CN" altLang="en-US" sz="2700">
                      <a:latin typeface="+mn-ea"/>
                      <a:ea typeface="+mn-ea"/>
                    </a:endParaRPr>
                  </a:p>
                </p:txBody>
              </p:sp>
              <p:sp>
                <p:nvSpPr>
                  <p:cNvPr id="76049" name="Freeform 273"/>
                  <p:cNvSpPr>
                    <a:spLocks/>
                  </p:cNvSpPr>
                  <p:nvPr/>
                </p:nvSpPr>
                <p:spPr bwMode="auto">
                  <a:xfrm>
                    <a:off x="4494" y="2059"/>
                    <a:ext cx="7" cy="7"/>
                  </a:xfrm>
                  <a:custGeom>
                    <a:avLst/>
                    <a:gdLst/>
                    <a:ahLst/>
                    <a:cxnLst>
                      <a:cxn ang="0">
                        <a:pos x="2" y="0"/>
                      </a:cxn>
                      <a:cxn ang="0">
                        <a:pos x="1" y="0"/>
                      </a:cxn>
                      <a:cxn ang="0">
                        <a:pos x="0" y="4"/>
                      </a:cxn>
                      <a:cxn ang="0">
                        <a:pos x="1" y="6"/>
                      </a:cxn>
                      <a:cxn ang="0">
                        <a:pos x="2" y="6"/>
                      </a:cxn>
                      <a:cxn ang="0">
                        <a:pos x="4" y="6"/>
                      </a:cxn>
                      <a:cxn ang="0">
                        <a:pos x="6" y="4"/>
                      </a:cxn>
                      <a:cxn ang="0">
                        <a:pos x="4" y="0"/>
                      </a:cxn>
                      <a:cxn ang="0">
                        <a:pos x="2" y="0"/>
                      </a:cxn>
                      <a:cxn ang="0">
                        <a:pos x="2" y="0"/>
                      </a:cxn>
                    </a:cxnLst>
                    <a:rect l="0" t="0" r="r" b="b"/>
                    <a:pathLst>
                      <a:path w="7" h="7">
                        <a:moveTo>
                          <a:pt x="2" y="0"/>
                        </a:moveTo>
                        <a:lnTo>
                          <a:pt x="1" y="0"/>
                        </a:lnTo>
                        <a:lnTo>
                          <a:pt x="0" y="4"/>
                        </a:lnTo>
                        <a:lnTo>
                          <a:pt x="1" y="6"/>
                        </a:lnTo>
                        <a:lnTo>
                          <a:pt x="2" y="6"/>
                        </a:lnTo>
                        <a:lnTo>
                          <a:pt x="4" y="6"/>
                        </a:lnTo>
                        <a:lnTo>
                          <a:pt x="6" y="4"/>
                        </a:lnTo>
                        <a:lnTo>
                          <a:pt x="4" y="0"/>
                        </a:lnTo>
                        <a:lnTo>
                          <a:pt x="2" y="0"/>
                        </a:lnTo>
                      </a:path>
                    </a:pathLst>
                  </a:custGeom>
                  <a:solidFill>
                    <a:srgbClr val="FFFFFF"/>
                  </a:solidFill>
                  <a:ln w="9525">
                    <a:noFill/>
                    <a:round/>
                    <a:headEnd/>
                    <a:tailEnd/>
                  </a:ln>
                </p:spPr>
                <p:txBody>
                  <a:bodyPr/>
                  <a:lstStyle/>
                  <a:p>
                    <a:pPr>
                      <a:defRPr/>
                    </a:pPr>
                    <a:endParaRPr lang="zh-CN" altLang="en-US" sz="2700">
                      <a:latin typeface="+mn-ea"/>
                      <a:ea typeface="+mn-ea"/>
                    </a:endParaRPr>
                  </a:p>
                </p:txBody>
              </p:sp>
              <p:sp>
                <p:nvSpPr>
                  <p:cNvPr id="76048" name="Freeform 272"/>
                  <p:cNvSpPr>
                    <a:spLocks/>
                  </p:cNvSpPr>
                  <p:nvPr/>
                </p:nvSpPr>
                <p:spPr bwMode="auto">
                  <a:xfrm>
                    <a:off x="4494" y="2068"/>
                    <a:ext cx="7" cy="7"/>
                  </a:xfrm>
                  <a:custGeom>
                    <a:avLst/>
                    <a:gdLst/>
                    <a:ahLst/>
                    <a:cxnLst>
                      <a:cxn ang="0">
                        <a:pos x="2" y="0"/>
                      </a:cxn>
                      <a:cxn ang="0">
                        <a:pos x="1" y="0"/>
                      </a:cxn>
                      <a:cxn ang="0">
                        <a:pos x="0" y="3"/>
                      </a:cxn>
                      <a:cxn ang="0">
                        <a:pos x="1" y="4"/>
                      </a:cxn>
                      <a:cxn ang="0">
                        <a:pos x="2" y="6"/>
                      </a:cxn>
                      <a:cxn ang="0">
                        <a:pos x="4" y="4"/>
                      </a:cxn>
                      <a:cxn ang="0">
                        <a:pos x="6" y="3"/>
                      </a:cxn>
                      <a:cxn ang="0">
                        <a:pos x="4" y="0"/>
                      </a:cxn>
                      <a:cxn ang="0">
                        <a:pos x="2" y="0"/>
                      </a:cxn>
                      <a:cxn ang="0">
                        <a:pos x="2" y="0"/>
                      </a:cxn>
                    </a:cxnLst>
                    <a:rect l="0" t="0" r="r" b="b"/>
                    <a:pathLst>
                      <a:path w="7" h="7">
                        <a:moveTo>
                          <a:pt x="2" y="0"/>
                        </a:moveTo>
                        <a:lnTo>
                          <a:pt x="1" y="0"/>
                        </a:lnTo>
                        <a:lnTo>
                          <a:pt x="0" y="3"/>
                        </a:lnTo>
                        <a:lnTo>
                          <a:pt x="1" y="4"/>
                        </a:lnTo>
                        <a:lnTo>
                          <a:pt x="2" y="6"/>
                        </a:lnTo>
                        <a:lnTo>
                          <a:pt x="4" y="4"/>
                        </a:lnTo>
                        <a:lnTo>
                          <a:pt x="6" y="3"/>
                        </a:lnTo>
                        <a:lnTo>
                          <a:pt x="4" y="0"/>
                        </a:lnTo>
                        <a:lnTo>
                          <a:pt x="2" y="0"/>
                        </a:lnTo>
                      </a:path>
                    </a:pathLst>
                  </a:custGeom>
                  <a:solidFill>
                    <a:srgbClr val="FFFFFF"/>
                  </a:solidFill>
                  <a:ln w="9525">
                    <a:noFill/>
                    <a:round/>
                    <a:headEnd/>
                    <a:tailEnd/>
                  </a:ln>
                </p:spPr>
                <p:txBody>
                  <a:bodyPr/>
                  <a:lstStyle/>
                  <a:p>
                    <a:pPr>
                      <a:defRPr/>
                    </a:pPr>
                    <a:endParaRPr lang="zh-CN" altLang="en-US" sz="2700">
                      <a:latin typeface="+mn-ea"/>
                      <a:ea typeface="+mn-ea"/>
                    </a:endParaRPr>
                  </a:p>
                </p:txBody>
              </p:sp>
              <p:sp>
                <p:nvSpPr>
                  <p:cNvPr id="76047" name="Freeform 271"/>
                  <p:cNvSpPr>
                    <a:spLocks/>
                  </p:cNvSpPr>
                  <p:nvPr/>
                </p:nvSpPr>
                <p:spPr bwMode="auto">
                  <a:xfrm>
                    <a:off x="4494" y="2075"/>
                    <a:ext cx="7" cy="8"/>
                  </a:xfrm>
                  <a:custGeom>
                    <a:avLst/>
                    <a:gdLst/>
                    <a:ahLst/>
                    <a:cxnLst>
                      <a:cxn ang="0">
                        <a:pos x="2" y="0"/>
                      </a:cxn>
                      <a:cxn ang="0">
                        <a:pos x="1" y="2"/>
                      </a:cxn>
                      <a:cxn ang="0">
                        <a:pos x="0" y="5"/>
                      </a:cxn>
                      <a:cxn ang="0">
                        <a:pos x="1" y="7"/>
                      </a:cxn>
                      <a:cxn ang="0">
                        <a:pos x="2" y="7"/>
                      </a:cxn>
                      <a:cxn ang="0">
                        <a:pos x="4" y="7"/>
                      </a:cxn>
                      <a:cxn ang="0">
                        <a:pos x="6" y="5"/>
                      </a:cxn>
                      <a:cxn ang="0">
                        <a:pos x="4" y="2"/>
                      </a:cxn>
                      <a:cxn ang="0">
                        <a:pos x="2" y="0"/>
                      </a:cxn>
                      <a:cxn ang="0">
                        <a:pos x="2" y="0"/>
                      </a:cxn>
                    </a:cxnLst>
                    <a:rect l="0" t="0" r="r" b="b"/>
                    <a:pathLst>
                      <a:path w="7" h="8">
                        <a:moveTo>
                          <a:pt x="2" y="0"/>
                        </a:moveTo>
                        <a:lnTo>
                          <a:pt x="1" y="2"/>
                        </a:lnTo>
                        <a:lnTo>
                          <a:pt x="0" y="5"/>
                        </a:lnTo>
                        <a:lnTo>
                          <a:pt x="1" y="7"/>
                        </a:lnTo>
                        <a:lnTo>
                          <a:pt x="2" y="7"/>
                        </a:lnTo>
                        <a:lnTo>
                          <a:pt x="4" y="7"/>
                        </a:lnTo>
                        <a:lnTo>
                          <a:pt x="6" y="5"/>
                        </a:lnTo>
                        <a:lnTo>
                          <a:pt x="4" y="2"/>
                        </a:lnTo>
                        <a:lnTo>
                          <a:pt x="2" y="0"/>
                        </a:lnTo>
                      </a:path>
                    </a:pathLst>
                  </a:custGeom>
                  <a:solidFill>
                    <a:srgbClr val="FFFFFF"/>
                  </a:solidFill>
                  <a:ln w="9525">
                    <a:noFill/>
                    <a:round/>
                    <a:headEnd/>
                    <a:tailEnd/>
                  </a:ln>
                </p:spPr>
                <p:txBody>
                  <a:bodyPr/>
                  <a:lstStyle/>
                  <a:p>
                    <a:pPr>
                      <a:defRPr/>
                    </a:pPr>
                    <a:endParaRPr lang="zh-CN" altLang="en-US" sz="2700">
                      <a:latin typeface="+mn-ea"/>
                      <a:ea typeface="+mn-ea"/>
                    </a:endParaRPr>
                  </a:p>
                </p:txBody>
              </p:sp>
              <p:sp>
                <p:nvSpPr>
                  <p:cNvPr id="76046" name="Freeform 270"/>
                  <p:cNvSpPr>
                    <a:spLocks/>
                  </p:cNvSpPr>
                  <p:nvPr/>
                </p:nvSpPr>
                <p:spPr bwMode="auto">
                  <a:xfrm>
                    <a:off x="4494" y="2094"/>
                    <a:ext cx="7" cy="8"/>
                  </a:xfrm>
                  <a:custGeom>
                    <a:avLst/>
                    <a:gdLst/>
                    <a:ahLst/>
                    <a:cxnLst>
                      <a:cxn ang="0">
                        <a:pos x="2" y="0"/>
                      </a:cxn>
                      <a:cxn ang="0">
                        <a:pos x="1" y="1"/>
                      </a:cxn>
                      <a:cxn ang="0">
                        <a:pos x="0" y="3"/>
                      </a:cxn>
                      <a:cxn ang="0">
                        <a:pos x="1" y="7"/>
                      </a:cxn>
                      <a:cxn ang="0">
                        <a:pos x="2" y="7"/>
                      </a:cxn>
                      <a:cxn ang="0">
                        <a:pos x="4" y="7"/>
                      </a:cxn>
                      <a:cxn ang="0">
                        <a:pos x="6" y="3"/>
                      </a:cxn>
                      <a:cxn ang="0">
                        <a:pos x="4" y="1"/>
                      </a:cxn>
                      <a:cxn ang="0">
                        <a:pos x="2" y="0"/>
                      </a:cxn>
                      <a:cxn ang="0">
                        <a:pos x="2" y="0"/>
                      </a:cxn>
                    </a:cxnLst>
                    <a:rect l="0" t="0" r="r" b="b"/>
                    <a:pathLst>
                      <a:path w="7" h="8">
                        <a:moveTo>
                          <a:pt x="2" y="0"/>
                        </a:moveTo>
                        <a:lnTo>
                          <a:pt x="1" y="1"/>
                        </a:lnTo>
                        <a:lnTo>
                          <a:pt x="0" y="3"/>
                        </a:lnTo>
                        <a:lnTo>
                          <a:pt x="1" y="7"/>
                        </a:lnTo>
                        <a:lnTo>
                          <a:pt x="2" y="7"/>
                        </a:lnTo>
                        <a:lnTo>
                          <a:pt x="4" y="7"/>
                        </a:lnTo>
                        <a:lnTo>
                          <a:pt x="6" y="3"/>
                        </a:lnTo>
                        <a:lnTo>
                          <a:pt x="4" y="1"/>
                        </a:lnTo>
                        <a:lnTo>
                          <a:pt x="2" y="0"/>
                        </a:lnTo>
                      </a:path>
                    </a:pathLst>
                  </a:custGeom>
                  <a:solidFill>
                    <a:srgbClr val="FFFFFF"/>
                  </a:solidFill>
                  <a:ln w="9525">
                    <a:noFill/>
                    <a:round/>
                    <a:headEnd/>
                    <a:tailEnd/>
                  </a:ln>
                </p:spPr>
                <p:txBody>
                  <a:bodyPr/>
                  <a:lstStyle/>
                  <a:p>
                    <a:pPr>
                      <a:defRPr/>
                    </a:pPr>
                    <a:endParaRPr lang="zh-CN" altLang="en-US" sz="2700">
                      <a:latin typeface="+mn-ea"/>
                      <a:ea typeface="+mn-ea"/>
                    </a:endParaRPr>
                  </a:p>
                </p:txBody>
              </p:sp>
              <p:sp>
                <p:nvSpPr>
                  <p:cNvPr id="76045" name="Freeform 269"/>
                  <p:cNvSpPr>
                    <a:spLocks/>
                  </p:cNvSpPr>
                  <p:nvPr/>
                </p:nvSpPr>
                <p:spPr bwMode="auto">
                  <a:xfrm>
                    <a:off x="4431" y="1834"/>
                    <a:ext cx="188" cy="116"/>
                  </a:xfrm>
                  <a:custGeom>
                    <a:avLst/>
                    <a:gdLst/>
                    <a:ahLst/>
                    <a:cxnLst>
                      <a:cxn ang="0">
                        <a:pos x="175" y="0"/>
                      </a:cxn>
                      <a:cxn ang="0">
                        <a:pos x="166" y="2"/>
                      </a:cxn>
                      <a:cxn ang="0">
                        <a:pos x="158" y="8"/>
                      </a:cxn>
                      <a:cxn ang="0">
                        <a:pos x="147" y="18"/>
                      </a:cxn>
                      <a:cxn ang="0">
                        <a:pos x="139" y="29"/>
                      </a:cxn>
                      <a:cxn ang="0">
                        <a:pos x="125" y="39"/>
                      </a:cxn>
                      <a:cxn ang="0">
                        <a:pos x="113" y="49"/>
                      </a:cxn>
                      <a:cxn ang="0">
                        <a:pos x="100" y="54"/>
                      </a:cxn>
                      <a:cxn ang="0">
                        <a:pos x="84" y="55"/>
                      </a:cxn>
                      <a:cxn ang="0">
                        <a:pos x="70" y="57"/>
                      </a:cxn>
                      <a:cxn ang="0">
                        <a:pos x="55" y="57"/>
                      </a:cxn>
                      <a:cxn ang="0">
                        <a:pos x="40" y="58"/>
                      </a:cxn>
                      <a:cxn ang="0">
                        <a:pos x="28" y="61"/>
                      </a:cxn>
                      <a:cxn ang="0">
                        <a:pos x="18" y="64"/>
                      </a:cxn>
                      <a:cxn ang="0">
                        <a:pos x="10" y="69"/>
                      </a:cxn>
                      <a:cxn ang="0">
                        <a:pos x="4" y="75"/>
                      </a:cxn>
                      <a:cxn ang="0">
                        <a:pos x="0" y="84"/>
                      </a:cxn>
                      <a:cxn ang="0">
                        <a:pos x="6" y="93"/>
                      </a:cxn>
                      <a:cxn ang="0">
                        <a:pos x="16" y="101"/>
                      </a:cxn>
                      <a:cxn ang="0">
                        <a:pos x="32" y="107"/>
                      </a:cxn>
                      <a:cxn ang="0">
                        <a:pos x="48" y="112"/>
                      </a:cxn>
                      <a:cxn ang="0">
                        <a:pos x="67" y="115"/>
                      </a:cxn>
                      <a:cxn ang="0">
                        <a:pos x="87" y="115"/>
                      </a:cxn>
                      <a:cxn ang="0">
                        <a:pos x="105" y="111"/>
                      </a:cxn>
                      <a:cxn ang="0">
                        <a:pos x="122" y="104"/>
                      </a:cxn>
                      <a:cxn ang="0">
                        <a:pos x="139" y="92"/>
                      </a:cxn>
                      <a:cxn ang="0">
                        <a:pos x="156" y="76"/>
                      </a:cxn>
                      <a:cxn ang="0">
                        <a:pos x="172" y="59"/>
                      </a:cxn>
                      <a:cxn ang="0">
                        <a:pos x="184" y="42"/>
                      </a:cxn>
                      <a:cxn ang="0">
                        <a:pos x="191" y="26"/>
                      </a:cxn>
                      <a:cxn ang="0">
                        <a:pos x="194" y="12"/>
                      </a:cxn>
                      <a:cxn ang="0">
                        <a:pos x="187" y="2"/>
                      </a:cxn>
                      <a:cxn ang="0">
                        <a:pos x="180" y="0"/>
                      </a:cxn>
                    </a:cxnLst>
                    <a:rect l="0" t="0" r="r" b="b"/>
                    <a:pathLst>
                      <a:path w="195" h="116">
                        <a:moveTo>
                          <a:pt x="180" y="0"/>
                        </a:moveTo>
                        <a:lnTo>
                          <a:pt x="175" y="0"/>
                        </a:lnTo>
                        <a:lnTo>
                          <a:pt x="171" y="0"/>
                        </a:lnTo>
                        <a:lnTo>
                          <a:pt x="166" y="2"/>
                        </a:lnTo>
                        <a:lnTo>
                          <a:pt x="162" y="5"/>
                        </a:lnTo>
                        <a:lnTo>
                          <a:pt x="158" y="8"/>
                        </a:lnTo>
                        <a:lnTo>
                          <a:pt x="153" y="13"/>
                        </a:lnTo>
                        <a:lnTo>
                          <a:pt x="147" y="18"/>
                        </a:lnTo>
                        <a:lnTo>
                          <a:pt x="142" y="23"/>
                        </a:lnTo>
                        <a:lnTo>
                          <a:pt x="139" y="29"/>
                        </a:lnTo>
                        <a:lnTo>
                          <a:pt x="132" y="34"/>
                        </a:lnTo>
                        <a:lnTo>
                          <a:pt x="125" y="39"/>
                        </a:lnTo>
                        <a:lnTo>
                          <a:pt x="121" y="44"/>
                        </a:lnTo>
                        <a:lnTo>
                          <a:pt x="113" y="49"/>
                        </a:lnTo>
                        <a:lnTo>
                          <a:pt x="106" y="52"/>
                        </a:lnTo>
                        <a:lnTo>
                          <a:pt x="100" y="54"/>
                        </a:lnTo>
                        <a:lnTo>
                          <a:pt x="92" y="55"/>
                        </a:lnTo>
                        <a:lnTo>
                          <a:pt x="84" y="55"/>
                        </a:lnTo>
                        <a:lnTo>
                          <a:pt x="77" y="55"/>
                        </a:lnTo>
                        <a:lnTo>
                          <a:pt x="70" y="57"/>
                        </a:lnTo>
                        <a:lnTo>
                          <a:pt x="62" y="57"/>
                        </a:lnTo>
                        <a:lnTo>
                          <a:pt x="55" y="57"/>
                        </a:lnTo>
                        <a:lnTo>
                          <a:pt x="48" y="58"/>
                        </a:lnTo>
                        <a:lnTo>
                          <a:pt x="40" y="58"/>
                        </a:lnTo>
                        <a:lnTo>
                          <a:pt x="34" y="59"/>
                        </a:lnTo>
                        <a:lnTo>
                          <a:pt x="28" y="61"/>
                        </a:lnTo>
                        <a:lnTo>
                          <a:pt x="23" y="62"/>
                        </a:lnTo>
                        <a:lnTo>
                          <a:pt x="18" y="64"/>
                        </a:lnTo>
                        <a:lnTo>
                          <a:pt x="13" y="65"/>
                        </a:lnTo>
                        <a:lnTo>
                          <a:pt x="10" y="69"/>
                        </a:lnTo>
                        <a:lnTo>
                          <a:pt x="6" y="72"/>
                        </a:lnTo>
                        <a:lnTo>
                          <a:pt x="4" y="75"/>
                        </a:lnTo>
                        <a:lnTo>
                          <a:pt x="0" y="80"/>
                        </a:lnTo>
                        <a:lnTo>
                          <a:pt x="0" y="84"/>
                        </a:lnTo>
                        <a:lnTo>
                          <a:pt x="3" y="89"/>
                        </a:lnTo>
                        <a:lnTo>
                          <a:pt x="6" y="93"/>
                        </a:lnTo>
                        <a:lnTo>
                          <a:pt x="10" y="98"/>
                        </a:lnTo>
                        <a:lnTo>
                          <a:pt x="16" y="101"/>
                        </a:lnTo>
                        <a:lnTo>
                          <a:pt x="23" y="105"/>
                        </a:lnTo>
                        <a:lnTo>
                          <a:pt x="32" y="107"/>
                        </a:lnTo>
                        <a:lnTo>
                          <a:pt x="40" y="110"/>
                        </a:lnTo>
                        <a:lnTo>
                          <a:pt x="48" y="112"/>
                        </a:lnTo>
                        <a:lnTo>
                          <a:pt x="58" y="114"/>
                        </a:lnTo>
                        <a:lnTo>
                          <a:pt x="67" y="115"/>
                        </a:lnTo>
                        <a:lnTo>
                          <a:pt x="77" y="115"/>
                        </a:lnTo>
                        <a:lnTo>
                          <a:pt x="87" y="115"/>
                        </a:lnTo>
                        <a:lnTo>
                          <a:pt x="99" y="112"/>
                        </a:lnTo>
                        <a:lnTo>
                          <a:pt x="105" y="111"/>
                        </a:lnTo>
                        <a:lnTo>
                          <a:pt x="114" y="107"/>
                        </a:lnTo>
                        <a:lnTo>
                          <a:pt x="122" y="104"/>
                        </a:lnTo>
                        <a:lnTo>
                          <a:pt x="131" y="98"/>
                        </a:lnTo>
                        <a:lnTo>
                          <a:pt x="139" y="92"/>
                        </a:lnTo>
                        <a:lnTo>
                          <a:pt x="147" y="84"/>
                        </a:lnTo>
                        <a:lnTo>
                          <a:pt x="156" y="76"/>
                        </a:lnTo>
                        <a:lnTo>
                          <a:pt x="163" y="69"/>
                        </a:lnTo>
                        <a:lnTo>
                          <a:pt x="172" y="59"/>
                        </a:lnTo>
                        <a:lnTo>
                          <a:pt x="178" y="51"/>
                        </a:lnTo>
                        <a:lnTo>
                          <a:pt x="184" y="42"/>
                        </a:lnTo>
                        <a:lnTo>
                          <a:pt x="189" y="34"/>
                        </a:lnTo>
                        <a:lnTo>
                          <a:pt x="191" y="26"/>
                        </a:lnTo>
                        <a:lnTo>
                          <a:pt x="194" y="18"/>
                        </a:lnTo>
                        <a:lnTo>
                          <a:pt x="194" y="12"/>
                        </a:lnTo>
                        <a:lnTo>
                          <a:pt x="191" y="6"/>
                        </a:lnTo>
                        <a:lnTo>
                          <a:pt x="187" y="2"/>
                        </a:lnTo>
                        <a:lnTo>
                          <a:pt x="180" y="0"/>
                        </a:lnTo>
                      </a:path>
                    </a:pathLst>
                  </a:custGeom>
                  <a:solidFill>
                    <a:srgbClr val="FFFFFF"/>
                  </a:solidFill>
                  <a:ln w="9525">
                    <a:noFill/>
                    <a:round/>
                    <a:headEnd/>
                    <a:tailEnd/>
                  </a:ln>
                </p:spPr>
                <p:txBody>
                  <a:bodyPr/>
                  <a:lstStyle/>
                  <a:p>
                    <a:pPr>
                      <a:defRPr/>
                    </a:pPr>
                    <a:endParaRPr lang="zh-CN" altLang="en-US" sz="2700">
                      <a:latin typeface="+mn-ea"/>
                      <a:ea typeface="+mn-ea"/>
                    </a:endParaRPr>
                  </a:p>
                </p:txBody>
              </p:sp>
              <p:sp>
                <p:nvSpPr>
                  <p:cNvPr id="76044" name="Freeform 268"/>
                  <p:cNvSpPr>
                    <a:spLocks/>
                  </p:cNvSpPr>
                  <p:nvPr/>
                </p:nvSpPr>
                <p:spPr bwMode="auto">
                  <a:xfrm>
                    <a:off x="4435" y="1836"/>
                    <a:ext cx="180" cy="113"/>
                  </a:xfrm>
                  <a:custGeom>
                    <a:avLst/>
                    <a:gdLst/>
                    <a:ahLst/>
                    <a:cxnLst>
                      <a:cxn ang="0">
                        <a:pos x="89" y="53"/>
                      </a:cxn>
                      <a:cxn ang="0">
                        <a:pos x="102" y="51"/>
                      </a:cxn>
                      <a:cxn ang="0">
                        <a:pos x="115" y="43"/>
                      </a:cxn>
                      <a:cxn ang="0">
                        <a:pos x="127" y="34"/>
                      </a:cxn>
                      <a:cxn ang="0">
                        <a:pos x="138" y="24"/>
                      </a:cxn>
                      <a:cxn ang="0">
                        <a:pos x="146" y="13"/>
                      </a:cxn>
                      <a:cxn ang="0">
                        <a:pos x="156" y="4"/>
                      </a:cxn>
                      <a:cxn ang="0">
                        <a:pos x="165" y="0"/>
                      </a:cxn>
                      <a:cxn ang="0">
                        <a:pos x="174" y="0"/>
                      </a:cxn>
                      <a:cxn ang="0">
                        <a:pos x="180" y="3"/>
                      </a:cxn>
                      <a:cxn ang="0">
                        <a:pos x="185" y="8"/>
                      </a:cxn>
                      <a:cxn ang="0">
                        <a:pos x="186" y="12"/>
                      </a:cxn>
                      <a:cxn ang="0">
                        <a:pos x="186" y="19"/>
                      </a:cxn>
                      <a:cxn ang="0">
                        <a:pos x="185" y="26"/>
                      </a:cxn>
                      <a:cxn ang="0">
                        <a:pos x="183" y="34"/>
                      </a:cxn>
                      <a:cxn ang="0">
                        <a:pos x="177" y="42"/>
                      </a:cxn>
                      <a:cxn ang="0">
                        <a:pos x="171" y="51"/>
                      </a:cxn>
                      <a:cxn ang="0">
                        <a:pos x="166" y="59"/>
                      </a:cxn>
                      <a:cxn ang="0">
                        <a:pos x="158" y="67"/>
                      </a:cxn>
                      <a:cxn ang="0">
                        <a:pos x="151" y="75"/>
                      </a:cxn>
                      <a:cxn ang="0">
                        <a:pos x="141" y="82"/>
                      </a:cxn>
                      <a:cxn ang="0">
                        <a:pos x="135" y="90"/>
                      </a:cxn>
                      <a:cxn ang="0">
                        <a:pos x="126" y="96"/>
                      </a:cxn>
                      <a:cxn ang="0">
                        <a:pos x="117" y="100"/>
                      </a:cxn>
                      <a:cxn ang="0">
                        <a:pos x="109" y="105"/>
                      </a:cxn>
                      <a:cxn ang="0">
                        <a:pos x="101" y="108"/>
                      </a:cxn>
                      <a:cxn ang="0">
                        <a:pos x="95" y="110"/>
                      </a:cxn>
                      <a:cxn ang="0">
                        <a:pos x="83" y="110"/>
                      </a:cxn>
                      <a:cxn ang="0">
                        <a:pos x="75" y="112"/>
                      </a:cxn>
                      <a:cxn ang="0">
                        <a:pos x="65" y="112"/>
                      </a:cxn>
                      <a:cxn ang="0">
                        <a:pos x="56" y="110"/>
                      </a:cxn>
                      <a:cxn ang="0">
                        <a:pos x="46" y="109"/>
                      </a:cxn>
                      <a:cxn ang="0">
                        <a:pos x="36" y="107"/>
                      </a:cxn>
                      <a:cxn ang="0">
                        <a:pos x="29" y="105"/>
                      </a:cxn>
                      <a:cxn ang="0">
                        <a:pos x="20" y="102"/>
                      </a:cxn>
                      <a:cxn ang="0">
                        <a:pos x="14" y="99"/>
                      </a:cxn>
                      <a:cxn ang="0">
                        <a:pos x="8" y="95"/>
                      </a:cxn>
                      <a:cxn ang="0">
                        <a:pos x="3" y="91"/>
                      </a:cxn>
                      <a:cxn ang="0">
                        <a:pos x="2" y="87"/>
                      </a:cxn>
                      <a:cxn ang="0">
                        <a:pos x="0" y="82"/>
                      </a:cxn>
                      <a:cxn ang="0">
                        <a:pos x="1" y="78"/>
                      </a:cxn>
                      <a:cxn ang="0">
                        <a:pos x="2" y="74"/>
                      </a:cxn>
                      <a:cxn ang="0">
                        <a:pos x="4" y="70"/>
                      </a:cxn>
                      <a:cxn ang="0">
                        <a:pos x="8" y="67"/>
                      </a:cxn>
                      <a:cxn ang="0">
                        <a:pos x="12" y="65"/>
                      </a:cxn>
                      <a:cxn ang="0">
                        <a:pos x="17" y="62"/>
                      </a:cxn>
                      <a:cxn ang="0">
                        <a:pos x="20" y="61"/>
                      </a:cxn>
                      <a:cxn ang="0">
                        <a:pos x="28" y="59"/>
                      </a:cxn>
                      <a:cxn ang="0">
                        <a:pos x="32" y="59"/>
                      </a:cxn>
                      <a:cxn ang="0">
                        <a:pos x="39" y="57"/>
                      </a:cxn>
                      <a:cxn ang="0">
                        <a:pos x="46" y="57"/>
                      </a:cxn>
                      <a:cxn ang="0">
                        <a:pos x="52" y="56"/>
                      </a:cxn>
                      <a:cxn ang="0">
                        <a:pos x="60" y="56"/>
                      </a:cxn>
                      <a:cxn ang="0">
                        <a:pos x="67" y="55"/>
                      </a:cxn>
                      <a:cxn ang="0">
                        <a:pos x="74" y="55"/>
                      </a:cxn>
                      <a:cxn ang="0">
                        <a:pos x="81" y="55"/>
                      </a:cxn>
                      <a:cxn ang="0">
                        <a:pos x="89" y="53"/>
                      </a:cxn>
                      <a:cxn ang="0">
                        <a:pos x="89" y="53"/>
                      </a:cxn>
                    </a:cxnLst>
                    <a:rect l="0" t="0" r="r" b="b"/>
                    <a:pathLst>
                      <a:path w="187" h="113">
                        <a:moveTo>
                          <a:pt x="89" y="53"/>
                        </a:moveTo>
                        <a:lnTo>
                          <a:pt x="102" y="51"/>
                        </a:lnTo>
                        <a:lnTo>
                          <a:pt x="115" y="43"/>
                        </a:lnTo>
                        <a:lnTo>
                          <a:pt x="127" y="34"/>
                        </a:lnTo>
                        <a:lnTo>
                          <a:pt x="138" y="24"/>
                        </a:lnTo>
                        <a:lnTo>
                          <a:pt x="146" y="13"/>
                        </a:lnTo>
                        <a:lnTo>
                          <a:pt x="156" y="4"/>
                        </a:lnTo>
                        <a:lnTo>
                          <a:pt x="165" y="0"/>
                        </a:lnTo>
                        <a:lnTo>
                          <a:pt x="174" y="0"/>
                        </a:lnTo>
                        <a:lnTo>
                          <a:pt x="180" y="3"/>
                        </a:lnTo>
                        <a:lnTo>
                          <a:pt x="185" y="8"/>
                        </a:lnTo>
                        <a:lnTo>
                          <a:pt x="186" y="12"/>
                        </a:lnTo>
                        <a:lnTo>
                          <a:pt x="186" y="19"/>
                        </a:lnTo>
                        <a:lnTo>
                          <a:pt x="185" y="26"/>
                        </a:lnTo>
                        <a:lnTo>
                          <a:pt x="183" y="34"/>
                        </a:lnTo>
                        <a:lnTo>
                          <a:pt x="177" y="42"/>
                        </a:lnTo>
                        <a:lnTo>
                          <a:pt x="171" y="51"/>
                        </a:lnTo>
                        <a:lnTo>
                          <a:pt x="166" y="59"/>
                        </a:lnTo>
                        <a:lnTo>
                          <a:pt x="158" y="67"/>
                        </a:lnTo>
                        <a:lnTo>
                          <a:pt x="151" y="75"/>
                        </a:lnTo>
                        <a:lnTo>
                          <a:pt x="141" y="82"/>
                        </a:lnTo>
                        <a:lnTo>
                          <a:pt x="135" y="90"/>
                        </a:lnTo>
                        <a:lnTo>
                          <a:pt x="126" y="96"/>
                        </a:lnTo>
                        <a:lnTo>
                          <a:pt x="117" y="100"/>
                        </a:lnTo>
                        <a:lnTo>
                          <a:pt x="109" y="105"/>
                        </a:lnTo>
                        <a:lnTo>
                          <a:pt x="101" y="108"/>
                        </a:lnTo>
                        <a:lnTo>
                          <a:pt x="95" y="110"/>
                        </a:lnTo>
                        <a:lnTo>
                          <a:pt x="83" y="110"/>
                        </a:lnTo>
                        <a:lnTo>
                          <a:pt x="75" y="112"/>
                        </a:lnTo>
                        <a:lnTo>
                          <a:pt x="65" y="112"/>
                        </a:lnTo>
                        <a:lnTo>
                          <a:pt x="56" y="110"/>
                        </a:lnTo>
                        <a:lnTo>
                          <a:pt x="46" y="109"/>
                        </a:lnTo>
                        <a:lnTo>
                          <a:pt x="36" y="107"/>
                        </a:lnTo>
                        <a:lnTo>
                          <a:pt x="29" y="105"/>
                        </a:lnTo>
                        <a:lnTo>
                          <a:pt x="20" y="102"/>
                        </a:lnTo>
                        <a:lnTo>
                          <a:pt x="14" y="99"/>
                        </a:lnTo>
                        <a:lnTo>
                          <a:pt x="8" y="95"/>
                        </a:lnTo>
                        <a:lnTo>
                          <a:pt x="3" y="91"/>
                        </a:lnTo>
                        <a:lnTo>
                          <a:pt x="2" y="87"/>
                        </a:lnTo>
                        <a:lnTo>
                          <a:pt x="0" y="82"/>
                        </a:lnTo>
                        <a:lnTo>
                          <a:pt x="1" y="78"/>
                        </a:lnTo>
                        <a:lnTo>
                          <a:pt x="2" y="74"/>
                        </a:lnTo>
                        <a:lnTo>
                          <a:pt x="4" y="70"/>
                        </a:lnTo>
                        <a:lnTo>
                          <a:pt x="8" y="67"/>
                        </a:lnTo>
                        <a:lnTo>
                          <a:pt x="12" y="65"/>
                        </a:lnTo>
                        <a:lnTo>
                          <a:pt x="17" y="62"/>
                        </a:lnTo>
                        <a:lnTo>
                          <a:pt x="20" y="61"/>
                        </a:lnTo>
                        <a:lnTo>
                          <a:pt x="28" y="59"/>
                        </a:lnTo>
                        <a:lnTo>
                          <a:pt x="32" y="59"/>
                        </a:lnTo>
                        <a:lnTo>
                          <a:pt x="39" y="57"/>
                        </a:lnTo>
                        <a:lnTo>
                          <a:pt x="46" y="57"/>
                        </a:lnTo>
                        <a:lnTo>
                          <a:pt x="52" y="56"/>
                        </a:lnTo>
                        <a:lnTo>
                          <a:pt x="60" y="56"/>
                        </a:lnTo>
                        <a:lnTo>
                          <a:pt x="67" y="55"/>
                        </a:lnTo>
                        <a:lnTo>
                          <a:pt x="74" y="55"/>
                        </a:lnTo>
                        <a:lnTo>
                          <a:pt x="81" y="55"/>
                        </a:lnTo>
                        <a:lnTo>
                          <a:pt x="89" y="53"/>
                        </a:lnTo>
                      </a:path>
                    </a:pathLst>
                  </a:custGeom>
                  <a:gradFill rotWithShape="0">
                    <a:gsLst>
                      <a:gs pos="0">
                        <a:srgbClr val="FFFFFF"/>
                      </a:gs>
                      <a:gs pos="100000">
                        <a:srgbClr val="FFFFD0"/>
                      </a:gs>
                    </a:gsLst>
                    <a:path path="rect">
                      <a:fillToRect l="50000" t="50000" r="50000" b="50000"/>
                    </a:path>
                  </a:gradFill>
                  <a:ln w="9525">
                    <a:noFill/>
                    <a:round/>
                    <a:headEnd/>
                    <a:tailEnd/>
                  </a:ln>
                </p:spPr>
                <p:txBody>
                  <a:bodyPr/>
                  <a:lstStyle/>
                  <a:p>
                    <a:pPr>
                      <a:defRPr/>
                    </a:pPr>
                    <a:endParaRPr lang="zh-CN" altLang="en-US" sz="2700">
                      <a:latin typeface="+mn-ea"/>
                      <a:ea typeface="+mn-ea"/>
                    </a:endParaRPr>
                  </a:p>
                </p:txBody>
              </p:sp>
            </p:grpSp>
            <p:sp>
              <p:nvSpPr>
                <p:cNvPr id="76042" name="Oval 266"/>
                <p:cNvSpPr>
                  <a:spLocks noChangeArrowheads="1"/>
                </p:cNvSpPr>
                <p:nvPr/>
              </p:nvSpPr>
              <p:spPr bwMode="auto">
                <a:xfrm>
                  <a:off x="796" y="1942"/>
                  <a:ext cx="729" cy="211"/>
                </a:xfrm>
                <a:prstGeom prst="ellipse">
                  <a:avLst/>
                </a:prstGeom>
                <a:solidFill>
                  <a:srgbClr val="8F8F8F"/>
                </a:solidFill>
                <a:ln w="19050">
                  <a:noFill/>
                  <a:round/>
                  <a:headEnd/>
                  <a:tailEnd/>
                </a:ln>
              </p:spPr>
              <p:txBody>
                <a:bodyPr anchor="ctr"/>
                <a:lstStyle/>
                <a:p>
                  <a:pPr>
                    <a:defRPr/>
                  </a:pPr>
                  <a:endParaRPr lang="zh-CN" altLang="en-US" sz="2700">
                    <a:latin typeface="+mn-ea"/>
                    <a:ea typeface="+mn-ea"/>
                  </a:endParaRPr>
                </a:p>
              </p:txBody>
            </p:sp>
            <p:grpSp>
              <p:nvGrpSpPr>
                <p:cNvPr id="15392" name="Group 263"/>
                <p:cNvGrpSpPr>
                  <a:grpSpLocks/>
                </p:cNvGrpSpPr>
                <p:nvPr/>
              </p:nvGrpSpPr>
              <p:grpSpPr bwMode="auto">
                <a:xfrm>
                  <a:off x="1126" y="1670"/>
                  <a:ext cx="532" cy="470"/>
                  <a:chOff x="1126" y="1670"/>
                  <a:chExt cx="532" cy="470"/>
                </a:xfrm>
              </p:grpSpPr>
              <p:sp>
                <p:nvSpPr>
                  <p:cNvPr id="76041" name="Freeform 265"/>
                  <p:cNvSpPr>
                    <a:spLocks/>
                  </p:cNvSpPr>
                  <p:nvPr/>
                </p:nvSpPr>
                <p:spPr bwMode="auto">
                  <a:xfrm>
                    <a:off x="1126" y="1673"/>
                    <a:ext cx="532" cy="467"/>
                  </a:xfrm>
                  <a:custGeom>
                    <a:avLst/>
                    <a:gdLst/>
                    <a:ahLst/>
                    <a:cxnLst>
                      <a:cxn ang="0">
                        <a:pos x="530" y="406"/>
                      </a:cxn>
                      <a:cxn ang="0">
                        <a:pos x="519" y="420"/>
                      </a:cxn>
                      <a:cxn ang="0">
                        <a:pos x="498" y="431"/>
                      </a:cxn>
                      <a:cxn ang="0">
                        <a:pos x="470" y="442"/>
                      </a:cxn>
                      <a:cxn ang="0">
                        <a:pos x="435" y="450"/>
                      </a:cxn>
                      <a:cxn ang="0">
                        <a:pos x="391" y="459"/>
                      </a:cxn>
                      <a:cxn ang="0">
                        <a:pos x="344" y="465"/>
                      </a:cxn>
                      <a:cxn ang="0">
                        <a:pos x="293" y="466"/>
                      </a:cxn>
                      <a:cxn ang="0">
                        <a:pos x="237" y="466"/>
                      </a:cxn>
                      <a:cxn ang="0">
                        <a:pos x="185" y="465"/>
                      </a:cxn>
                      <a:cxn ang="0">
                        <a:pos x="138" y="459"/>
                      </a:cxn>
                      <a:cxn ang="0">
                        <a:pos x="94" y="450"/>
                      </a:cxn>
                      <a:cxn ang="0">
                        <a:pos x="58" y="442"/>
                      </a:cxn>
                      <a:cxn ang="0">
                        <a:pos x="30" y="431"/>
                      </a:cxn>
                      <a:cxn ang="0">
                        <a:pos x="10" y="420"/>
                      </a:cxn>
                      <a:cxn ang="0">
                        <a:pos x="0" y="406"/>
                      </a:cxn>
                      <a:cxn ang="0">
                        <a:pos x="0" y="328"/>
                      </a:cxn>
                      <a:cxn ang="0">
                        <a:pos x="0" y="61"/>
                      </a:cxn>
                      <a:cxn ang="0">
                        <a:pos x="10" y="49"/>
                      </a:cxn>
                      <a:cxn ang="0">
                        <a:pos x="30" y="37"/>
                      </a:cxn>
                      <a:cxn ang="0">
                        <a:pos x="58" y="25"/>
                      </a:cxn>
                      <a:cxn ang="0">
                        <a:pos x="94" y="17"/>
                      </a:cxn>
                      <a:cxn ang="0">
                        <a:pos x="138" y="9"/>
                      </a:cxn>
                      <a:cxn ang="0">
                        <a:pos x="185" y="3"/>
                      </a:cxn>
                      <a:cxn ang="0">
                        <a:pos x="237" y="0"/>
                      </a:cxn>
                      <a:cxn ang="0">
                        <a:pos x="293" y="0"/>
                      </a:cxn>
                      <a:cxn ang="0">
                        <a:pos x="344" y="3"/>
                      </a:cxn>
                      <a:cxn ang="0">
                        <a:pos x="391" y="9"/>
                      </a:cxn>
                      <a:cxn ang="0">
                        <a:pos x="435" y="17"/>
                      </a:cxn>
                      <a:cxn ang="0">
                        <a:pos x="470" y="25"/>
                      </a:cxn>
                      <a:cxn ang="0">
                        <a:pos x="498" y="37"/>
                      </a:cxn>
                      <a:cxn ang="0">
                        <a:pos x="519" y="49"/>
                      </a:cxn>
                      <a:cxn ang="0">
                        <a:pos x="530" y="61"/>
                      </a:cxn>
                      <a:cxn ang="0">
                        <a:pos x="531" y="400"/>
                      </a:cxn>
                    </a:cxnLst>
                    <a:rect l="0" t="0" r="r" b="b"/>
                    <a:pathLst>
                      <a:path w="532" h="467">
                        <a:moveTo>
                          <a:pt x="531" y="400"/>
                        </a:moveTo>
                        <a:lnTo>
                          <a:pt x="530" y="406"/>
                        </a:lnTo>
                        <a:lnTo>
                          <a:pt x="524" y="412"/>
                        </a:lnTo>
                        <a:lnTo>
                          <a:pt x="519" y="420"/>
                        </a:lnTo>
                        <a:lnTo>
                          <a:pt x="510" y="424"/>
                        </a:lnTo>
                        <a:lnTo>
                          <a:pt x="498" y="431"/>
                        </a:lnTo>
                        <a:lnTo>
                          <a:pt x="484" y="436"/>
                        </a:lnTo>
                        <a:lnTo>
                          <a:pt x="470" y="442"/>
                        </a:lnTo>
                        <a:lnTo>
                          <a:pt x="453" y="448"/>
                        </a:lnTo>
                        <a:lnTo>
                          <a:pt x="435" y="450"/>
                        </a:lnTo>
                        <a:lnTo>
                          <a:pt x="413" y="455"/>
                        </a:lnTo>
                        <a:lnTo>
                          <a:pt x="391" y="459"/>
                        </a:lnTo>
                        <a:lnTo>
                          <a:pt x="367" y="462"/>
                        </a:lnTo>
                        <a:lnTo>
                          <a:pt x="344" y="465"/>
                        </a:lnTo>
                        <a:lnTo>
                          <a:pt x="317" y="466"/>
                        </a:lnTo>
                        <a:lnTo>
                          <a:pt x="293" y="466"/>
                        </a:lnTo>
                        <a:lnTo>
                          <a:pt x="263" y="466"/>
                        </a:lnTo>
                        <a:lnTo>
                          <a:pt x="237" y="466"/>
                        </a:lnTo>
                        <a:lnTo>
                          <a:pt x="209" y="466"/>
                        </a:lnTo>
                        <a:lnTo>
                          <a:pt x="185" y="465"/>
                        </a:lnTo>
                        <a:lnTo>
                          <a:pt x="159" y="462"/>
                        </a:lnTo>
                        <a:lnTo>
                          <a:pt x="138" y="459"/>
                        </a:lnTo>
                        <a:lnTo>
                          <a:pt x="116" y="455"/>
                        </a:lnTo>
                        <a:lnTo>
                          <a:pt x="94" y="450"/>
                        </a:lnTo>
                        <a:lnTo>
                          <a:pt x="77" y="448"/>
                        </a:lnTo>
                        <a:lnTo>
                          <a:pt x="58" y="442"/>
                        </a:lnTo>
                        <a:lnTo>
                          <a:pt x="43" y="436"/>
                        </a:lnTo>
                        <a:lnTo>
                          <a:pt x="30" y="431"/>
                        </a:lnTo>
                        <a:lnTo>
                          <a:pt x="19" y="424"/>
                        </a:lnTo>
                        <a:lnTo>
                          <a:pt x="10" y="420"/>
                        </a:lnTo>
                        <a:lnTo>
                          <a:pt x="3" y="412"/>
                        </a:lnTo>
                        <a:lnTo>
                          <a:pt x="0" y="406"/>
                        </a:lnTo>
                        <a:lnTo>
                          <a:pt x="0" y="400"/>
                        </a:lnTo>
                        <a:lnTo>
                          <a:pt x="0" y="328"/>
                        </a:lnTo>
                        <a:lnTo>
                          <a:pt x="0" y="71"/>
                        </a:lnTo>
                        <a:lnTo>
                          <a:pt x="0" y="61"/>
                        </a:lnTo>
                        <a:lnTo>
                          <a:pt x="3" y="55"/>
                        </a:lnTo>
                        <a:lnTo>
                          <a:pt x="10" y="49"/>
                        </a:lnTo>
                        <a:lnTo>
                          <a:pt x="19" y="41"/>
                        </a:lnTo>
                        <a:lnTo>
                          <a:pt x="30" y="37"/>
                        </a:lnTo>
                        <a:lnTo>
                          <a:pt x="43" y="29"/>
                        </a:lnTo>
                        <a:lnTo>
                          <a:pt x="58" y="25"/>
                        </a:lnTo>
                        <a:lnTo>
                          <a:pt x="77" y="21"/>
                        </a:lnTo>
                        <a:lnTo>
                          <a:pt x="94" y="17"/>
                        </a:lnTo>
                        <a:lnTo>
                          <a:pt x="116" y="11"/>
                        </a:lnTo>
                        <a:lnTo>
                          <a:pt x="138" y="9"/>
                        </a:lnTo>
                        <a:lnTo>
                          <a:pt x="159" y="6"/>
                        </a:lnTo>
                        <a:lnTo>
                          <a:pt x="185" y="3"/>
                        </a:lnTo>
                        <a:lnTo>
                          <a:pt x="209" y="1"/>
                        </a:lnTo>
                        <a:lnTo>
                          <a:pt x="237" y="0"/>
                        </a:lnTo>
                        <a:lnTo>
                          <a:pt x="263" y="0"/>
                        </a:lnTo>
                        <a:lnTo>
                          <a:pt x="293" y="0"/>
                        </a:lnTo>
                        <a:lnTo>
                          <a:pt x="317" y="1"/>
                        </a:lnTo>
                        <a:lnTo>
                          <a:pt x="344" y="3"/>
                        </a:lnTo>
                        <a:lnTo>
                          <a:pt x="367" y="6"/>
                        </a:lnTo>
                        <a:lnTo>
                          <a:pt x="391" y="9"/>
                        </a:lnTo>
                        <a:lnTo>
                          <a:pt x="413" y="11"/>
                        </a:lnTo>
                        <a:lnTo>
                          <a:pt x="435" y="17"/>
                        </a:lnTo>
                        <a:lnTo>
                          <a:pt x="453" y="21"/>
                        </a:lnTo>
                        <a:lnTo>
                          <a:pt x="470" y="25"/>
                        </a:lnTo>
                        <a:lnTo>
                          <a:pt x="484" y="29"/>
                        </a:lnTo>
                        <a:lnTo>
                          <a:pt x="498" y="37"/>
                        </a:lnTo>
                        <a:lnTo>
                          <a:pt x="510" y="41"/>
                        </a:lnTo>
                        <a:lnTo>
                          <a:pt x="519" y="49"/>
                        </a:lnTo>
                        <a:lnTo>
                          <a:pt x="524" y="55"/>
                        </a:lnTo>
                        <a:lnTo>
                          <a:pt x="530" y="61"/>
                        </a:lnTo>
                        <a:lnTo>
                          <a:pt x="531" y="71"/>
                        </a:lnTo>
                        <a:lnTo>
                          <a:pt x="531" y="400"/>
                        </a:lnTo>
                      </a:path>
                    </a:pathLst>
                  </a:custGeom>
                  <a:gradFill rotWithShape="0">
                    <a:gsLst>
                      <a:gs pos="0">
                        <a:srgbClr val="F1F180"/>
                      </a:gs>
                      <a:gs pos="50000">
                        <a:srgbClr val="FFFFFF"/>
                      </a:gs>
                      <a:gs pos="100000">
                        <a:srgbClr val="F1F180"/>
                      </a:gs>
                    </a:gsLst>
                    <a:lin ang="0" scaled="1"/>
                  </a:gradFill>
                  <a:ln w="9525">
                    <a:noFill/>
                    <a:round/>
                    <a:headEnd/>
                    <a:tailEnd/>
                  </a:ln>
                </p:spPr>
                <p:txBody>
                  <a:bodyPr/>
                  <a:lstStyle/>
                  <a:p>
                    <a:pPr>
                      <a:defRPr/>
                    </a:pPr>
                    <a:endParaRPr lang="zh-CN" altLang="en-US" sz="2700">
                      <a:latin typeface="+mn-ea"/>
                      <a:ea typeface="+mn-ea"/>
                    </a:endParaRPr>
                  </a:p>
                </p:txBody>
              </p:sp>
              <p:sp>
                <p:nvSpPr>
                  <p:cNvPr id="76040" name="Freeform 264"/>
                  <p:cNvSpPr>
                    <a:spLocks/>
                  </p:cNvSpPr>
                  <p:nvPr/>
                </p:nvSpPr>
                <p:spPr bwMode="auto">
                  <a:xfrm>
                    <a:off x="1126" y="1670"/>
                    <a:ext cx="529" cy="119"/>
                  </a:xfrm>
                  <a:custGeom>
                    <a:avLst/>
                    <a:gdLst/>
                    <a:ahLst/>
                    <a:cxnLst>
                      <a:cxn ang="0">
                        <a:pos x="290" y="118"/>
                      </a:cxn>
                      <a:cxn ang="0">
                        <a:pos x="341" y="114"/>
                      </a:cxn>
                      <a:cxn ang="0">
                        <a:pos x="388" y="111"/>
                      </a:cxn>
                      <a:cxn ang="0">
                        <a:pos x="432" y="106"/>
                      </a:cxn>
                      <a:cxn ang="0">
                        <a:pos x="467" y="98"/>
                      </a:cxn>
                      <a:cxn ang="0">
                        <a:pos x="496" y="89"/>
                      </a:cxn>
                      <a:cxn ang="0">
                        <a:pos x="515" y="79"/>
                      </a:cxn>
                      <a:cxn ang="0">
                        <a:pos x="527" y="67"/>
                      </a:cxn>
                      <a:cxn ang="0">
                        <a:pos x="527" y="56"/>
                      </a:cxn>
                      <a:cxn ang="0">
                        <a:pos x="515" y="44"/>
                      </a:cxn>
                      <a:cxn ang="0">
                        <a:pos x="496" y="32"/>
                      </a:cxn>
                      <a:cxn ang="0">
                        <a:pos x="467" y="24"/>
                      </a:cxn>
                      <a:cxn ang="0">
                        <a:pos x="432" y="14"/>
                      </a:cxn>
                      <a:cxn ang="0">
                        <a:pos x="388" y="9"/>
                      </a:cxn>
                      <a:cxn ang="0">
                        <a:pos x="341" y="3"/>
                      </a:cxn>
                      <a:cxn ang="0">
                        <a:pos x="290" y="0"/>
                      </a:cxn>
                      <a:cxn ang="0">
                        <a:pos x="235" y="0"/>
                      </a:cxn>
                      <a:cxn ang="0">
                        <a:pos x="183" y="3"/>
                      </a:cxn>
                      <a:cxn ang="0">
                        <a:pos x="136" y="9"/>
                      </a:cxn>
                      <a:cxn ang="0">
                        <a:pos x="94" y="14"/>
                      </a:cxn>
                      <a:cxn ang="0">
                        <a:pos x="58" y="24"/>
                      </a:cxn>
                      <a:cxn ang="0">
                        <a:pos x="30" y="32"/>
                      </a:cxn>
                      <a:cxn ang="0">
                        <a:pos x="10" y="44"/>
                      </a:cxn>
                      <a:cxn ang="0">
                        <a:pos x="0" y="56"/>
                      </a:cxn>
                      <a:cxn ang="0">
                        <a:pos x="0" y="67"/>
                      </a:cxn>
                      <a:cxn ang="0">
                        <a:pos x="10" y="79"/>
                      </a:cxn>
                      <a:cxn ang="0">
                        <a:pos x="30" y="89"/>
                      </a:cxn>
                      <a:cxn ang="0">
                        <a:pos x="58" y="98"/>
                      </a:cxn>
                      <a:cxn ang="0">
                        <a:pos x="94" y="106"/>
                      </a:cxn>
                      <a:cxn ang="0">
                        <a:pos x="136" y="111"/>
                      </a:cxn>
                      <a:cxn ang="0">
                        <a:pos x="183" y="114"/>
                      </a:cxn>
                      <a:cxn ang="0">
                        <a:pos x="235" y="118"/>
                      </a:cxn>
                      <a:cxn ang="0">
                        <a:pos x="262" y="118"/>
                      </a:cxn>
                    </a:cxnLst>
                    <a:rect l="0" t="0" r="r" b="b"/>
                    <a:pathLst>
                      <a:path w="529" h="119">
                        <a:moveTo>
                          <a:pt x="262" y="118"/>
                        </a:moveTo>
                        <a:lnTo>
                          <a:pt x="290" y="118"/>
                        </a:lnTo>
                        <a:lnTo>
                          <a:pt x="316" y="116"/>
                        </a:lnTo>
                        <a:lnTo>
                          <a:pt x="341" y="114"/>
                        </a:lnTo>
                        <a:lnTo>
                          <a:pt x="366" y="112"/>
                        </a:lnTo>
                        <a:lnTo>
                          <a:pt x="388" y="111"/>
                        </a:lnTo>
                        <a:lnTo>
                          <a:pt x="411" y="108"/>
                        </a:lnTo>
                        <a:lnTo>
                          <a:pt x="432" y="106"/>
                        </a:lnTo>
                        <a:lnTo>
                          <a:pt x="451" y="100"/>
                        </a:lnTo>
                        <a:lnTo>
                          <a:pt x="467" y="98"/>
                        </a:lnTo>
                        <a:lnTo>
                          <a:pt x="482" y="94"/>
                        </a:lnTo>
                        <a:lnTo>
                          <a:pt x="496" y="89"/>
                        </a:lnTo>
                        <a:lnTo>
                          <a:pt x="507" y="84"/>
                        </a:lnTo>
                        <a:lnTo>
                          <a:pt x="515" y="79"/>
                        </a:lnTo>
                        <a:lnTo>
                          <a:pt x="522" y="74"/>
                        </a:lnTo>
                        <a:lnTo>
                          <a:pt x="527" y="67"/>
                        </a:lnTo>
                        <a:lnTo>
                          <a:pt x="528" y="62"/>
                        </a:lnTo>
                        <a:lnTo>
                          <a:pt x="527" y="56"/>
                        </a:lnTo>
                        <a:lnTo>
                          <a:pt x="522" y="50"/>
                        </a:lnTo>
                        <a:lnTo>
                          <a:pt x="515" y="44"/>
                        </a:lnTo>
                        <a:lnTo>
                          <a:pt x="507" y="40"/>
                        </a:lnTo>
                        <a:lnTo>
                          <a:pt x="496" y="32"/>
                        </a:lnTo>
                        <a:lnTo>
                          <a:pt x="482" y="29"/>
                        </a:lnTo>
                        <a:lnTo>
                          <a:pt x="467" y="24"/>
                        </a:lnTo>
                        <a:lnTo>
                          <a:pt x="451" y="20"/>
                        </a:lnTo>
                        <a:lnTo>
                          <a:pt x="432" y="14"/>
                        </a:lnTo>
                        <a:lnTo>
                          <a:pt x="411" y="12"/>
                        </a:lnTo>
                        <a:lnTo>
                          <a:pt x="388" y="9"/>
                        </a:lnTo>
                        <a:lnTo>
                          <a:pt x="366" y="6"/>
                        </a:lnTo>
                        <a:lnTo>
                          <a:pt x="341" y="3"/>
                        </a:lnTo>
                        <a:lnTo>
                          <a:pt x="316" y="2"/>
                        </a:lnTo>
                        <a:lnTo>
                          <a:pt x="290" y="0"/>
                        </a:lnTo>
                        <a:lnTo>
                          <a:pt x="262" y="0"/>
                        </a:lnTo>
                        <a:lnTo>
                          <a:pt x="235" y="0"/>
                        </a:lnTo>
                        <a:lnTo>
                          <a:pt x="209" y="2"/>
                        </a:lnTo>
                        <a:lnTo>
                          <a:pt x="183" y="3"/>
                        </a:lnTo>
                        <a:lnTo>
                          <a:pt x="159" y="6"/>
                        </a:lnTo>
                        <a:lnTo>
                          <a:pt x="136" y="9"/>
                        </a:lnTo>
                        <a:lnTo>
                          <a:pt x="114" y="12"/>
                        </a:lnTo>
                        <a:lnTo>
                          <a:pt x="94" y="14"/>
                        </a:lnTo>
                        <a:lnTo>
                          <a:pt x="77" y="20"/>
                        </a:lnTo>
                        <a:lnTo>
                          <a:pt x="58" y="24"/>
                        </a:lnTo>
                        <a:lnTo>
                          <a:pt x="43" y="29"/>
                        </a:lnTo>
                        <a:lnTo>
                          <a:pt x="30" y="32"/>
                        </a:lnTo>
                        <a:lnTo>
                          <a:pt x="19" y="40"/>
                        </a:lnTo>
                        <a:lnTo>
                          <a:pt x="10" y="44"/>
                        </a:lnTo>
                        <a:lnTo>
                          <a:pt x="3" y="50"/>
                        </a:lnTo>
                        <a:lnTo>
                          <a:pt x="0" y="56"/>
                        </a:lnTo>
                        <a:lnTo>
                          <a:pt x="0" y="62"/>
                        </a:lnTo>
                        <a:lnTo>
                          <a:pt x="0" y="67"/>
                        </a:lnTo>
                        <a:lnTo>
                          <a:pt x="3" y="74"/>
                        </a:lnTo>
                        <a:lnTo>
                          <a:pt x="10" y="79"/>
                        </a:lnTo>
                        <a:lnTo>
                          <a:pt x="19" y="84"/>
                        </a:lnTo>
                        <a:lnTo>
                          <a:pt x="30" y="89"/>
                        </a:lnTo>
                        <a:lnTo>
                          <a:pt x="43" y="94"/>
                        </a:lnTo>
                        <a:lnTo>
                          <a:pt x="58" y="98"/>
                        </a:lnTo>
                        <a:lnTo>
                          <a:pt x="77" y="100"/>
                        </a:lnTo>
                        <a:lnTo>
                          <a:pt x="94" y="106"/>
                        </a:lnTo>
                        <a:lnTo>
                          <a:pt x="114" y="108"/>
                        </a:lnTo>
                        <a:lnTo>
                          <a:pt x="136" y="111"/>
                        </a:lnTo>
                        <a:lnTo>
                          <a:pt x="159" y="112"/>
                        </a:lnTo>
                        <a:lnTo>
                          <a:pt x="183" y="114"/>
                        </a:lnTo>
                        <a:lnTo>
                          <a:pt x="209" y="116"/>
                        </a:lnTo>
                        <a:lnTo>
                          <a:pt x="235" y="118"/>
                        </a:lnTo>
                        <a:lnTo>
                          <a:pt x="262" y="118"/>
                        </a:lnTo>
                      </a:path>
                    </a:pathLst>
                  </a:custGeom>
                  <a:gradFill rotWithShape="0">
                    <a:gsLst>
                      <a:gs pos="0">
                        <a:srgbClr val="F1F180"/>
                      </a:gs>
                      <a:gs pos="100000">
                        <a:srgbClr val="FFFFD0"/>
                      </a:gs>
                    </a:gsLst>
                    <a:lin ang="18900000" scaled="1"/>
                  </a:gradFill>
                  <a:ln w="9525">
                    <a:noFill/>
                    <a:round/>
                    <a:headEnd/>
                    <a:tailEnd/>
                  </a:ln>
                </p:spPr>
                <p:txBody>
                  <a:bodyPr/>
                  <a:lstStyle/>
                  <a:p>
                    <a:pPr>
                      <a:defRPr/>
                    </a:pPr>
                    <a:endParaRPr lang="zh-CN" altLang="en-US" sz="2700">
                      <a:latin typeface="+mn-ea"/>
                      <a:ea typeface="+mn-ea"/>
                    </a:endParaRPr>
                  </a:p>
                </p:txBody>
              </p:sp>
            </p:grpSp>
            <p:grpSp>
              <p:nvGrpSpPr>
                <p:cNvPr id="15393" name="Group 257"/>
                <p:cNvGrpSpPr>
                  <a:grpSpLocks/>
                </p:cNvGrpSpPr>
                <p:nvPr/>
              </p:nvGrpSpPr>
              <p:grpSpPr bwMode="auto">
                <a:xfrm>
                  <a:off x="3198" y="1505"/>
                  <a:ext cx="613" cy="421"/>
                  <a:chOff x="3198" y="1505"/>
                  <a:chExt cx="613" cy="421"/>
                </a:xfrm>
              </p:grpSpPr>
              <p:sp>
                <p:nvSpPr>
                  <p:cNvPr id="76038" name="AutoShape 262"/>
                  <p:cNvSpPr>
                    <a:spLocks noChangeArrowheads="1"/>
                  </p:cNvSpPr>
                  <p:nvPr/>
                </p:nvSpPr>
                <p:spPr bwMode="auto">
                  <a:xfrm flipV="1">
                    <a:off x="3194" y="1509"/>
                    <a:ext cx="620" cy="421"/>
                  </a:xfrm>
                  <a:prstGeom prst="roundRect">
                    <a:avLst>
                      <a:gd name="adj" fmla="val 13148"/>
                    </a:avLst>
                  </a:prstGeom>
                  <a:solidFill>
                    <a:srgbClr val="FFFFD0"/>
                  </a:solidFill>
                  <a:ln w="31710">
                    <a:noFill/>
                    <a:round/>
                    <a:headEnd/>
                    <a:tailEnd/>
                  </a:ln>
                </p:spPr>
                <p:txBody>
                  <a:bodyPr anchor="ctr"/>
                  <a:lstStyle/>
                  <a:p>
                    <a:pPr>
                      <a:defRPr/>
                    </a:pPr>
                    <a:endParaRPr lang="zh-CN" altLang="en-US" sz="2700">
                      <a:latin typeface="+mn-ea"/>
                      <a:ea typeface="+mn-ea"/>
                    </a:endParaRPr>
                  </a:p>
                </p:txBody>
              </p:sp>
              <p:sp>
                <p:nvSpPr>
                  <p:cNvPr id="76037" name="AutoShape 261"/>
                  <p:cNvSpPr>
                    <a:spLocks noChangeArrowheads="1"/>
                  </p:cNvSpPr>
                  <p:nvPr/>
                </p:nvSpPr>
                <p:spPr bwMode="auto">
                  <a:xfrm flipV="1">
                    <a:off x="3295" y="1633"/>
                    <a:ext cx="76" cy="214"/>
                  </a:xfrm>
                  <a:prstGeom prst="roundRect">
                    <a:avLst>
                      <a:gd name="adj" fmla="val 0"/>
                    </a:avLst>
                  </a:prstGeom>
                  <a:solidFill>
                    <a:srgbClr val="FFFF00"/>
                  </a:solidFill>
                  <a:ln w="19050">
                    <a:noFill/>
                    <a:round/>
                    <a:headEnd/>
                    <a:tailEnd/>
                  </a:ln>
                </p:spPr>
                <p:txBody>
                  <a:bodyPr anchor="ctr"/>
                  <a:lstStyle/>
                  <a:p>
                    <a:pPr>
                      <a:defRPr/>
                    </a:pPr>
                    <a:endParaRPr lang="zh-CN" altLang="en-US" sz="2700">
                      <a:latin typeface="+mn-ea"/>
                      <a:ea typeface="+mn-ea"/>
                    </a:endParaRPr>
                  </a:p>
                </p:txBody>
              </p:sp>
              <p:sp>
                <p:nvSpPr>
                  <p:cNvPr id="76036" name="AutoShape 260"/>
                  <p:cNvSpPr>
                    <a:spLocks noChangeArrowheads="1"/>
                  </p:cNvSpPr>
                  <p:nvPr/>
                </p:nvSpPr>
                <p:spPr bwMode="auto">
                  <a:xfrm flipV="1">
                    <a:off x="3400" y="1750"/>
                    <a:ext cx="76" cy="105"/>
                  </a:xfrm>
                  <a:prstGeom prst="roundRect">
                    <a:avLst>
                      <a:gd name="adj" fmla="val 0"/>
                    </a:avLst>
                  </a:prstGeom>
                  <a:solidFill>
                    <a:srgbClr val="00C200"/>
                  </a:solidFill>
                  <a:ln w="19050">
                    <a:noFill/>
                    <a:round/>
                    <a:headEnd/>
                    <a:tailEnd/>
                  </a:ln>
                </p:spPr>
                <p:txBody>
                  <a:bodyPr anchor="ctr"/>
                  <a:lstStyle/>
                  <a:p>
                    <a:pPr>
                      <a:defRPr/>
                    </a:pPr>
                    <a:endParaRPr lang="zh-CN" altLang="en-US" sz="2700">
                      <a:latin typeface="+mn-ea"/>
                      <a:ea typeface="+mn-ea"/>
                    </a:endParaRPr>
                  </a:p>
                </p:txBody>
              </p:sp>
              <p:sp>
                <p:nvSpPr>
                  <p:cNvPr id="76035" name="AutoShape 259"/>
                  <p:cNvSpPr>
                    <a:spLocks noChangeArrowheads="1"/>
                  </p:cNvSpPr>
                  <p:nvPr/>
                </p:nvSpPr>
                <p:spPr bwMode="auto">
                  <a:xfrm flipV="1">
                    <a:off x="3498" y="1672"/>
                    <a:ext cx="76" cy="179"/>
                  </a:xfrm>
                  <a:prstGeom prst="roundRect">
                    <a:avLst>
                      <a:gd name="adj" fmla="val 0"/>
                    </a:avLst>
                  </a:prstGeom>
                  <a:solidFill>
                    <a:srgbClr val="0000FF"/>
                  </a:solidFill>
                  <a:ln w="19050">
                    <a:noFill/>
                    <a:round/>
                    <a:headEnd/>
                    <a:tailEnd/>
                  </a:ln>
                </p:spPr>
                <p:txBody>
                  <a:bodyPr anchor="ctr"/>
                  <a:lstStyle/>
                  <a:p>
                    <a:pPr>
                      <a:defRPr/>
                    </a:pPr>
                    <a:endParaRPr lang="zh-CN" altLang="en-US" sz="2700">
                      <a:latin typeface="+mn-ea"/>
                      <a:ea typeface="+mn-ea"/>
                    </a:endParaRPr>
                  </a:p>
                </p:txBody>
              </p:sp>
              <p:sp>
                <p:nvSpPr>
                  <p:cNvPr id="76034" name="AutoShape 258"/>
                  <p:cNvSpPr>
                    <a:spLocks noChangeArrowheads="1"/>
                  </p:cNvSpPr>
                  <p:nvPr/>
                </p:nvSpPr>
                <p:spPr bwMode="auto">
                  <a:xfrm flipV="1">
                    <a:off x="3590" y="1569"/>
                    <a:ext cx="76" cy="278"/>
                  </a:xfrm>
                  <a:prstGeom prst="roundRect">
                    <a:avLst>
                      <a:gd name="adj" fmla="val 0"/>
                    </a:avLst>
                  </a:prstGeom>
                  <a:solidFill>
                    <a:srgbClr val="800080"/>
                  </a:solidFill>
                  <a:ln w="19050">
                    <a:noFill/>
                    <a:round/>
                    <a:headEnd/>
                    <a:tailEnd/>
                  </a:ln>
                </p:spPr>
                <p:txBody>
                  <a:bodyPr anchor="ctr"/>
                  <a:lstStyle/>
                  <a:p>
                    <a:pPr>
                      <a:defRPr/>
                    </a:pPr>
                    <a:endParaRPr lang="zh-CN" altLang="en-US" sz="2700">
                      <a:latin typeface="+mn-ea"/>
                      <a:ea typeface="+mn-ea"/>
                    </a:endParaRPr>
                  </a:p>
                </p:txBody>
              </p:sp>
            </p:grpSp>
            <p:grpSp>
              <p:nvGrpSpPr>
                <p:cNvPr id="15394" name="Group 196"/>
                <p:cNvGrpSpPr>
                  <a:grpSpLocks/>
                </p:cNvGrpSpPr>
                <p:nvPr/>
              </p:nvGrpSpPr>
              <p:grpSpPr bwMode="auto">
                <a:xfrm>
                  <a:off x="2080" y="1749"/>
                  <a:ext cx="1544" cy="415"/>
                  <a:chOff x="2080" y="1749"/>
                  <a:chExt cx="1544" cy="415"/>
                </a:xfrm>
              </p:grpSpPr>
              <p:sp>
                <p:nvSpPr>
                  <p:cNvPr id="76032" name="Freeform 256"/>
                  <p:cNvSpPr>
                    <a:spLocks/>
                  </p:cNvSpPr>
                  <p:nvPr/>
                </p:nvSpPr>
                <p:spPr bwMode="auto">
                  <a:xfrm>
                    <a:off x="2078" y="1776"/>
                    <a:ext cx="945" cy="299"/>
                  </a:xfrm>
                  <a:custGeom>
                    <a:avLst/>
                    <a:gdLst/>
                    <a:ahLst/>
                    <a:cxnLst>
                      <a:cxn ang="0">
                        <a:pos x="350" y="0"/>
                      </a:cxn>
                      <a:cxn ang="0">
                        <a:pos x="944" y="0"/>
                      </a:cxn>
                      <a:cxn ang="0">
                        <a:pos x="593" y="305"/>
                      </a:cxn>
                      <a:cxn ang="0">
                        <a:pos x="0" y="305"/>
                      </a:cxn>
                      <a:cxn ang="0">
                        <a:pos x="350" y="0"/>
                      </a:cxn>
                      <a:cxn ang="0">
                        <a:pos x="350" y="0"/>
                      </a:cxn>
                    </a:cxnLst>
                    <a:rect l="0" t="0" r="r" b="b"/>
                    <a:pathLst>
                      <a:path w="945" h="306">
                        <a:moveTo>
                          <a:pt x="350" y="0"/>
                        </a:moveTo>
                        <a:lnTo>
                          <a:pt x="944" y="0"/>
                        </a:lnTo>
                        <a:lnTo>
                          <a:pt x="593" y="305"/>
                        </a:lnTo>
                        <a:lnTo>
                          <a:pt x="0" y="305"/>
                        </a:lnTo>
                        <a:lnTo>
                          <a:pt x="350" y="0"/>
                        </a:lnTo>
                      </a:path>
                    </a:pathLst>
                  </a:custGeom>
                  <a:solidFill>
                    <a:srgbClr val="FFFFFF"/>
                  </a:solidFill>
                  <a:ln w="9525">
                    <a:noFill/>
                    <a:round/>
                    <a:headEnd/>
                    <a:tailEnd/>
                  </a:ln>
                </p:spPr>
                <p:txBody>
                  <a:bodyPr/>
                  <a:lstStyle/>
                  <a:p>
                    <a:pPr>
                      <a:defRPr/>
                    </a:pPr>
                    <a:endParaRPr lang="zh-CN" altLang="en-US" sz="2700">
                      <a:latin typeface="+mn-ea"/>
                      <a:ea typeface="+mn-ea"/>
                    </a:endParaRPr>
                  </a:p>
                </p:txBody>
              </p:sp>
              <p:sp>
                <p:nvSpPr>
                  <p:cNvPr id="76031" name="Line 255"/>
                  <p:cNvSpPr>
                    <a:spLocks noChangeShapeType="1"/>
                  </p:cNvSpPr>
                  <p:nvPr/>
                </p:nvSpPr>
                <p:spPr bwMode="auto">
                  <a:xfrm>
                    <a:off x="2439" y="1811"/>
                    <a:ext cx="154"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30" name="Line 254"/>
                  <p:cNvSpPr>
                    <a:spLocks noChangeShapeType="1"/>
                  </p:cNvSpPr>
                  <p:nvPr/>
                </p:nvSpPr>
                <p:spPr bwMode="auto">
                  <a:xfrm>
                    <a:off x="2422" y="1842"/>
                    <a:ext cx="153"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29" name="Line 253"/>
                  <p:cNvSpPr>
                    <a:spLocks noChangeShapeType="1"/>
                  </p:cNvSpPr>
                  <p:nvPr/>
                </p:nvSpPr>
                <p:spPr bwMode="auto">
                  <a:xfrm>
                    <a:off x="2382" y="1863"/>
                    <a:ext cx="155"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28" name="Line 252"/>
                  <p:cNvSpPr>
                    <a:spLocks noChangeShapeType="1"/>
                  </p:cNvSpPr>
                  <p:nvPr/>
                </p:nvSpPr>
                <p:spPr bwMode="auto">
                  <a:xfrm>
                    <a:off x="2346" y="1899"/>
                    <a:ext cx="161"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27" name="Line 251"/>
                  <p:cNvSpPr>
                    <a:spLocks noChangeShapeType="1"/>
                  </p:cNvSpPr>
                  <p:nvPr/>
                </p:nvSpPr>
                <p:spPr bwMode="auto">
                  <a:xfrm>
                    <a:off x="2318" y="1922"/>
                    <a:ext cx="154"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26" name="Line 250"/>
                  <p:cNvSpPr>
                    <a:spLocks noChangeShapeType="1"/>
                  </p:cNvSpPr>
                  <p:nvPr/>
                </p:nvSpPr>
                <p:spPr bwMode="auto">
                  <a:xfrm>
                    <a:off x="2281" y="1963"/>
                    <a:ext cx="153"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25" name="Line 249"/>
                  <p:cNvSpPr>
                    <a:spLocks noChangeShapeType="1"/>
                  </p:cNvSpPr>
                  <p:nvPr/>
                </p:nvSpPr>
                <p:spPr bwMode="auto">
                  <a:xfrm>
                    <a:off x="2235" y="1997"/>
                    <a:ext cx="154"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24" name="Line 248"/>
                  <p:cNvSpPr>
                    <a:spLocks noChangeShapeType="1"/>
                  </p:cNvSpPr>
                  <p:nvPr/>
                </p:nvSpPr>
                <p:spPr bwMode="auto">
                  <a:xfrm>
                    <a:off x="2197" y="2020"/>
                    <a:ext cx="162"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23" name="Freeform 247"/>
                  <p:cNvSpPr>
                    <a:spLocks/>
                  </p:cNvSpPr>
                  <p:nvPr/>
                </p:nvSpPr>
                <p:spPr bwMode="auto">
                  <a:xfrm>
                    <a:off x="2677" y="1749"/>
                    <a:ext cx="947" cy="305"/>
                  </a:xfrm>
                  <a:custGeom>
                    <a:avLst/>
                    <a:gdLst/>
                    <a:ahLst/>
                    <a:cxnLst>
                      <a:cxn ang="0">
                        <a:pos x="352" y="0"/>
                      </a:cxn>
                      <a:cxn ang="0">
                        <a:pos x="946" y="0"/>
                      </a:cxn>
                      <a:cxn ang="0">
                        <a:pos x="594" y="304"/>
                      </a:cxn>
                      <a:cxn ang="0">
                        <a:pos x="0" y="304"/>
                      </a:cxn>
                      <a:cxn ang="0">
                        <a:pos x="352" y="0"/>
                      </a:cxn>
                      <a:cxn ang="0">
                        <a:pos x="352" y="0"/>
                      </a:cxn>
                    </a:cxnLst>
                    <a:rect l="0" t="0" r="r" b="b"/>
                    <a:pathLst>
                      <a:path w="947" h="305">
                        <a:moveTo>
                          <a:pt x="352" y="0"/>
                        </a:moveTo>
                        <a:lnTo>
                          <a:pt x="946" y="0"/>
                        </a:lnTo>
                        <a:lnTo>
                          <a:pt x="594" y="304"/>
                        </a:lnTo>
                        <a:lnTo>
                          <a:pt x="0" y="304"/>
                        </a:lnTo>
                        <a:lnTo>
                          <a:pt x="352" y="0"/>
                        </a:lnTo>
                      </a:path>
                    </a:pathLst>
                  </a:custGeom>
                  <a:solidFill>
                    <a:srgbClr val="FFFFFF"/>
                  </a:solidFill>
                  <a:ln w="9525">
                    <a:noFill/>
                    <a:round/>
                    <a:headEnd/>
                    <a:tailEnd/>
                  </a:ln>
                </p:spPr>
                <p:txBody>
                  <a:bodyPr/>
                  <a:lstStyle/>
                  <a:p>
                    <a:pPr>
                      <a:defRPr/>
                    </a:pPr>
                    <a:endParaRPr lang="zh-CN" altLang="en-US" sz="2700">
                      <a:latin typeface="+mn-ea"/>
                      <a:ea typeface="+mn-ea"/>
                    </a:endParaRPr>
                  </a:p>
                </p:txBody>
              </p:sp>
              <p:sp>
                <p:nvSpPr>
                  <p:cNvPr id="76022" name="Freeform 246"/>
                  <p:cNvSpPr>
                    <a:spLocks/>
                  </p:cNvSpPr>
                  <p:nvPr/>
                </p:nvSpPr>
                <p:spPr bwMode="auto">
                  <a:xfrm>
                    <a:off x="2677" y="1749"/>
                    <a:ext cx="947" cy="305"/>
                  </a:xfrm>
                  <a:custGeom>
                    <a:avLst/>
                    <a:gdLst/>
                    <a:ahLst/>
                    <a:cxnLst>
                      <a:cxn ang="0">
                        <a:pos x="352" y="0"/>
                      </a:cxn>
                      <a:cxn ang="0">
                        <a:pos x="946" y="0"/>
                      </a:cxn>
                      <a:cxn ang="0">
                        <a:pos x="594" y="304"/>
                      </a:cxn>
                      <a:cxn ang="0">
                        <a:pos x="0" y="304"/>
                      </a:cxn>
                      <a:cxn ang="0">
                        <a:pos x="352" y="0"/>
                      </a:cxn>
                    </a:cxnLst>
                    <a:rect l="0" t="0" r="r" b="b"/>
                    <a:pathLst>
                      <a:path w="947" h="305">
                        <a:moveTo>
                          <a:pt x="352" y="0"/>
                        </a:moveTo>
                        <a:lnTo>
                          <a:pt x="946" y="0"/>
                        </a:lnTo>
                        <a:lnTo>
                          <a:pt x="594" y="304"/>
                        </a:lnTo>
                        <a:lnTo>
                          <a:pt x="0" y="304"/>
                        </a:lnTo>
                        <a:lnTo>
                          <a:pt x="352" y="0"/>
                        </a:lnTo>
                      </a:path>
                    </a:pathLst>
                  </a:custGeom>
                  <a:noFill/>
                  <a:ln w="9525">
                    <a:noFill/>
                    <a:round/>
                    <a:headEnd/>
                    <a:tailEnd/>
                  </a:ln>
                </p:spPr>
                <p:txBody>
                  <a:bodyPr/>
                  <a:lstStyle/>
                  <a:p>
                    <a:pPr>
                      <a:defRPr/>
                    </a:pPr>
                    <a:endParaRPr lang="zh-CN" altLang="en-US" sz="2700">
                      <a:latin typeface="+mn-ea"/>
                      <a:ea typeface="+mn-ea"/>
                    </a:endParaRPr>
                  </a:p>
                </p:txBody>
              </p:sp>
              <p:sp>
                <p:nvSpPr>
                  <p:cNvPr id="76021" name="Freeform 245"/>
                  <p:cNvSpPr>
                    <a:spLocks/>
                  </p:cNvSpPr>
                  <p:nvPr/>
                </p:nvSpPr>
                <p:spPr bwMode="auto">
                  <a:xfrm>
                    <a:off x="2788" y="1783"/>
                    <a:ext cx="732" cy="231"/>
                  </a:xfrm>
                  <a:custGeom>
                    <a:avLst/>
                    <a:gdLst/>
                    <a:ahLst/>
                    <a:cxnLst>
                      <a:cxn ang="0">
                        <a:pos x="273" y="0"/>
                      </a:cxn>
                      <a:cxn ang="0">
                        <a:pos x="724" y="0"/>
                      </a:cxn>
                      <a:cxn ang="0">
                        <a:pos x="450" y="237"/>
                      </a:cxn>
                      <a:cxn ang="0">
                        <a:pos x="0" y="237"/>
                      </a:cxn>
                      <a:cxn ang="0">
                        <a:pos x="273" y="0"/>
                      </a:cxn>
                      <a:cxn ang="0">
                        <a:pos x="273" y="0"/>
                      </a:cxn>
                    </a:cxnLst>
                    <a:rect l="0" t="0" r="r" b="b"/>
                    <a:pathLst>
                      <a:path w="725" h="238">
                        <a:moveTo>
                          <a:pt x="273" y="0"/>
                        </a:moveTo>
                        <a:lnTo>
                          <a:pt x="724" y="0"/>
                        </a:lnTo>
                        <a:lnTo>
                          <a:pt x="450" y="237"/>
                        </a:lnTo>
                        <a:lnTo>
                          <a:pt x="0" y="237"/>
                        </a:lnTo>
                        <a:lnTo>
                          <a:pt x="273" y="0"/>
                        </a:lnTo>
                      </a:path>
                    </a:pathLst>
                  </a:custGeom>
                  <a:solidFill>
                    <a:srgbClr val="00FFFF"/>
                  </a:solidFill>
                  <a:ln w="9525">
                    <a:noFill/>
                    <a:round/>
                    <a:headEnd/>
                    <a:tailEnd/>
                  </a:ln>
                </p:spPr>
                <p:txBody>
                  <a:bodyPr/>
                  <a:lstStyle/>
                  <a:p>
                    <a:pPr>
                      <a:defRPr/>
                    </a:pPr>
                    <a:endParaRPr lang="zh-CN" altLang="en-US" sz="2700">
                      <a:latin typeface="+mn-ea"/>
                      <a:ea typeface="+mn-ea"/>
                    </a:endParaRPr>
                  </a:p>
                </p:txBody>
              </p:sp>
              <p:sp>
                <p:nvSpPr>
                  <p:cNvPr id="76020" name="Freeform 244"/>
                  <p:cNvSpPr>
                    <a:spLocks/>
                  </p:cNvSpPr>
                  <p:nvPr/>
                </p:nvSpPr>
                <p:spPr bwMode="auto">
                  <a:xfrm>
                    <a:off x="2788" y="1783"/>
                    <a:ext cx="732" cy="231"/>
                  </a:xfrm>
                  <a:custGeom>
                    <a:avLst/>
                    <a:gdLst/>
                    <a:ahLst/>
                    <a:cxnLst>
                      <a:cxn ang="0">
                        <a:pos x="273" y="0"/>
                      </a:cxn>
                      <a:cxn ang="0">
                        <a:pos x="724" y="0"/>
                      </a:cxn>
                      <a:cxn ang="0">
                        <a:pos x="450" y="237"/>
                      </a:cxn>
                      <a:cxn ang="0">
                        <a:pos x="0" y="237"/>
                      </a:cxn>
                      <a:cxn ang="0">
                        <a:pos x="273" y="0"/>
                      </a:cxn>
                    </a:cxnLst>
                    <a:rect l="0" t="0" r="r" b="b"/>
                    <a:pathLst>
                      <a:path w="725" h="238">
                        <a:moveTo>
                          <a:pt x="273" y="0"/>
                        </a:moveTo>
                        <a:lnTo>
                          <a:pt x="724" y="0"/>
                        </a:lnTo>
                        <a:lnTo>
                          <a:pt x="450" y="237"/>
                        </a:lnTo>
                        <a:lnTo>
                          <a:pt x="0" y="237"/>
                        </a:lnTo>
                        <a:lnTo>
                          <a:pt x="273" y="0"/>
                        </a:lnTo>
                      </a:path>
                    </a:pathLst>
                  </a:custGeom>
                  <a:noFill/>
                  <a:ln w="9525">
                    <a:noFill/>
                    <a:round/>
                    <a:headEnd/>
                    <a:tailEnd/>
                  </a:ln>
                </p:spPr>
                <p:txBody>
                  <a:bodyPr/>
                  <a:lstStyle/>
                  <a:p>
                    <a:pPr>
                      <a:defRPr/>
                    </a:pPr>
                    <a:endParaRPr lang="zh-CN" altLang="en-US" sz="2700">
                      <a:latin typeface="+mn-ea"/>
                      <a:ea typeface="+mn-ea"/>
                    </a:endParaRPr>
                  </a:p>
                </p:txBody>
              </p:sp>
              <p:sp>
                <p:nvSpPr>
                  <p:cNvPr id="76019" name="Line 243"/>
                  <p:cNvSpPr>
                    <a:spLocks noChangeShapeType="1"/>
                  </p:cNvSpPr>
                  <p:nvPr/>
                </p:nvSpPr>
                <p:spPr bwMode="auto">
                  <a:xfrm>
                    <a:off x="3030" y="1810"/>
                    <a:ext cx="446"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18" name="Line 242"/>
                  <p:cNvSpPr>
                    <a:spLocks noChangeShapeType="1"/>
                  </p:cNvSpPr>
                  <p:nvPr/>
                </p:nvSpPr>
                <p:spPr bwMode="auto">
                  <a:xfrm>
                    <a:off x="3004" y="1837"/>
                    <a:ext cx="450"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17" name="Line 241"/>
                  <p:cNvSpPr>
                    <a:spLocks noChangeShapeType="1"/>
                  </p:cNvSpPr>
                  <p:nvPr/>
                </p:nvSpPr>
                <p:spPr bwMode="auto">
                  <a:xfrm>
                    <a:off x="2964" y="1863"/>
                    <a:ext cx="451"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16" name="Line 240"/>
                  <p:cNvSpPr>
                    <a:spLocks noChangeShapeType="1"/>
                  </p:cNvSpPr>
                  <p:nvPr/>
                </p:nvSpPr>
                <p:spPr bwMode="auto">
                  <a:xfrm>
                    <a:off x="2819" y="2000"/>
                    <a:ext cx="451"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15" name="Line 239"/>
                  <p:cNvSpPr>
                    <a:spLocks noChangeShapeType="1"/>
                  </p:cNvSpPr>
                  <p:nvPr/>
                </p:nvSpPr>
                <p:spPr bwMode="auto">
                  <a:xfrm>
                    <a:off x="2925" y="1905"/>
                    <a:ext cx="450"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14" name="Line 238"/>
                  <p:cNvSpPr>
                    <a:spLocks noChangeShapeType="1"/>
                  </p:cNvSpPr>
                  <p:nvPr/>
                </p:nvSpPr>
                <p:spPr bwMode="auto">
                  <a:xfrm>
                    <a:off x="2888" y="1935"/>
                    <a:ext cx="452"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13" name="Line 237"/>
                  <p:cNvSpPr>
                    <a:spLocks noChangeShapeType="1"/>
                  </p:cNvSpPr>
                  <p:nvPr/>
                </p:nvSpPr>
                <p:spPr bwMode="auto">
                  <a:xfrm flipH="1">
                    <a:off x="2840" y="1784"/>
                    <a:ext cx="279" cy="229"/>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12" name="Line 236"/>
                  <p:cNvSpPr>
                    <a:spLocks noChangeShapeType="1"/>
                  </p:cNvSpPr>
                  <p:nvPr/>
                </p:nvSpPr>
                <p:spPr bwMode="auto">
                  <a:xfrm flipH="1">
                    <a:off x="2904" y="1784"/>
                    <a:ext cx="272" cy="229"/>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11" name="Line 235"/>
                  <p:cNvSpPr>
                    <a:spLocks noChangeShapeType="1"/>
                  </p:cNvSpPr>
                  <p:nvPr/>
                </p:nvSpPr>
                <p:spPr bwMode="auto">
                  <a:xfrm flipH="1">
                    <a:off x="2962" y="1788"/>
                    <a:ext cx="271" cy="229"/>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10" name="Line 234"/>
                  <p:cNvSpPr>
                    <a:spLocks noChangeShapeType="1"/>
                  </p:cNvSpPr>
                  <p:nvPr/>
                </p:nvSpPr>
                <p:spPr bwMode="auto">
                  <a:xfrm flipH="1">
                    <a:off x="3026" y="1784"/>
                    <a:ext cx="271" cy="229"/>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09" name="Line 233"/>
                  <p:cNvSpPr>
                    <a:spLocks noChangeShapeType="1"/>
                  </p:cNvSpPr>
                  <p:nvPr/>
                </p:nvSpPr>
                <p:spPr bwMode="auto">
                  <a:xfrm flipH="1">
                    <a:off x="3092" y="1782"/>
                    <a:ext cx="279" cy="229"/>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08" name="Line 232"/>
                  <p:cNvSpPr>
                    <a:spLocks noChangeShapeType="1"/>
                  </p:cNvSpPr>
                  <p:nvPr/>
                </p:nvSpPr>
                <p:spPr bwMode="auto">
                  <a:xfrm flipH="1">
                    <a:off x="3167" y="1786"/>
                    <a:ext cx="270" cy="229"/>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07" name="Line 231"/>
                  <p:cNvSpPr>
                    <a:spLocks noChangeShapeType="1"/>
                  </p:cNvSpPr>
                  <p:nvPr/>
                </p:nvSpPr>
                <p:spPr bwMode="auto">
                  <a:xfrm>
                    <a:off x="2852" y="1966"/>
                    <a:ext cx="450"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06" name="Freeform 230"/>
                  <p:cNvSpPr>
                    <a:spLocks/>
                  </p:cNvSpPr>
                  <p:nvPr/>
                </p:nvSpPr>
                <p:spPr bwMode="auto">
                  <a:xfrm>
                    <a:off x="2246" y="1808"/>
                    <a:ext cx="947" cy="305"/>
                  </a:xfrm>
                  <a:custGeom>
                    <a:avLst/>
                    <a:gdLst/>
                    <a:ahLst/>
                    <a:cxnLst>
                      <a:cxn ang="0">
                        <a:pos x="351" y="0"/>
                      </a:cxn>
                      <a:cxn ang="0">
                        <a:pos x="946" y="0"/>
                      </a:cxn>
                      <a:cxn ang="0">
                        <a:pos x="595" y="304"/>
                      </a:cxn>
                      <a:cxn ang="0">
                        <a:pos x="0" y="304"/>
                      </a:cxn>
                      <a:cxn ang="0">
                        <a:pos x="351" y="0"/>
                      </a:cxn>
                      <a:cxn ang="0">
                        <a:pos x="351" y="0"/>
                      </a:cxn>
                    </a:cxnLst>
                    <a:rect l="0" t="0" r="r" b="b"/>
                    <a:pathLst>
                      <a:path w="947" h="305">
                        <a:moveTo>
                          <a:pt x="351" y="0"/>
                        </a:moveTo>
                        <a:lnTo>
                          <a:pt x="946" y="0"/>
                        </a:lnTo>
                        <a:lnTo>
                          <a:pt x="595" y="304"/>
                        </a:lnTo>
                        <a:lnTo>
                          <a:pt x="0" y="304"/>
                        </a:lnTo>
                        <a:lnTo>
                          <a:pt x="351" y="0"/>
                        </a:lnTo>
                      </a:path>
                    </a:pathLst>
                  </a:custGeom>
                  <a:solidFill>
                    <a:srgbClr val="FFFFFF"/>
                  </a:solidFill>
                  <a:ln w="9525">
                    <a:noFill/>
                    <a:round/>
                    <a:headEnd/>
                    <a:tailEnd/>
                  </a:ln>
                </p:spPr>
                <p:txBody>
                  <a:bodyPr/>
                  <a:lstStyle/>
                  <a:p>
                    <a:pPr>
                      <a:defRPr/>
                    </a:pPr>
                    <a:endParaRPr lang="zh-CN" altLang="en-US" sz="2700">
                      <a:latin typeface="+mn-ea"/>
                      <a:ea typeface="+mn-ea"/>
                    </a:endParaRPr>
                  </a:p>
                </p:txBody>
              </p:sp>
              <p:sp>
                <p:nvSpPr>
                  <p:cNvPr id="76005" name="Freeform 229"/>
                  <p:cNvSpPr>
                    <a:spLocks/>
                  </p:cNvSpPr>
                  <p:nvPr/>
                </p:nvSpPr>
                <p:spPr bwMode="auto">
                  <a:xfrm>
                    <a:off x="2246" y="1808"/>
                    <a:ext cx="947" cy="305"/>
                  </a:xfrm>
                  <a:custGeom>
                    <a:avLst/>
                    <a:gdLst/>
                    <a:ahLst/>
                    <a:cxnLst>
                      <a:cxn ang="0">
                        <a:pos x="351" y="0"/>
                      </a:cxn>
                      <a:cxn ang="0">
                        <a:pos x="946" y="0"/>
                      </a:cxn>
                      <a:cxn ang="0">
                        <a:pos x="595" y="304"/>
                      </a:cxn>
                      <a:cxn ang="0">
                        <a:pos x="0" y="304"/>
                      </a:cxn>
                      <a:cxn ang="0">
                        <a:pos x="351" y="0"/>
                      </a:cxn>
                    </a:cxnLst>
                    <a:rect l="0" t="0" r="r" b="b"/>
                    <a:pathLst>
                      <a:path w="947" h="305">
                        <a:moveTo>
                          <a:pt x="351" y="0"/>
                        </a:moveTo>
                        <a:lnTo>
                          <a:pt x="946" y="0"/>
                        </a:lnTo>
                        <a:lnTo>
                          <a:pt x="595" y="304"/>
                        </a:lnTo>
                        <a:lnTo>
                          <a:pt x="0" y="304"/>
                        </a:lnTo>
                        <a:lnTo>
                          <a:pt x="351" y="0"/>
                        </a:lnTo>
                      </a:path>
                    </a:pathLst>
                  </a:custGeom>
                  <a:noFill/>
                  <a:ln w="9525">
                    <a:noFill/>
                    <a:round/>
                    <a:headEnd/>
                    <a:tailEnd/>
                  </a:ln>
                </p:spPr>
                <p:txBody>
                  <a:bodyPr/>
                  <a:lstStyle/>
                  <a:p>
                    <a:pPr>
                      <a:defRPr/>
                    </a:pPr>
                    <a:endParaRPr lang="zh-CN" altLang="en-US" sz="2700">
                      <a:latin typeface="+mn-ea"/>
                      <a:ea typeface="+mn-ea"/>
                    </a:endParaRPr>
                  </a:p>
                </p:txBody>
              </p:sp>
              <p:sp>
                <p:nvSpPr>
                  <p:cNvPr id="76004" name="Freeform 228"/>
                  <p:cNvSpPr>
                    <a:spLocks/>
                  </p:cNvSpPr>
                  <p:nvPr/>
                </p:nvSpPr>
                <p:spPr bwMode="auto">
                  <a:xfrm>
                    <a:off x="2365" y="1844"/>
                    <a:ext cx="725" cy="231"/>
                  </a:xfrm>
                  <a:custGeom>
                    <a:avLst/>
                    <a:gdLst/>
                    <a:ahLst/>
                    <a:cxnLst>
                      <a:cxn ang="0">
                        <a:pos x="274" y="0"/>
                      </a:cxn>
                      <a:cxn ang="0">
                        <a:pos x="724" y="0"/>
                      </a:cxn>
                      <a:cxn ang="0">
                        <a:pos x="449" y="237"/>
                      </a:cxn>
                      <a:cxn ang="0">
                        <a:pos x="0" y="237"/>
                      </a:cxn>
                      <a:cxn ang="0">
                        <a:pos x="274" y="0"/>
                      </a:cxn>
                      <a:cxn ang="0">
                        <a:pos x="274" y="0"/>
                      </a:cxn>
                    </a:cxnLst>
                    <a:rect l="0" t="0" r="r" b="b"/>
                    <a:pathLst>
                      <a:path w="725" h="238">
                        <a:moveTo>
                          <a:pt x="274" y="0"/>
                        </a:moveTo>
                        <a:lnTo>
                          <a:pt x="724" y="0"/>
                        </a:lnTo>
                        <a:lnTo>
                          <a:pt x="449" y="237"/>
                        </a:lnTo>
                        <a:lnTo>
                          <a:pt x="0" y="237"/>
                        </a:lnTo>
                        <a:lnTo>
                          <a:pt x="274" y="0"/>
                        </a:lnTo>
                      </a:path>
                    </a:pathLst>
                  </a:custGeom>
                  <a:solidFill>
                    <a:srgbClr val="FFFFD0"/>
                  </a:solidFill>
                  <a:ln w="9525">
                    <a:noFill/>
                    <a:round/>
                    <a:headEnd/>
                    <a:tailEnd/>
                  </a:ln>
                </p:spPr>
                <p:txBody>
                  <a:bodyPr/>
                  <a:lstStyle/>
                  <a:p>
                    <a:pPr>
                      <a:defRPr/>
                    </a:pPr>
                    <a:endParaRPr lang="zh-CN" altLang="en-US" sz="2700">
                      <a:latin typeface="+mn-ea"/>
                      <a:ea typeface="+mn-ea"/>
                    </a:endParaRPr>
                  </a:p>
                </p:txBody>
              </p:sp>
              <p:sp>
                <p:nvSpPr>
                  <p:cNvPr id="76003" name="Freeform 227"/>
                  <p:cNvSpPr>
                    <a:spLocks/>
                  </p:cNvSpPr>
                  <p:nvPr/>
                </p:nvSpPr>
                <p:spPr bwMode="auto">
                  <a:xfrm>
                    <a:off x="2365" y="1844"/>
                    <a:ext cx="725" cy="231"/>
                  </a:xfrm>
                  <a:custGeom>
                    <a:avLst/>
                    <a:gdLst/>
                    <a:ahLst/>
                    <a:cxnLst>
                      <a:cxn ang="0">
                        <a:pos x="274" y="0"/>
                      </a:cxn>
                      <a:cxn ang="0">
                        <a:pos x="724" y="0"/>
                      </a:cxn>
                      <a:cxn ang="0">
                        <a:pos x="449" y="237"/>
                      </a:cxn>
                      <a:cxn ang="0">
                        <a:pos x="0" y="237"/>
                      </a:cxn>
                      <a:cxn ang="0">
                        <a:pos x="274" y="0"/>
                      </a:cxn>
                    </a:cxnLst>
                    <a:rect l="0" t="0" r="r" b="b"/>
                    <a:pathLst>
                      <a:path w="725" h="238">
                        <a:moveTo>
                          <a:pt x="274" y="0"/>
                        </a:moveTo>
                        <a:lnTo>
                          <a:pt x="724" y="0"/>
                        </a:lnTo>
                        <a:lnTo>
                          <a:pt x="449" y="237"/>
                        </a:lnTo>
                        <a:lnTo>
                          <a:pt x="0" y="237"/>
                        </a:lnTo>
                        <a:lnTo>
                          <a:pt x="274" y="0"/>
                        </a:lnTo>
                      </a:path>
                    </a:pathLst>
                  </a:custGeom>
                  <a:noFill/>
                  <a:ln w="9525">
                    <a:noFill/>
                    <a:round/>
                    <a:headEnd/>
                    <a:tailEnd/>
                  </a:ln>
                </p:spPr>
                <p:txBody>
                  <a:bodyPr/>
                  <a:lstStyle/>
                  <a:p>
                    <a:pPr>
                      <a:defRPr/>
                    </a:pPr>
                    <a:endParaRPr lang="zh-CN" altLang="en-US" sz="2700">
                      <a:latin typeface="+mn-ea"/>
                      <a:ea typeface="+mn-ea"/>
                    </a:endParaRPr>
                  </a:p>
                </p:txBody>
              </p:sp>
              <p:sp>
                <p:nvSpPr>
                  <p:cNvPr id="76002" name="Line 226"/>
                  <p:cNvSpPr>
                    <a:spLocks noChangeShapeType="1"/>
                  </p:cNvSpPr>
                  <p:nvPr/>
                </p:nvSpPr>
                <p:spPr bwMode="auto">
                  <a:xfrm>
                    <a:off x="2605" y="1864"/>
                    <a:ext cx="439"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01" name="Line 225"/>
                  <p:cNvSpPr>
                    <a:spLocks noChangeShapeType="1"/>
                  </p:cNvSpPr>
                  <p:nvPr/>
                </p:nvSpPr>
                <p:spPr bwMode="auto">
                  <a:xfrm>
                    <a:off x="2580" y="1898"/>
                    <a:ext cx="450"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6000" name="Line 224"/>
                  <p:cNvSpPr>
                    <a:spLocks noChangeShapeType="1"/>
                  </p:cNvSpPr>
                  <p:nvPr/>
                </p:nvSpPr>
                <p:spPr bwMode="auto">
                  <a:xfrm>
                    <a:off x="2534" y="1931"/>
                    <a:ext cx="449"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5999" name="Line 223"/>
                  <p:cNvSpPr>
                    <a:spLocks noChangeShapeType="1"/>
                  </p:cNvSpPr>
                  <p:nvPr/>
                </p:nvSpPr>
                <p:spPr bwMode="auto">
                  <a:xfrm>
                    <a:off x="2389" y="2060"/>
                    <a:ext cx="449"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5998" name="Line 222"/>
                  <p:cNvSpPr>
                    <a:spLocks noChangeShapeType="1"/>
                  </p:cNvSpPr>
                  <p:nvPr/>
                </p:nvSpPr>
                <p:spPr bwMode="auto">
                  <a:xfrm>
                    <a:off x="2493" y="1963"/>
                    <a:ext cx="459"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5997" name="Line 221"/>
                  <p:cNvSpPr>
                    <a:spLocks noChangeShapeType="1"/>
                  </p:cNvSpPr>
                  <p:nvPr/>
                </p:nvSpPr>
                <p:spPr bwMode="auto">
                  <a:xfrm>
                    <a:off x="2466" y="1996"/>
                    <a:ext cx="448"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5996" name="Line 220"/>
                  <p:cNvSpPr>
                    <a:spLocks noChangeShapeType="1"/>
                  </p:cNvSpPr>
                  <p:nvPr/>
                </p:nvSpPr>
                <p:spPr bwMode="auto">
                  <a:xfrm flipH="1">
                    <a:off x="2423" y="1844"/>
                    <a:ext cx="272" cy="229"/>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5995" name="Line 219"/>
                  <p:cNvSpPr>
                    <a:spLocks noChangeShapeType="1"/>
                  </p:cNvSpPr>
                  <p:nvPr/>
                </p:nvSpPr>
                <p:spPr bwMode="auto">
                  <a:xfrm flipH="1">
                    <a:off x="2480" y="1845"/>
                    <a:ext cx="272" cy="229"/>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5994" name="Line 218"/>
                  <p:cNvSpPr>
                    <a:spLocks noChangeShapeType="1"/>
                  </p:cNvSpPr>
                  <p:nvPr/>
                </p:nvSpPr>
                <p:spPr bwMode="auto">
                  <a:xfrm flipH="1">
                    <a:off x="2534" y="1848"/>
                    <a:ext cx="279" cy="229"/>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5993" name="Line 217"/>
                  <p:cNvSpPr>
                    <a:spLocks noChangeShapeType="1"/>
                  </p:cNvSpPr>
                  <p:nvPr/>
                </p:nvSpPr>
                <p:spPr bwMode="auto">
                  <a:xfrm flipH="1">
                    <a:off x="2595" y="1846"/>
                    <a:ext cx="279" cy="229"/>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5992" name="Line 216"/>
                  <p:cNvSpPr>
                    <a:spLocks noChangeShapeType="1"/>
                  </p:cNvSpPr>
                  <p:nvPr/>
                </p:nvSpPr>
                <p:spPr bwMode="auto">
                  <a:xfrm flipH="1">
                    <a:off x="2675" y="1844"/>
                    <a:ext cx="271" cy="229"/>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5991" name="Line 215"/>
                  <p:cNvSpPr>
                    <a:spLocks noChangeShapeType="1"/>
                  </p:cNvSpPr>
                  <p:nvPr/>
                </p:nvSpPr>
                <p:spPr bwMode="auto">
                  <a:xfrm flipH="1">
                    <a:off x="2737" y="1846"/>
                    <a:ext cx="278" cy="229"/>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5990" name="Line 214"/>
                  <p:cNvSpPr>
                    <a:spLocks noChangeShapeType="1"/>
                  </p:cNvSpPr>
                  <p:nvPr/>
                </p:nvSpPr>
                <p:spPr bwMode="auto">
                  <a:xfrm>
                    <a:off x="2426" y="2025"/>
                    <a:ext cx="450"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5989" name="Freeform 213"/>
                  <p:cNvSpPr>
                    <a:spLocks/>
                  </p:cNvSpPr>
                  <p:nvPr/>
                </p:nvSpPr>
                <p:spPr bwMode="auto">
                  <a:xfrm>
                    <a:off x="2890" y="1881"/>
                    <a:ext cx="100" cy="59"/>
                  </a:xfrm>
                  <a:custGeom>
                    <a:avLst/>
                    <a:gdLst/>
                    <a:ahLst/>
                    <a:cxnLst>
                      <a:cxn ang="0">
                        <a:pos x="32" y="11"/>
                      </a:cxn>
                      <a:cxn ang="0">
                        <a:pos x="77" y="6"/>
                      </a:cxn>
                      <a:cxn ang="0">
                        <a:pos x="24" y="0"/>
                      </a:cxn>
                      <a:cxn ang="0">
                        <a:pos x="0" y="50"/>
                      </a:cxn>
                      <a:cxn ang="0">
                        <a:pos x="54" y="56"/>
                      </a:cxn>
                      <a:cxn ang="0">
                        <a:pos x="99" y="50"/>
                      </a:cxn>
                      <a:cxn ang="0">
                        <a:pos x="54" y="56"/>
                      </a:cxn>
                      <a:cxn ang="0">
                        <a:pos x="80" y="58"/>
                      </a:cxn>
                      <a:cxn ang="0">
                        <a:pos x="99" y="50"/>
                      </a:cxn>
                      <a:cxn ang="0">
                        <a:pos x="32" y="11"/>
                      </a:cxn>
                      <a:cxn ang="0">
                        <a:pos x="32" y="11"/>
                      </a:cxn>
                    </a:cxnLst>
                    <a:rect l="0" t="0" r="r" b="b"/>
                    <a:pathLst>
                      <a:path w="100" h="59">
                        <a:moveTo>
                          <a:pt x="32" y="11"/>
                        </a:moveTo>
                        <a:lnTo>
                          <a:pt x="77" y="6"/>
                        </a:lnTo>
                        <a:lnTo>
                          <a:pt x="24" y="0"/>
                        </a:lnTo>
                        <a:lnTo>
                          <a:pt x="0" y="50"/>
                        </a:lnTo>
                        <a:lnTo>
                          <a:pt x="54" y="56"/>
                        </a:lnTo>
                        <a:lnTo>
                          <a:pt x="99" y="50"/>
                        </a:lnTo>
                        <a:lnTo>
                          <a:pt x="54" y="56"/>
                        </a:lnTo>
                        <a:lnTo>
                          <a:pt x="80" y="58"/>
                        </a:lnTo>
                        <a:lnTo>
                          <a:pt x="99" y="50"/>
                        </a:lnTo>
                        <a:lnTo>
                          <a:pt x="32" y="11"/>
                        </a:lnTo>
                      </a:path>
                    </a:pathLst>
                  </a:custGeom>
                  <a:solidFill>
                    <a:srgbClr val="FF0000"/>
                  </a:solidFill>
                  <a:ln w="9525">
                    <a:noFill/>
                    <a:round/>
                    <a:headEnd/>
                    <a:tailEnd/>
                  </a:ln>
                </p:spPr>
                <p:txBody>
                  <a:bodyPr/>
                  <a:lstStyle/>
                  <a:p>
                    <a:pPr>
                      <a:defRPr/>
                    </a:pPr>
                    <a:endParaRPr lang="zh-CN" altLang="en-US" sz="2700">
                      <a:latin typeface="+mn-ea"/>
                      <a:ea typeface="+mn-ea"/>
                    </a:endParaRPr>
                  </a:p>
                </p:txBody>
              </p:sp>
              <p:sp>
                <p:nvSpPr>
                  <p:cNvPr id="75988" name="Freeform 212"/>
                  <p:cNvSpPr>
                    <a:spLocks/>
                  </p:cNvSpPr>
                  <p:nvPr/>
                </p:nvSpPr>
                <p:spPr bwMode="auto">
                  <a:xfrm>
                    <a:off x="2928" y="1856"/>
                    <a:ext cx="156" cy="77"/>
                  </a:xfrm>
                  <a:custGeom>
                    <a:avLst/>
                    <a:gdLst/>
                    <a:ahLst/>
                    <a:cxnLst>
                      <a:cxn ang="0">
                        <a:pos x="122" y="19"/>
                      </a:cxn>
                      <a:cxn ang="0">
                        <a:pos x="86" y="0"/>
                      </a:cxn>
                      <a:cxn ang="0">
                        <a:pos x="0" y="36"/>
                      </a:cxn>
                      <a:cxn ang="0">
                        <a:pos x="67" y="75"/>
                      </a:cxn>
                      <a:cxn ang="0">
                        <a:pos x="155" y="39"/>
                      </a:cxn>
                      <a:cxn ang="0">
                        <a:pos x="122" y="19"/>
                      </a:cxn>
                      <a:cxn ang="0">
                        <a:pos x="122" y="19"/>
                      </a:cxn>
                    </a:cxnLst>
                    <a:rect l="0" t="0" r="r" b="b"/>
                    <a:pathLst>
                      <a:path w="156" h="76">
                        <a:moveTo>
                          <a:pt x="122" y="19"/>
                        </a:moveTo>
                        <a:lnTo>
                          <a:pt x="86" y="0"/>
                        </a:lnTo>
                        <a:lnTo>
                          <a:pt x="0" y="36"/>
                        </a:lnTo>
                        <a:lnTo>
                          <a:pt x="67" y="75"/>
                        </a:lnTo>
                        <a:lnTo>
                          <a:pt x="155" y="39"/>
                        </a:lnTo>
                        <a:lnTo>
                          <a:pt x="122" y="19"/>
                        </a:lnTo>
                      </a:path>
                    </a:pathLst>
                  </a:custGeom>
                  <a:solidFill>
                    <a:srgbClr val="FF0000"/>
                  </a:solidFill>
                  <a:ln w="9525">
                    <a:noFill/>
                    <a:round/>
                    <a:headEnd/>
                    <a:tailEnd/>
                  </a:ln>
                </p:spPr>
                <p:txBody>
                  <a:bodyPr/>
                  <a:lstStyle/>
                  <a:p>
                    <a:pPr>
                      <a:defRPr/>
                    </a:pPr>
                    <a:endParaRPr lang="zh-CN" altLang="en-US" sz="2700">
                      <a:latin typeface="+mn-ea"/>
                      <a:ea typeface="+mn-ea"/>
                    </a:endParaRPr>
                  </a:p>
                </p:txBody>
              </p:sp>
              <p:sp>
                <p:nvSpPr>
                  <p:cNvPr id="75987" name="Freeform 211"/>
                  <p:cNvSpPr>
                    <a:spLocks/>
                  </p:cNvSpPr>
                  <p:nvPr/>
                </p:nvSpPr>
                <p:spPr bwMode="auto">
                  <a:xfrm>
                    <a:off x="2735" y="1991"/>
                    <a:ext cx="152" cy="60"/>
                  </a:xfrm>
                  <a:custGeom>
                    <a:avLst/>
                    <a:gdLst/>
                    <a:ahLst/>
                    <a:cxnLst>
                      <a:cxn ang="0">
                        <a:pos x="122" y="50"/>
                      </a:cxn>
                      <a:cxn ang="0">
                        <a:pos x="102" y="13"/>
                      </a:cxn>
                      <a:cxn ang="0">
                        <a:pos x="93" y="12"/>
                      </a:cxn>
                      <a:cxn ang="0">
                        <a:pos x="83" y="8"/>
                      </a:cxn>
                      <a:cxn ang="0">
                        <a:pos x="71" y="6"/>
                      </a:cxn>
                      <a:cxn ang="0">
                        <a:pos x="62" y="5"/>
                      </a:cxn>
                      <a:cxn ang="0">
                        <a:pos x="53" y="4"/>
                      </a:cxn>
                      <a:cxn ang="0">
                        <a:pos x="43" y="2"/>
                      </a:cxn>
                      <a:cxn ang="0">
                        <a:pos x="32" y="1"/>
                      </a:cxn>
                      <a:cxn ang="0">
                        <a:pos x="25" y="0"/>
                      </a:cxn>
                      <a:cxn ang="0">
                        <a:pos x="0" y="51"/>
                      </a:cxn>
                      <a:cxn ang="0">
                        <a:pos x="7" y="51"/>
                      </a:cxn>
                      <a:cxn ang="0">
                        <a:pos x="14" y="52"/>
                      </a:cxn>
                      <a:cxn ang="0">
                        <a:pos x="21" y="53"/>
                      </a:cxn>
                      <a:cxn ang="0">
                        <a:pos x="31" y="54"/>
                      </a:cxn>
                      <a:cxn ang="0">
                        <a:pos x="39" y="55"/>
                      </a:cxn>
                      <a:cxn ang="0">
                        <a:pos x="46" y="56"/>
                      </a:cxn>
                      <a:cxn ang="0">
                        <a:pos x="51" y="58"/>
                      </a:cxn>
                      <a:cxn ang="0">
                        <a:pos x="54" y="59"/>
                      </a:cxn>
                      <a:cxn ang="0">
                        <a:pos x="35" y="23"/>
                      </a:cxn>
                      <a:cxn ang="0">
                        <a:pos x="122" y="50"/>
                      </a:cxn>
                      <a:cxn ang="0">
                        <a:pos x="151" y="26"/>
                      </a:cxn>
                      <a:cxn ang="0">
                        <a:pos x="102" y="13"/>
                      </a:cxn>
                      <a:cxn ang="0">
                        <a:pos x="122" y="50"/>
                      </a:cxn>
                      <a:cxn ang="0">
                        <a:pos x="122" y="50"/>
                      </a:cxn>
                    </a:cxnLst>
                    <a:rect l="0" t="0" r="r" b="b"/>
                    <a:pathLst>
                      <a:path w="152" h="60">
                        <a:moveTo>
                          <a:pt x="122" y="50"/>
                        </a:moveTo>
                        <a:lnTo>
                          <a:pt x="102" y="13"/>
                        </a:lnTo>
                        <a:lnTo>
                          <a:pt x="93" y="12"/>
                        </a:lnTo>
                        <a:lnTo>
                          <a:pt x="83" y="8"/>
                        </a:lnTo>
                        <a:lnTo>
                          <a:pt x="71" y="6"/>
                        </a:lnTo>
                        <a:lnTo>
                          <a:pt x="62" y="5"/>
                        </a:lnTo>
                        <a:lnTo>
                          <a:pt x="53" y="4"/>
                        </a:lnTo>
                        <a:lnTo>
                          <a:pt x="43" y="2"/>
                        </a:lnTo>
                        <a:lnTo>
                          <a:pt x="32" y="1"/>
                        </a:lnTo>
                        <a:lnTo>
                          <a:pt x="25" y="0"/>
                        </a:lnTo>
                        <a:lnTo>
                          <a:pt x="0" y="51"/>
                        </a:lnTo>
                        <a:lnTo>
                          <a:pt x="7" y="51"/>
                        </a:lnTo>
                        <a:lnTo>
                          <a:pt x="14" y="52"/>
                        </a:lnTo>
                        <a:lnTo>
                          <a:pt x="21" y="53"/>
                        </a:lnTo>
                        <a:lnTo>
                          <a:pt x="31" y="54"/>
                        </a:lnTo>
                        <a:lnTo>
                          <a:pt x="39" y="55"/>
                        </a:lnTo>
                        <a:lnTo>
                          <a:pt x="46" y="56"/>
                        </a:lnTo>
                        <a:lnTo>
                          <a:pt x="51" y="58"/>
                        </a:lnTo>
                        <a:lnTo>
                          <a:pt x="54" y="59"/>
                        </a:lnTo>
                        <a:lnTo>
                          <a:pt x="35" y="23"/>
                        </a:lnTo>
                        <a:lnTo>
                          <a:pt x="122" y="50"/>
                        </a:lnTo>
                        <a:lnTo>
                          <a:pt x="151" y="26"/>
                        </a:lnTo>
                        <a:lnTo>
                          <a:pt x="102" y="13"/>
                        </a:lnTo>
                        <a:lnTo>
                          <a:pt x="122" y="50"/>
                        </a:lnTo>
                      </a:path>
                    </a:pathLst>
                  </a:custGeom>
                  <a:solidFill>
                    <a:srgbClr val="00FF00"/>
                  </a:solidFill>
                  <a:ln w="9525">
                    <a:noFill/>
                    <a:round/>
                    <a:headEnd/>
                    <a:tailEnd/>
                  </a:ln>
                </p:spPr>
                <p:txBody>
                  <a:bodyPr/>
                  <a:lstStyle/>
                  <a:p>
                    <a:pPr>
                      <a:defRPr/>
                    </a:pPr>
                    <a:endParaRPr lang="zh-CN" altLang="en-US" sz="2700">
                      <a:latin typeface="+mn-ea"/>
                      <a:ea typeface="+mn-ea"/>
                    </a:endParaRPr>
                  </a:p>
                </p:txBody>
              </p:sp>
              <p:sp>
                <p:nvSpPr>
                  <p:cNvPr id="75986" name="Freeform 210"/>
                  <p:cNvSpPr>
                    <a:spLocks/>
                  </p:cNvSpPr>
                  <p:nvPr/>
                </p:nvSpPr>
                <p:spPr bwMode="auto">
                  <a:xfrm>
                    <a:off x="2754" y="2014"/>
                    <a:ext cx="105" cy="61"/>
                  </a:xfrm>
                  <a:custGeom>
                    <a:avLst/>
                    <a:gdLst/>
                    <a:ahLst/>
                    <a:cxnLst>
                      <a:cxn ang="0">
                        <a:pos x="64" y="7"/>
                      </a:cxn>
                      <a:cxn ang="0">
                        <a:pos x="78" y="9"/>
                      </a:cxn>
                      <a:cxn ang="0">
                        <a:pos x="96" y="15"/>
                      </a:cxn>
                      <a:cxn ang="0">
                        <a:pos x="103" y="21"/>
                      </a:cxn>
                      <a:cxn ang="0">
                        <a:pos x="103" y="24"/>
                      </a:cxn>
                      <a:cxn ang="0">
                        <a:pos x="103" y="27"/>
                      </a:cxn>
                      <a:cxn ang="0">
                        <a:pos x="104" y="26"/>
                      </a:cxn>
                      <a:cxn ang="0">
                        <a:pos x="103" y="27"/>
                      </a:cxn>
                      <a:cxn ang="0">
                        <a:pos x="103" y="27"/>
                      </a:cxn>
                      <a:cxn ang="0">
                        <a:pos x="16" y="0"/>
                      </a:cxn>
                      <a:cxn ang="0">
                        <a:pos x="7" y="6"/>
                      </a:cxn>
                      <a:cxn ang="0">
                        <a:pos x="3" y="13"/>
                      </a:cxn>
                      <a:cxn ang="0">
                        <a:pos x="0" y="19"/>
                      </a:cxn>
                      <a:cxn ang="0">
                        <a:pos x="0" y="28"/>
                      </a:cxn>
                      <a:cxn ang="0">
                        <a:pos x="2" y="36"/>
                      </a:cxn>
                      <a:cxn ang="0">
                        <a:pos x="13" y="47"/>
                      </a:cxn>
                      <a:cxn ang="0">
                        <a:pos x="39" y="57"/>
                      </a:cxn>
                      <a:cxn ang="0">
                        <a:pos x="64" y="60"/>
                      </a:cxn>
                      <a:cxn ang="0">
                        <a:pos x="64" y="7"/>
                      </a:cxn>
                      <a:cxn ang="0">
                        <a:pos x="64" y="7"/>
                      </a:cxn>
                    </a:cxnLst>
                    <a:rect l="0" t="0" r="r" b="b"/>
                    <a:pathLst>
                      <a:path w="105" h="61">
                        <a:moveTo>
                          <a:pt x="64" y="7"/>
                        </a:moveTo>
                        <a:lnTo>
                          <a:pt x="78" y="9"/>
                        </a:lnTo>
                        <a:lnTo>
                          <a:pt x="96" y="15"/>
                        </a:lnTo>
                        <a:lnTo>
                          <a:pt x="103" y="21"/>
                        </a:lnTo>
                        <a:lnTo>
                          <a:pt x="103" y="24"/>
                        </a:lnTo>
                        <a:lnTo>
                          <a:pt x="103" y="27"/>
                        </a:lnTo>
                        <a:lnTo>
                          <a:pt x="104" y="26"/>
                        </a:lnTo>
                        <a:lnTo>
                          <a:pt x="103" y="27"/>
                        </a:lnTo>
                        <a:lnTo>
                          <a:pt x="16" y="0"/>
                        </a:lnTo>
                        <a:lnTo>
                          <a:pt x="7" y="6"/>
                        </a:lnTo>
                        <a:lnTo>
                          <a:pt x="3" y="13"/>
                        </a:lnTo>
                        <a:lnTo>
                          <a:pt x="0" y="19"/>
                        </a:lnTo>
                        <a:lnTo>
                          <a:pt x="0" y="28"/>
                        </a:lnTo>
                        <a:lnTo>
                          <a:pt x="2" y="36"/>
                        </a:lnTo>
                        <a:lnTo>
                          <a:pt x="13" y="47"/>
                        </a:lnTo>
                        <a:lnTo>
                          <a:pt x="39" y="57"/>
                        </a:lnTo>
                        <a:lnTo>
                          <a:pt x="64" y="60"/>
                        </a:lnTo>
                        <a:lnTo>
                          <a:pt x="64" y="7"/>
                        </a:lnTo>
                      </a:path>
                    </a:pathLst>
                  </a:custGeom>
                  <a:solidFill>
                    <a:srgbClr val="00FF00"/>
                  </a:solidFill>
                  <a:ln w="9525">
                    <a:noFill/>
                    <a:round/>
                    <a:headEnd/>
                    <a:tailEnd/>
                  </a:ln>
                </p:spPr>
                <p:txBody>
                  <a:bodyPr/>
                  <a:lstStyle/>
                  <a:p>
                    <a:pPr>
                      <a:defRPr/>
                    </a:pPr>
                    <a:endParaRPr lang="zh-CN" altLang="en-US" sz="2700">
                      <a:latin typeface="+mn-ea"/>
                      <a:ea typeface="+mn-ea"/>
                    </a:endParaRPr>
                  </a:p>
                </p:txBody>
              </p:sp>
              <p:sp>
                <p:nvSpPr>
                  <p:cNvPr id="75985" name="Freeform 209"/>
                  <p:cNvSpPr>
                    <a:spLocks/>
                  </p:cNvSpPr>
                  <p:nvPr/>
                </p:nvSpPr>
                <p:spPr bwMode="auto">
                  <a:xfrm>
                    <a:off x="2575" y="1859"/>
                    <a:ext cx="947" cy="305"/>
                  </a:xfrm>
                  <a:custGeom>
                    <a:avLst/>
                    <a:gdLst/>
                    <a:ahLst/>
                    <a:cxnLst>
                      <a:cxn ang="0">
                        <a:pos x="351" y="0"/>
                      </a:cxn>
                      <a:cxn ang="0">
                        <a:pos x="946" y="0"/>
                      </a:cxn>
                      <a:cxn ang="0">
                        <a:pos x="595" y="304"/>
                      </a:cxn>
                      <a:cxn ang="0">
                        <a:pos x="0" y="304"/>
                      </a:cxn>
                      <a:cxn ang="0">
                        <a:pos x="351" y="0"/>
                      </a:cxn>
                      <a:cxn ang="0">
                        <a:pos x="351" y="0"/>
                      </a:cxn>
                    </a:cxnLst>
                    <a:rect l="0" t="0" r="r" b="b"/>
                    <a:pathLst>
                      <a:path w="947" h="305">
                        <a:moveTo>
                          <a:pt x="351" y="0"/>
                        </a:moveTo>
                        <a:lnTo>
                          <a:pt x="946" y="0"/>
                        </a:lnTo>
                        <a:lnTo>
                          <a:pt x="595" y="304"/>
                        </a:lnTo>
                        <a:lnTo>
                          <a:pt x="0" y="304"/>
                        </a:lnTo>
                        <a:lnTo>
                          <a:pt x="351" y="0"/>
                        </a:lnTo>
                      </a:path>
                    </a:pathLst>
                  </a:custGeom>
                  <a:solidFill>
                    <a:srgbClr val="FFFFFF"/>
                  </a:solidFill>
                  <a:ln w="9525">
                    <a:noFill/>
                    <a:round/>
                    <a:headEnd/>
                    <a:tailEnd/>
                  </a:ln>
                </p:spPr>
                <p:txBody>
                  <a:bodyPr/>
                  <a:lstStyle/>
                  <a:p>
                    <a:pPr>
                      <a:defRPr/>
                    </a:pPr>
                    <a:endParaRPr lang="zh-CN" altLang="en-US" sz="2700">
                      <a:latin typeface="+mn-ea"/>
                      <a:ea typeface="+mn-ea"/>
                    </a:endParaRPr>
                  </a:p>
                </p:txBody>
              </p:sp>
              <p:sp>
                <p:nvSpPr>
                  <p:cNvPr id="75984" name="Freeform 208"/>
                  <p:cNvSpPr>
                    <a:spLocks/>
                  </p:cNvSpPr>
                  <p:nvPr/>
                </p:nvSpPr>
                <p:spPr bwMode="auto">
                  <a:xfrm>
                    <a:off x="2575" y="1859"/>
                    <a:ext cx="947" cy="305"/>
                  </a:xfrm>
                  <a:custGeom>
                    <a:avLst/>
                    <a:gdLst/>
                    <a:ahLst/>
                    <a:cxnLst>
                      <a:cxn ang="0">
                        <a:pos x="351" y="0"/>
                      </a:cxn>
                      <a:cxn ang="0">
                        <a:pos x="946" y="0"/>
                      </a:cxn>
                      <a:cxn ang="0">
                        <a:pos x="595" y="304"/>
                      </a:cxn>
                      <a:cxn ang="0">
                        <a:pos x="0" y="304"/>
                      </a:cxn>
                      <a:cxn ang="0">
                        <a:pos x="351" y="0"/>
                      </a:cxn>
                      <a:cxn ang="0">
                        <a:pos x="351" y="0"/>
                      </a:cxn>
                    </a:cxnLst>
                    <a:rect l="0" t="0" r="r" b="b"/>
                    <a:pathLst>
                      <a:path w="947" h="305">
                        <a:moveTo>
                          <a:pt x="351" y="0"/>
                        </a:moveTo>
                        <a:lnTo>
                          <a:pt x="946" y="0"/>
                        </a:lnTo>
                        <a:lnTo>
                          <a:pt x="595" y="304"/>
                        </a:lnTo>
                        <a:lnTo>
                          <a:pt x="0" y="304"/>
                        </a:lnTo>
                        <a:lnTo>
                          <a:pt x="351" y="0"/>
                        </a:lnTo>
                      </a:path>
                    </a:pathLst>
                  </a:custGeom>
                  <a:solidFill>
                    <a:srgbClr val="FFFFFF"/>
                  </a:solidFill>
                  <a:ln w="9525">
                    <a:noFill/>
                    <a:round/>
                    <a:headEnd/>
                    <a:tailEnd/>
                  </a:ln>
                </p:spPr>
                <p:txBody>
                  <a:bodyPr/>
                  <a:lstStyle/>
                  <a:p>
                    <a:pPr>
                      <a:defRPr/>
                    </a:pPr>
                    <a:endParaRPr lang="zh-CN" altLang="en-US" sz="2700">
                      <a:latin typeface="+mn-ea"/>
                      <a:ea typeface="+mn-ea"/>
                    </a:endParaRPr>
                  </a:p>
                </p:txBody>
              </p:sp>
              <p:sp>
                <p:nvSpPr>
                  <p:cNvPr id="75983" name="Freeform 207"/>
                  <p:cNvSpPr>
                    <a:spLocks/>
                  </p:cNvSpPr>
                  <p:nvPr/>
                </p:nvSpPr>
                <p:spPr bwMode="auto">
                  <a:xfrm>
                    <a:off x="2737" y="1933"/>
                    <a:ext cx="273" cy="177"/>
                  </a:xfrm>
                  <a:custGeom>
                    <a:avLst/>
                    <a:gdLst/>
                    <a:ahLst/>
                    <a:cxnLst>
                      <a:cxn ang="0">
                        <a:pos x="202" y="0"/>
                      </a:cxn>
                      <a:cxn ang="0">
                        <a:pos x="265" y="0"/>
                      </a:cxn>
                      <a:cxn ang="0">
                        <a:pos x="60" y="176"/>
                      </a:cxn>
                      <a:cxn ang="0">
                        <a:pos x="0" y="176"/>
                      </a:cxn>
                      <a:cxn ang="0">
                        <a:pos x="202" y="0"/>
                      </a:cxn>
                      <a:cxn ang="0">
                        <a:pos x="202" y="0"/>
                      </a:cxn>
                    </a:cxnLst>
                    <a:rect l="0" t="0" r="r" b="b"/>
                    <a:pathLst>
                      <a:path w="266" h="177">
                        <a:moveTo>
                          <a:pt x="202" y="0"/>
                        </a:moveTo>
                        <a:lnTo>
                          <a:pt x="265" y="0"/>
                        </a:lnTo>
                        <a:lnTo>
                          <a:pt x="60" y="176"/>
                        </a:lnTo>
                        <a:lnTo>
                          <a:pt x="0" y="176"/>
                        </a:lnTo>
                        <a:lnTo>
                          <a:pt x="202" y="0"/>
                        </a:lnTo>
                      </a:path>
                    </a:pathLst>
                  </a:custGeom>
                  <a:solidFill>
                    <a:srgbClr val="FF0000"/>
                  </a:solidFill>
                  <a:ln w="9525">
                    <a:noFill/>
                    <a:round/>
                    <a:headEnd/>
                    <a:tailEnd/>
                  </a:ln>
                </p:spPr>
                <p:txBody>
                  <a:bodyPr/>
                  <a:lstStyle/>
                  <a:p>
                    <a:pPr>
                      <a:defRPr/>
                    </a:pPr>
                    <a:endParaRPr lang="zh-CN" altLang="en-US" sz="2700">
                      <a:latin typeface="+mn-ea"/>
                      <a:ea typeface="+mn-ea"/>
                    </a:endParaRPr>
                  </a:p>
                </p:txBody>
              </p:sp>
              <p:sp>
                <p:nvSpPr>
                  <p:cNvPr id="75982" name="Freeform 206"/>
                  <p:cNvSpPr>
                    <a:spLocks/>
                  </p:cNvSpPr>
                  <p:nvPr/>
                </p:nvSpPr>
                <p:spPr bwMode="auto">
                  <a:xfrm>
                    <a:off x="2737" y="1933"/>
                    <a:ext cx="273" cy="177"/>
                  </a:xfrm>
                  <a:custGeom>
                    <a:avLst/>
                    <a:gdLst/>
                    <a:ahLst/>
                    <a:cxnLst>
                      <a:cxn ang="0">
                        <a:pos x="202" y="0"/>
                      </a:cxn>
                      <a:cxn ang="0">
                        <a:pos x="265" y="0"/>
                      </a:cxn>
                      <a:cxn ang="0">
                        <a:pos x="60" y="176"/>
                      </a:cxn>
                      <a:cxn ang="0">
                        <a:pos x="0" y="176"/>
                      </a:cxn>
                      <a:cxn ang="0">
                        <a:pos x="202" y="0"/>
                      </a:cxn>
                    </a:cxnLst>
                    <a:rect l="0" t="0" r="r" b="b"/>
                    <a:pathLst>
                      <a:path w="266" h="177">
                        <a:moveTo>
                          <a:pt x="202" y="0"/>
                        </a:moveTo>
                        <a:lnTo>
                          <a:pt x="265" y="0"/>
                        </a:lnTo>
                        <a:lnTo>
                          <a:pt x="60" y="176"/>
                        </a:lnTo>
                        <a:lnTo>
                          <a:pt x="0" y="176"/>
                        </a:lnTo>
                        <a:lnTo>
                          <a:pt x="202" y="0"/>
                        </a:lnTo>
                      </a:path>
                    </a:pathLst>
                  </a:custGeom>
                  <a:noFill/>
                  <a:ln w="9525">
                    <a:noFill/>
                    <a:round/>
                    <a:headEnd/>
                    <a:tailEnd/>
                  </a:ln>
                </p:spPr>
                <p:txBody>
                  <a:bodyPr/>
                  <a:lstStyle/>
                  <a:p>
                    <a:pPr>
                      <a:defRPr/>
                    </a:pPr>
                    <a:endParaRPr lang="zh-CN" altLang="en-US" sz="2700">
                      <a:latin typeface="+mn-ea"/>
                      <a:ea typeface="+mn-ea"/>
                    </a:endParaRPr>
                  </a:p>
                </p:txBody>
              </p:sp>
              <p:sp>
                <p:nvSpPr>
                  <p:cNvPr id="75981" name="Freeform 205"/>
                  <p:cNvSpPr>
                    <a:spLocks/>
                  </p:cNvSpPr>
                  <p:nvPr/>
                </p:nvSpPr>
                <p:spPr bwMode="auto">
                  <a:xfrm>
                    <a:off x="2857" y="1968"/>
                    <a:ext cx="216" cy="133"/>
                  </a:xfrm>
                  <a:custGeom>
                    <a:avLst/>
                    <a:gdLst/>
                    <a:ahLst/>
                    <a:cxnLst>
                      <a:cxn ang="0">
                        <a:pos x="153" y="0"/>
                      </a:cxn>
                      <a:cxn ang="0">
                        <a:pos x="215" y="0"/>
                      </a:cxn>
                      <a:cxn ang="0">
                        <a:pos x="62" y="132"/>
                      </a:cxn>
                      <a:cxn ang="0">
                        <a:pos x="0" y="132"/>
                      </a:cxn>
                      <a:cxn ang="0">
                        <a:pos x="153" y="0"/>
                      </a:cxn>
                      <a:cxn ang="0">
                        <a:pos x="153" y="0"/>
                      </a:cxn>
                    </a:cxnLst>
                    <a:rect l="0" t="0" r="r" b="b"/>
                    <a:pathLst>
                      <a:path w="216" h="133">
                        <a:moveTo>
                          <a:pt x="153" y="0"/>
                        </a:moveTo>
                        <a:lnTo>
                          <a:pt x="215" y="0"/>
                        </a:lnTo>
                        <a:lnTo>
                          <a:pt x="62" y="132"/>
                        </a:lnTo>
                        <a:lnTo>
                          <a:pt x="0" y="132"/>
                        </a:lnTo>
                        <a:lnTo>
                          <a:pt x="153" y="0"/>
                        </a:lnTo>
                      </a:path>
                    </a:pathLst>
                  </a:custGeom>
                  <a:solidFill>
                    <a:srgbClr val="0000FF"/>
                  </a:solidFill>
                  <a:ln w="9525">
                    <a:noFill/>
                    <a:round/>
                    <a:headEnd/>
                    <a:tailEnd/>
                  </a:ln>
                </p:spPr>
                <p:txBody>
                  <a:bodyPr/>
                  <a:lstStyle/>
                  <a:p>
                    <a:pPr>
                      <a:defRPr/>
                    </a:pPr>
                    <a:endParaRPr lang="zh-CN" altLang="en-US" sz="2700">
                      <a:latin typeface="+mn-ea"/>
                      <a:ea typeface="+mn-ea"/>
                    </a:endParaRPr>
                  </a:p>
                </p:txBody>
              </p:sp>
              <p:sp>
                <p:nvSpPr>
                  <p:cNvPr id="75980" name="Freeform 204"/>
                  <p:cNvSpPr>
                    <a:spLocks/>
                  </p:cNvSpPr>
                  <p:nvPr/>
                </p:nvSpPr>
                <p:spPr bwMode="auto">
                  <a:xfrm>
                    <a:off x="2857" y="1968"/>
                    <a:ext cx="216" cy="133"/>
                  </a:xfrm>
                  <a:custGeom>
                    <a:avLst/>
                    <a:gdLst/>
                    <a:ahLst/>
                    <a:cxnLst>
                      <a:cxn ang="0">
                        <a:pos x="153" y="0"/>
                      </a:cxn>
                      <a:cxn ang="0">
                        <a:pos x="215" y="0"/>
                      </a:cxn>
                      <a:cxn ang="0">
                        <a:pos x="62" y="132"/>
                      </a:cxn>
                      <a:cxn ang="0">
                        <a:pos x="0" y="132"/>
                      </a:cxn>
                      <a:cxn ang="0">
                        <a:pos x="153" y="0"/>
                      </a:cxn>
                    </a:cxnLst>
                    <a:rect l="0" t="0" r="r" b="b"/>
                    <a:pathLst>
                      <a:path w="216" h="133">
                        <a:moveTo>
                          <a:pt x="153" y="0"/>
                        </a:moveTo>
                        <a:lnTo>
                          <a:pt x="215" y="0"/>
                        </a:lnTo>
                        <a:lnTo>
                          <a:pt x="62" y="132"/>
                        </a:lnTo>
                        <a:lnTo>
                          <a:pt x="0" y="132"/>
                        </a:lnTo>
                        <a:lnTo>
                          <a:pt x="153" y="0"/>
                        </a:lnTo>
                      </a:path>
                    </a:pathLst>
                  </a:custGeom>
                  <a:noFill/>
                  <a:ln w="9525">
                    <a:noFill/>
                    <a:round/>
                    <a:headEnd/>
                    <a:tailEnd/>
                  </a:ln>
                </p:spPr>
                <p:txBody>
                  <a:bodyPr/>
                  <a:lstStyle/>
                  <a:p>
                    <a:pPr>
                      <a:defRPr/>
                    </a:pPr>
                    <a:endParaRPr lang="zh-CN" altLang="en-US" sz="2700">
                      <a:latin typeface="+mn-ea"/>
                      <a:ea typeface="+mn-ea"/>
                    </a:endParaRPr>
                  </a:p>
                </p:txBody>
              </p:sp>
              <p:sp>
                <p:nvSpPr>
                  <p:cNvPr id="75979" name="Freeform 203"/>
                  <p:cNvSpPr>
                    <a:spLocks/>
                  </p:cNvSpPr>
                  <p:nvPr/>
                </p:nvSpPr>
                <p:spPr bwMode="auto">
                  <a:xfrm>
                    <a:off x="2968" y="1948"/>
                    <a:ext cx="242" cy="157"/>
                  </a:xfrm>
                  <a:custGeom>
                    <a:avLst/>
                    <a:gdLst/>
                    <a:ahLst/>
                    <a:cxnLst>
                      <a:cxn ang="0">
                        <a:pos x="181" y="0"/>
                      </a:cxn>
                      <a:cxn ang="0">
                        <a:pos x="241" y="0"/>
                      </a:cxn>
                      <a:cxn ang="0">
                        <a:pos x="61" y="156"/>
                      </a:cxn>
                      <a:cxn ang="0">
                        <a:pos x="0" y="156"/>
                      </a:cxn>
                      <a:cxn ang="0">
                        <a:pos x="181" y="0"/>
                      </a:cxn>
                      <a:cxn ang="0">
                        <a:pos x="181" y="0"/>
                      </a:cxn>
                    </a:cxnLst>
                    <a:rect l="0" t="0" r="r" b="b"/>
                    <a:pathLst>
                      <a:path w="242" h="157">
                        <a:moveTo>
                          <a:pt x="181" y="0"/>
                        </a:moveTo>
                        <a:lnTo>
                          <a:pt x="241" y="0"/>
                        </a:lnTo>
                        <a:lnTo>
                          <a:pt x="61" y="156"/>
                        </a:lnTo>
                        <a:lnTo>
                          <a:pt x="0" y="156"/>
                        </a:lnTo>
                        <a:lnTo>
                          <a:pt x="181" y="0"/>
                        </a:lnTo>
                      </a:path>
                    </a:pathLst>
                  </a:custGeom>
                  <a:solidFill>
                    <a:srgbClr val="00FF00"/>
                  </a:solidFill>
                  <a:ln w="9525">
                    <a:noFill/>
                    <a:round/>
                    <a:headEnd/>
                    <a:tailEnd/>
                  </a:ln>
                </p:spPr>
                <p:txBody>
                  <a:bodyPr/>
                  <a:lstStyle/>
                  <a:p>
                    <a:pPr>
                      <a:defRPr/>
                    </a:pPr>
                    <a:endParaRPr lang="zh-CN" altLang="en-US" sz="2700">
                      <a:latin typeface="+mn-ea"/>
                      <a:ea typeface="+mn-ea"/>
                    </a:endParaRPr>
                  </a:p>
                </p:txBody>
              </p:sp>
              <p:sp>
                <p:nvSpPr>
                  <p:cNvPr id="75978" name="Freeform 202"/>
                  <p:cNvSpPr>
                    <a:spLocks/>
                  </p:cNvSpPr>
                  <p:nvPr/>
                </p:nvSpPr>
                <p:spPr bwMode="auto">
                  <a:xfrm>
                    <a:off x="2968" y="1948"/>
                    <a:ext cx="242" cy="157"/>
                  </a:xfrm>
                  <a:custGeom>
                    <a:avLst/>
                    <a:gdLst/>
                    <a:ahLst/>
                    <a:cxnLst>
                      <a:cxn ang="0">
                        <a:pos x="181" y="0"/>
                      </a:cxn>
                      <a:cxn ang="0">
                        <a:pos x="241" y="0"/>
                      </a:cxn>
                      <a:cxn ang="0">
                        <a:pos x="61" y="156"/>
                      </a:cxn>
                      <a:cxn ang="0">
                        <a:pos x="0" y="156"/>
                      </a:cxn>
                      <a:cxn ang="0">
                        <a:pos x="181" y="0"/>
                      </a:cxn>
                    </a:cxnLst>
                    <a:rect l="0" t="0" r="r" b="b"/>
                    <a:pathLst>
                      <a:path w="242" h="157">
                        <a:moveTo>
                          <a:pt x="181" y="0"/>
                        </a:moveTo>
                        <a:lnTo>
                          <a:pt x="241" y="0"/>
                        </a:lnTo>
                        <a:lnTo>
                          <a:pt x="61" y="156"/>
                        </a:lnTo>
                        <a:lnTo>
                          <a:pt x="0" y="156"/>
                        </a:lnTo>
                        <a:lnTo>
                          <a:pt x="181" y="0"/>
                        </a:lnTo>
                      </a:path>
                    </a:pathLst>
                  </a:custGeom>
                  <a:noFill/>
                  <a:ln w="9525">
                    <a:noFill/>
                    <a:round/>
                    <a:headEnd/>
                    <a:tailEnd/>
                  </a:ln>
                </p:spPr>
                <p:txBody>
                  <a:bodyPr/>
                  <a:lstStyle/>
                  <a:p>
                    <a:pPr>
                      <a:defRPr/>
                    </a:pPr>
                    <a:endParaRPr lang="zh-CN" altLang="en-US" sz="2700">
                      <a:latin typeface="+mn-ea"/>
                      <a:ea typeface="+mn-ea"/>
                    </a:endParaRPr>
                  </a:p>
                </p:txBody>
              </p:sp>
              <p:sp>
                <p:nvSpPr>
                  <p:cNvPr id="75977" name="Freeform 201"/>
                  <p:cNvSpPr>
                    <a:spLocks/>
                  </p:cNvSpPr>
                  <p:nvPr/>
                </p:nvSpPr>
                <p:spPr bwMode="auto">
                  <a:xfrm>
                    <a:off x="3081" y="1968"/>
                    <a:ext cx="217" cy="133"/>
                  </a:xfrm>
                  <a:custGeom>
                    <a:avLst/>
                    <a:gdLst/>
                    <a:ahLst/>
                    <a:cxnLst>
                      <a:cxn ang="0">
                        <a:pos x="156" y="0"/>
                      </a:cxn>
                      <a:cxn ang="0">
                        <a:pos x="216" y="0"/>
                      </a:cxn>
                      <a:cxn ang="0">
                        <a:pos x="62" y="132"/>
                      </a:cxn>
                      <a:cxn ang="0">
                        <a:pos x="0" y="132"/>
                      </a:cxn>
                      <a:cxn ang="0">
                        <a:pos x="156" y="0"/>
                      </a:cxn>
                      <a:cxn ang="0">
                        <a:pos x="156" y="0"/>
                      </a:cxn>
                    </a:cxnLst>
                    <a:rect l="0" t="0" r="r" b="b"/>
                    <a:pathLst>
                      <a:path w="217" h="133">
                        <a:moveTo>
                          <a:pt x="156" y="0"/>
                        </a:moveTo>
                        <a:lnTo>
                          <a:pt x="216" y="0"/>
                        </a:lnTo>
                        <a:lnTo>
                          <a:pt x="62" y="132"/>
                        </a:lnTo>
                        <a:lnTo>
                          <a:pt x="0" y="132"/>
                        </a:lnTo>
                        <a:lnTo>
                          <a:pt x="156" y="0"/>
                        </a:lnTo>
                      </a:path>
                    </a:pathLst>
                  </a:custGeom>
                  <a:solidFill>
                    <a:srgbClr val="A1009F"/>
                  </a:solidFill>
                  <a:ln w="9525">
                    <a:noFill/>
                    <a:round/>
                    <a:headEnd/>
                    <a:tailEnd/>
                  </a:ln>
                </p:spPr>
                <p:txBody>
                  <a:bodyPr/>
                  <a:lstStyle/>
                  <a:p>
                    <a:pPr>
                      <a:defRPr/>
                    </a:pPr>
                    <a:endParaRPr lang="zh-CN" altLang="en-US" sz="2700">
                      <a:latin typeface="+mn-ea"/>
                      <a:ea typeface="+mn-ea"/>
                    </a:endParaRPr>
                  </a:p>
                </p:txBody>
              </p:sp>
              <p:sp>
                <p:nvSpPr>
                  <p:cNvPr id="75976" name="Freeform 200"/>
                  <p:cNvSpPr>
                    <a:spLocks/>
                  </p:cNvSpPr>
                  <p:nvPr/>
                </p:nvSpPr>
                <p:spPr bwMode="auto">
                  <a:xfrm>
                    <a:off x="3081" y="1968"/>
                    <a:ext cx="217" cy="133"/>
                  </a:xfrm>
                  <a:custGeom>
                    <a:avLst/>
                    <a:gdLst/>
                    <a:ahLst/>
                    <a:cxnLst>
                      <a:cxn ang="0">
                        <a:pos x="156" y="0"/>
                      </a:cxn>
                      <a:cxn ang="0">
                        <a:pos x="216" y="0"/>
                      </a:cxn>
                      <a:cxn ang="0">
                        <a:pos x="62" y="132"/>
                      </a:cxn>
                      <a:cxn ang="0">
                        <a:pos x="0" y="132"/>
                      </a:cxn>
                      <a:cxn ang="0">
                        <a:pos x="156" y="0"/>
                      </a:cxn>
                    </a:cxnLst>
                    <a:rect l="0" t="0" r="r" b="b"/>
                    <a:pathLst>
                      <a:path w="217" h="133">
                        <a:moveTo>
                          <a:pt x="156" y="0"/>
                        </a:moveTo>
                        <a:lnTo>
                          <a:pt x="216" y="0"/>
                        </a:lnTo>
                        <a:lnTo>
                          <a:pt x="62" y="132"/>
                        </a:lnTo>
                        <a:lnTo>
                          <a:pt x="0" y="132"/>
                        </a:lnTo>
                        <a:lnTo>
                          <a:pt x="156" y="0"/>
                        </a:lnTo>
                      </a:path>
                    </a:pathLst>
                  </a:custGeom>
                  <a:noFill/>
                  <a:ln w="9525">
                    <a:noFill/>
                    <a:round/>
                    <a:headEnd/>
                    <a:tailEnd/>
                  </a:ln>
                </p:spPr>
                <p:txBody>
                  <a:bodyPr/>
                  <a:lstStyle/>
                  <a:p>
                    <a:pPr>
                      <a:defRPr/>
                    </a:pPr>
                    <a:endParaRPr lang="zh-CN" altLang="en-US" sz="2700">
                      <a:latin typeface="+mn-ea"/>
                      <a:ea typeface="+mn-ea"/>
                    </a:endParaRPr>
                  </a:p>
                </p:txBody>
              </p:sp>
              <p:sp>
                <p:nvSpPr>
                  <p:cNvPr id="75975" name="Line 199"/>
                  <p:cNvSpPr>
                    <a:spLocks noChangeShapeType="1"/>
                  </p:cNvSpPr>
                  <p:nvPr/>
                </p:nvSpPr>
                <p:spPr bwMode="auto">
                  <a:xfrm>
                    <a:off x="2737" y="2107"/>
                    <a:ext cx="427" cy="0"/>
                  </a:xfrm>
                  <a:prstGeom prst="line">
                    <a:avLst/>
                  </a:prstGeom>
                  <a:noFill/>
                  <a:ln w="9525">
                    <a:noFill/>
                    <a:round/>
                    <a:headEnd/>
                    <a:tailEnd/>
                  </a:ln>
                </p:spPr>
                <p:txBody>
                  <a:bodyPr anchor="ctr"/>
                  <a:lstStyle/>
                  <a:p>
                    <a:pPr>
                      <a:defRPr/>
                    </a:pPr>
                    <a:endParaRPr lang="zh-CN" altLang="en-US" sz="2700">
                      <a:latin typeface="+mn-ea"/>
                      <a:ea typeface="+mn-ea"/>
                    </a:endParaRPr>
                  </a:p>
                </p:txBody>
              </p:sp>
              <p:sp>
                <p:nvSpPr>
                  <p:cNvPr id="75974" name="Freeform 198"/>
                  <p:cNvSpPr>
                    <a:spLocks/>
                  </p:cNvSpPr>
                  <p:nvPr/>
                </p:nvSpPr>
                <p:spPr bwMode="auto">
                  <a:xfrm>
                    <a:off x="2441" y="1893"/>
                    <a:ext cx="435" cy="124"/>
                  </a:xfrm>
                  <a:custGeom>
                    <a:avLst/>
                    <a:gdLst/>
                    <a:ahLst/>
                    <a:cxnLst>
                      <a:cxn ang="0">
                        <a:pos x="0" y="123"/>
                      </a:cxn>
                      <a:cxn ang="0">
                        <a:pos x="139" y="79"/>
                      </a:cxn>
                      <a:cxn ang="0">
                        <a:pos x="150" y="110"/>
                      </a:cxn>
                      <a:cxn ang="0">
                        <a:pos x="254" y="47"/>
                      </a:cxn>
                      <a:cxn ang="0">
                        <a:pos x="257" y="83"/>
                      </a:cxn>
                      <a:cxn ang="0">
                        <a:pos x="434" y="0"/>
                      </a:cxn>
                    </a:cxnLst>
                    <a:rect l="0" t="0" r="r" b="b"/>
                    <a:pathLst>
                      <a:path w="435" h="124">
                        <a:moveTo>
                          <a:pt x="0" y="123"/>
                        </a:moveTo>
                        <a:lnTo>
                          <a:pt x="139" y="79"/>
                        </a:lnTo>
                        <a:lnTo>
                          <a:pt x="150" y="110"/>
                        </a:lnTo>
                        <a:lnTo>
                          <a:pt x="254" y="47"/>
                        </a:lnTo>
                        <a:lnTo>
                          <a:pt x="257" y="83"/>
                        </a:lnTo>
                        <a:lnTo>
                          <a:pt x="434" y="0"/>
                        </a:lnTo>
                      </a:path>
                    </a:pathLst>
                  </a:custGeom>
                  <a:noFill/>
                  <a:ln w="31710">
                    <a:noFill/>
                    <a:round/>
                    <a:headEnd/>
                    <a:tailEnd/>
                  </a:ln>
                </p:spPr>
                <p:txBody>
                  <a:bodyPr/>
                  <a:lstStyle/>
                  <a:p>
                    <a:pPr>
                      <a:defRPr/>
                    </a:pPr>
                    <a:endParaRPr lang="zh-CN" altLang="en-US" sz="2700">
                      <a:latin typeface="+mn-ea"/>
                      <a:ea typeface="+mn-ea"/>
                    </a:endParaRPr>
                  </a:p>
                </p:txBody>
              </p:sp>
              <p:sp>
                <p:nvSpPr>
                  <p:cNvPr id="75973" name="Freeform 197"/>
                  <p:cNvSpPr>
                    <a:spLocks/>
                  </p:cNvSpPr>
                  <p:nvPr/>
                </p:nvSpPr>
                <p:spPr bwMode="auto">
                  <a:xfrm>
                    <a:off x="2594" y="1879"/>
                    <a:ext cx="165" cy="118"/>
                  </a:xfrm>
                  <a:custGeom>
                    <a:avLst/>
                    <a:gdLst/>
                    <a:ahLst/>
                    <a:cxnLst>
                      <a:cxn ang="0">
                        <a:pos x="0" y="0"/>
                      </a:cxn>
                      <a:cxn ang="0">
                        <a:pos x="38" y="31"/>
                      </a:cxn>
                      <a:cxn ang="0">
                        <a:pos x="101" y="7"/>
                      </a:cxn>
                      <a:cxn ang="0">
                        <a:pos x="117" y="50"/>
                      </a:cxn>
                      <a:cxn ang="0">
                        <a:pos x="127" y="46"/>
                      </a:cxn>
                      <a:cxn ang="0">
                        <a:pos x="157" y="117"/>
                      </a:cxn>
                    </a:cxnLst>
                    <a:rect l="0" t="0" r="r" b="b"/>
                    <a:pathLst>
                      <a:path w="158" h="118">
                        <a:moveTo>
                          <a:pt x="0" y="0"/>
                        </a:moveTo>
                        <a:lnTo>
                          <a:pt x="38" y="31"/>
                        </a:lnTo>
                        <a:lnTo>
                          <a:pt x="101" y="7"/>
                        </a:lnTo>
                        <a:lnTo>
                          <a:pt x="117" y="50"/>
                        </a:lnTo>
                        <a:lnTo>
                          <a:pt x="127" y="46"/>
                        </a:lnTo>
                        <a:lnTo>
                          <a:pt x="157" y="117"/>
                        </a:lnTo>
                      </a:path>
                    </a:pathLst>
                  </a:custGeom>
                  <a:noFill/>
                  <a:ln w="31710">
                    <a:noFill/>
                    <a:round/>
                    <a:headEnd/>
                    <a:tailEnd/>
                  </a:ln>
                </p:spPr>
                <p:txBody>
                  <a:bodyPr/>
                  <a:lstStyle/>
                  <a:p>
                    <a:pPr>
                      <a:defRPr/>
                    </a:pPr>
                    <a:endParaRPr lang="zh-CN" altLang="en-US" sz="2700">
                      <a:latin typeface="+mn-ea"/>
                      <a:ea typeface="+mn-ea"/>
                    </a:endParaRPr>
                  </a:p>
                </p:txBody>
              </p:sp>
            </p:grpSp>
          </p:grpSp>
        </p:grpSp>
        <p:grpSp>
          <p:nvGrpSpPr>
            <p:cNvPr id="15375" name="Group 190"/>
            <p:cNvGrpSpPr>
              <a:grpSpLocks/>
            </p:cNvGrpSpPr>
            <p:nvPr/>
          </p:nvGrpSpPr>
          <p:grpSpPr bwMode="auto">
            <a:xfrm>
              <a:off x="2565" y="4876"/>
              <a:ext cx="7270" cy="1837"/>
              <a:chOff x="572" y="2477"/>
              <a:chExt cx="4852" cy="1226"/>
            </a:xfrm>
          </p:grpSpPr>
          <p:sp>
            <p:nvSpPr>
              <p:cNvPr id="75969" name="Text Box 193"/>
              <p:cNvSpPr txBox="1">
                <a:spLocks noChangeArrowheads="1"/>
              </p:cNvSpPr>
              <p:nvPr/>
            </p:nvSpPr>
            <p:spPr bwMode="auto">
              <a:xfrm>
                <a:off x="2312" y="2477"/>
                <a:ext cx="1049" cy="1171"/>
              </a:xfrm>
              <a:prstGeom prst="rect">
                <a:avLst/>
              </a:prstGeom>
              <a:noFill/>
              <a:ln w="9525">
                <a:noFill/>
                <a:miter lim="800000"/>
                <a:headEnd/>
                <a:tailEnd/>
              </a:ln>
            </p:spPr>
            <p:txBody>
              <a:bodyPr lIns="0" tIns="0" rIns="0" bIns="0"/>
              <a:lstStyle/>
              <a:p>
                <a:pPr>
                  <a:buFontTx/>
                  <a:buChar char="•"/>
                  <a:defRPr/>
                </a:pPr>
                <a:r>
                  <a:rPr lang="zh-CN" altLang="en-US" sz="1200" b="1">
                    <a:solidFill>
                      <a:srgbClr val="000000"/>
                    </a:solidFill>
                    <a:latin typeface="+mn-ea"/>
                    <a:ea typeface="+mn-ea"/>
                    <a:cs typeface="宋体" pitchFamily="2" charset="-122"/>
                  </a:rPr>
                  <a:t>模式</a:t>
                </a:r>
                <a:endParaRPr lang="zh-CN" altLang="en-US" sz="1050">
                  <a:latin typeface="+mn-ea"/>
                  <a:ea typeface="+mn-ea"/>
                </a:endParaRPr>
              </a:p>
              <a:p>
                <a:pPr eaLnBrk="0" hangingPunct="0">
                  <a:buFontTx/>
                  <a:buChar char="•"/>
                  <a:defRPr/>
                </a:pPr>
                <a:r>
                  <a:rPr lang="zh-CN" altLang="en-US" sz="1200" b="1">
                    <a:solidFill>
                      <a:srgbClr val="000000"/>
                    </a:solidFill>
                    <a:latin typeface="+mn-ea"/>
                    <a:ea typeface="+mn-ea"/>
                    <a:cs typeface="宋体" pitchFamily="2" charset="-122"/>
                  </a:rPr>
                  <a:t>趋势</a:t>
                </a:r>
                <a:endParaRPr lang="zh-CN" altLang="en-US" sz="1050">
                  <a:latin typeface="+mn-ea"/>
                  <a:ea typeface="+mn-ea"/>
                </a:endParaRPr>
              </a:p>
              <a:p>
                <a:pPr eaLnBrk="0" hangingPunct="0">
                  <a:buFontTx/>
                  <a:buChar char="•"/>
                  <a:defRPr/>
                </a:pPr>
                <a:r>
                  <a:rPr lang="zh-CN" altLang="en-US" sz="1200" b="1">
                    <a:solidFill>
                      <a:srgbClr val="000000"/>
                    </a:solidFill>
                    <a:latin typeface="+mn-ea"/>
                    <a:ea typeface="+mn-ea"/>
                    <a:cs typeface="宋体" pitchFamily="2" charset="-122"/>
                  </a:rPr>
                  <a:t>事实</a:t>
                </a:r>
                <a:endParaRPr lang="zh-CN" altLang="en-US" sz="1050">
                  <a:latin typeface="+mn-ea"/>
                  <a:ea typeface="+mn-ea"/>
                </a:endParaRPr>
              </a:p>
              <a:p>
                <a:pPr eaLnBrk="0" hangingPunct="0">
                  <a:buFontTx/>
                  <a:buChar char="•"/>
                  <a:defRPr/>
                </a:pPr>
                <a:r>
                  <a:rPr lang="zh-CN" altLang="en-US" sz="1200" b="1">
                    <a:solidFill>
                      <a:srgbClr val="000000"/>
                    </a:solidFill>
                    <a:latin typeface="+mn-ea"/>
                    <a:ea typeface="+mn-ea"/>
                    <a:cs typeface="宋体" pitchFamily="2" charset="-122"/>
                  </a:rPr>
                  <a:t>关系</a:t>
                </a:r>
                <a:endParaRPr lang="zh-CN" altLang="en-US" sz="1050">
                  <a:latin typeface="+mn-ea"/>
                  <a:ea typeface="+mn-ea"/>
                </a:endParaRPr>
              </a:p>
              <a:p>
                <a:pPr eaLnBrk="0" hangingPunct="0">
                  <a:buFontTx/>
                  <a:buChar char="•"/>
                  <a:defRPr/>
                </a:pPr>
                <a:r>
                  <a:rPr lang="zh-CN" altLang="en-US" sz="1200" b="1">
                    <a:solidFill>
                      <a:srgbClr val="000000"/>
                    </a:solidFill>
                    <a:latin typeface="+mn-ea"/>
                    <a:ea typeface="+mn-ea"/>
                    <a:cs typeface="宋体" pitchFamily="2" charset="-122"/>
                  </a:rPr>
                  <a:t>模型</a:t>
                </a:r>
                <a:endParaRPr lang="zh-CN" altLang="en-US" sz="1050">
                  <a:latin typeface="+mn-ea"/>
                  <a:ea typeface="+mn-ea"/>
                </a:endParaRPr>
              </a:p>
              <a:p>
                <a:pPr eaLnBrk="0" hangingPunct="0">
                  <a:buFontTx/>
                  <a:buChar char="•"/>
                  <a:defRPr/>
                </a:pPr>
                <a:r>
                  <a:rPr lang="zh-CN" altLang="en-US" sz="1200" b="1">
                    <a:solidFill>
                      <a:srgbClr val="000000"/>
                    </a:solidFill>
                    <a:latin typeface="+mn-ea"/>
                    <a:ea typeface="+mn-ea"/>
                    <a:cs typeface="宋体" pitchFamily="2" charset="-122"/>
                  </a:rPr>
                  <a:t>关联规则</a:t>
                </a:r>
                <a:endParaRPr lang="zh-CN" altLang="en-US" sz="1050">
                  <a:latin typeface="+mn-ea"/>
                  <a:ea typeface="+mn-ea"/>
                </a:endParaRPr>
              </a:p>
              <a:p>
                <a:pPr eaLnBrk="0" hangingPunct="0">
                  <a:buFontTx/>
                  <a:buChar char="•"/>
                  <a:defRPr/>
                </a:pPr>
                <a:r>
                  <a:rPr lang="zh-CN" altLang="en-US" sz="1200" b="1">
                    <a:solidFill>
                      <a:srgbClr val="000000"/>
                    </a:solidFill>
                    <a:latin typeface="+mn-ea"/>
                    <a:ea typeface="+mn-ea"/>
                    <a:cs typeface="宋体" pitchFamily="2" charset="-122"/>
                  </a:rPr>
                  <a:t>序列</a:t>
                </a:r>
                <a:endParaRPr lang="zh-CN" altLang="en-US" sz="2700">
                  <a:latin typeface="+mn-ea"/>
                  <a:ea typeface="+mn-ea"/>
                </a:endParaRPr>
              </a:p>
            </p:txBody>
          </p:sp>
          <p:sp>
            <p:nvSpPr>
              <p:cNvPr id="75968" name="Text Box 192"/>
              <p:cNvSpPr txBox="1">
                <a:spLocks noChangeArrowheads="1"/>
              </p:cNvSpPr>
              <p:nvPr/>
            </p:nvSpPr>
            <p:spPr bwMode="auto">
              <a:xfrm>
                <a:off x="3948" y="2477"/>
                <a:ext cx="1477" cy="1226"/>
              </a:xfrm>
              <a:prstGeom prst="rect">
                <a:avLst/>
              </a:prstGeom>
              <a:noFill/>
              <a:ln w="9525">
                <a:noFill/>
                <a:miter lim="800000"/>
                <a:headEnd/>
                <a:tailEnd/>
              </a:ln>
            </p:spPr>
            <p:txBody>
              <a:bodyPr lIns="0" tIns="0" rIns="0" bIns="0"/>
              <a:lstStyle/>
              <a:p>
                <a:pPr>
                  <a:buFontTx/>
                  <a:buChar char="•"/>
                  <a:defRPr/>
                </a:pPr>
                <a:r>
                  <a:rPr lang="zh-CN" altLang="en-US" sz="1200" b="1">
                    <a:solidFill>
                      <a:srgbClr val="000000"/>
                    </a:solidFill>
                    <a:latin typeface="+mn-ea"/>
                    <a:ea typeface="+mn-ea"/>
                    <a:cs typeface="宋体" pitchFamily="2" charset="-122"/>
                  </a:rPr>
                  <a:t>目标市场</a:t>
                </a:r>
                <a:endParaRPr lang="zh-CN" altLang="en-US" sz="1050">
                  <a:latin typeface="+mn-ea"/>
                  <a:ea typeface="+mn-ea"/>
                </a:endParaRPr>
              </a:p>
              <a:p>
                <a:pPr eaLnBrk="0" hangingPunct="0">
                  <a:buFontTx/>
                  <a:buChar char="•"/>
                  <a:defRPr/>
                </a:pPr>
                <a:r>
                  <a:rPr lang="zh-CN" altLang="en-US" sz="1200" b="1">
                    <a:solidFill>
                      <a:srgbClr val="000000"/>
                    </a:solidFill>
                    <a:latin typeface="+mn-ea"/>
                    <a:ea typeface="+mn-ea"/>
                    <a:cs typeface="宋体" pitchFamily="2" charset="-122"/>
                  </a:rPr>
                  <a:t>资金分配</a:t>
                </a:r>
                <a:endParaRPr lang="zh-CN" altLang="en-US" sz="1050">
                  <a:latin typeface="+mn-ea"/>
                  <a:ea typeface="+mn-ea"/>
                </a:endParaRPr>
              </a:p>
              <a:p>
                <a:pPr eaLnBrk="0" hangingPunct="0">
                  <a:buFontTx/>
                  <a:buChar char="•"/>
                  <a:defRPr/>
                </a:pPr>
                <a:r>
                  <a:rPr lang="zh-CN" altLang="en-US" sz="1200" b="1">
                    <a:solidFill>
                      <a:srgbClr val="000000"/>
                    </a:solidFill>
                    <a:latin typeface="+mn-ea"/>
                    <a:ea typeface="+mn-ea"/>
                    <a:cs typeface="宋体" pitchFamily="2" charset="-122"/>
                  </a:rPr>
                  <a:t>客户价值识别</a:t>
                </a:r>
                <a:endParaRPr lang="zh-CN" altLang="en-US" sz="1050">
                  <a:latin typeface="+mn-ea"/>
                  <a:ea typeface="+mn-ea"/>
                </a:endParaRPr>
              </a:p>
              <a:p>
                <a:pPr eaLnBrk="0" hangingPunct="0">
                  <a:buFontTx/>
                  <a:buChar char="•"/>
                  <a:defRPr/>
                </a:pPr>
                <a:r>
                  <a:rPr lang="zh-CN" altLang="en-US" sz="1200" b="1">
                    <a:solidFill>
                      <a:srgbClr val="000000"/>
                    </a:solidFill>
                    <a:latin typeface="+mn-ea"/>
                    <a:ea typeface="+mn-ea"/>
                    <a:cs typeface="宋体" pitchFamily="2" charset="-122"/>
                  </a:rPr>
                  <a:t>在哪儿做广告</a:t>
                </a:r>
                <a:endParaRPr lang="zh-CN" altLang="en-US" sz="1050">
                  <a:latin typeface="+mn-ea"/>
                  <a:ea typeface="+mn-ea"/>
                </a:endParaRPr>
              </a:p>
              <a:p>
                <a:pPr eaLnBrk="0" hangingPunct="0">
                  <a:buFontTx/>
                  <a:buChar char="•"/>
                  <a:defRPr/>
                </a:pPr>
                <a:r>
                  <a:rPr lang="zh-CN" altLang="en-US" sz="1200" b="1">
                    <a:solidFill>
                      <a:srgbClr val="000000"/>
                    </a:solidFill>
                    <a:latin typeface="+mn-ea"/>
                    <a:ea typeface="+mn-ea"/>
                    <a:cs typeface="宋体" pitchFamily="2" charset="-122"/>
                  </a:rPr>
                  <a:t>销售的地理位置</a:t>
                </a:r>
                <a:endParaRPr lang="zh-CN" altLang="en-US" sz="2700">
                  <a:latin typeface="+mn-ea"/>
                  <a:ea typeface="+mn-ea"/>
                </a:endParaRPr>
              </a:p>
            </p:txBody>
          </p:sp>
          <p:sp>
            <p:nvSpPr>
              <p:cNvPr id="75967" name="Text Box 191"/>
              <p:cNvSpPr txBox="1">
                <a:spLocks noChangeArrowheads="1"/>
              </p:cNvSpPr>
              <p:nvPr/>
            </p:nvSpPr>
            <p:spPr bwMode="auto">
              <a:xfrm>
                <a:off x="572" y="2477"/>
                <a:ext cx="1140" cy="1171"/>
              </a:xfrm>
              <a:prstGeom prst="rect">
                <a:avLst/>
              </a:prstGeom>
              <a:noFill/>
              <a:ln w="9525">
                <a:noFill/>
                <a:miter lim="800000"/>
                <a:headEnd/>
                <a:tailEnd/>
              </a:ln>
            </p:spPr>
            <p:txBody>
              <a:bodyPr lIns="0" tIns="0" rIns="0" bIns="0"/>
              <a:lstStyle/>
              <a:p>
                <a:pPr>
                  <a:buFontTx/>
                  <a:buChar char="•"/>
                  <a:defRPr/>
                </a:pPr>
                <a:r>
                  <a:rPr lang="zh-CN" altLang="en-US" sz="1200" b="1">
                    <a:solidFill>
                      <a:srgbClr val="000000"/>
                    </a:solidFill>
                    <a:latin typeface="+mn-ea"/>
                    <a:ea typeface="+mn-ea"/>
                    <a:cs typeface="宋体" pitchFamily="2" charset="-122"/>
                  </a:rPr>
                  <a:t>客户资料</a:t>
                </a:r>
                <a:endParaRPr lang="zh-CN" altLang="en-US" sz="1050">
                  <a:latin typeface="+mn-ea"/>
                  <a:ea typeface="+mn-ea"/>
                </a:endParaRPr>
              </a:p>
              <a:p>
                <a:pPr eaLnBrk="0" hangingPunct="0">
                  <a:buFontTx/>
                  <a:buChar char="•"/>
                  <a:defRPr/>
                </a:pPr>
                <a:r>
                  <a:rPr lang="zh-CN" altLang="en-US" sz="1200" b="1">
                    <a:solidFill>
                      <a:srgbClr val="000000"/>
                    </a:solidFill>
                    <a:latin typeface="+mn-ea"/>
                    <a:ea typeface="+mn-ea"/>
                    <a:cs typeface="宋体" pitchFamily="2" charset="-122"/>
                  </a:rPr>
                  <a:t>渠道</a:t>
                </a:r>
                <a:endParaRPr lang="zh-CN" altLang="en-US" sz="1050">
                  <a:latin typeface="+mn-ea"/>
                  <a:ea typeface="+mn-ea"/>
                </a:endParaRPr>
              </a:p>
              <a:p>
                <a:pPr eaLnBrk="0" hangingPunct="0">
                  <a:buFontTx/>
                  <a:buChar char="•"/>
                  <a:defRPr/>
                </a:pPr>
                <a:r>
                  <a:rPr lang="zh-CN" altLang="en-US" sz="1200" b="1">
                    <a:solidFill>
                      <a:srgbClr val="000000"/>
                    </a:solidFill>
                    <a:latin typeface="+mn-ea"/>
                    <a:ea typeface="+mn-ea"/>
                    <a:cs typeface="宋体" pitchFamily="2" charset="-122"/>
                  </a:rPr>
                  <a:t>销售记录</a:t>
                </a:r>
                <a:endParaRPr lang="zh-CN" altLang="en-US" sz="1050">
                  <a:latin typeface="+mn-ea"/>
                  <a:ea typeface="+mn-ea"/>
                </a:endParaRPr>
              </a:p>
              <a:p>
                <a:pPr eaLnBrk="0" hangingPunct="0">
                  <a:buFontTx/>
                  <a:buChar char="•"/>
                  <a:defRPr/>
                </a:pPr>
                <a:r>
                  <a:rPr lang="zh-CN" altLang="en-US" sz="1200" b="1">
                    <a:solidFill>
                      <a:srgbClr val="000000"/>
                    </a:solidFill>
                    <a:latin typeface="+mn-ea"/>
                    <a:ea typeface="+mn-ea"/>
                    <a:cs typeface="Helvetica Black" charset="0"/>
                  </a:rPr>
                  <a:t>订单</a:t>
                </a:r>
                <a:endParaRPr lang="zh-CN" altLang="en-US" sz="1050">
                  <a:latin typeface="+mn-ea"/>
                  <a:ea typeface="+mn-ea"/>
                </a:endParaRPr>
              </a:p>
              <a:p>
                <a:pPr eaLnBrk="0" hangingPunct="0">
                  <a:buFontTx/>
                  <a:buChar char="•"/>
                  <a:defRPr/>
                </a:pPr>
                <a:r>
                  <a:rPr lang="zh-CN" altLang="en-US" sz="1200" b="1">
                    <a:solidFill>
                      <a:srgbClr val="000000"/>
                    </a:solidFill>
                    <a:latin typeface="+mn-ea"/>
                    <a:ea typeface="+mn-ea"/>
                    <a:cs typeface="宋体" pitchFamily="2" charset="-122"/>
                  </a:rPr>
                  <a:t>仓储</a:t>
                </a:r>
                <a:endParaRPr lang="zh-CN" altLang="en-US" sz="1050">
                  <a:latin typeface="+mn-ea"/>
                  <a:ea typeface="+mn-ea"/>
                </a:endParaRPr>
              </a:p>
              <a:p>
                <a:pPr eaLnBrk="0" hangingPunct="0">
                  <a:buFontTx/>
                  <a:buChar char="•"/>
                  <a:defRPr/>
                </a:pPr>
                <a:r>
                  <a:rPr lang="zh-CN" altLang="en-US" sz="1200" b="1">
                    <a:solidFill>
                      <a:srgbClr val="000000"/>
                    </a:solidFill>
                    <a:latin typeface="+mn-ea"/>
                    <a:ea typeface="+mn-ea"/>
                    <a:cs typeface="宋体" pitchFamily="2" charset="-122"/>
                  </a:rPr>
                  <a:t>产品</a:t>
                </a:r>
                <a:endParaRPr lang="zh-CN" altLang="en-US" sz="2700">
                  <a:latin typeface="+mn-ea"/>
                  <a:ea typeface="+mn-ea"/>
                </a:endParaRPr>
              </a:p>
            </p:txBody>
          </p:sp>
        </p:grpSp>
      </p:grpSp>
      <p:sp>
        <p:nvSpPr>
          <p:cNvPr id="15365" name="Rectangle 377"/>
          <p:cNvSpPr>
            <a:spLocks noChangeArrowheads="1"/>
          </p:cNvSpPr>
          <p:nvPr/>
        </p:nvSpPr>
        <p:spPr bwMode="auto">
          <a:xfrm>
            <a:off x="1143000" y="292881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itchFamily="18" charset="0"/>
                <a:ea typeface="黑体" pitchFamily="49" charset="-122"/>
              </a:defRPr>
            </a:lvl1pPr>
            <a:lvl2pPr marL="742950" indent="-285750" eaLnBrk="0" hangingPunct="0">
              <a:defRPr>
                <a:solidFill>
                  <a:schemeClr val="tx1"/>
                </a:solidFill>
                <a:latin typeface="Times New Roman" pitchFamily="18" charset="0"/>
                <a:ea typeface="黑体" pitchFamily="49" charset="-122"/>
              </a:defRPr>
            </a:lvl2pPr>
            <a:lvl3pPr marL="1143000" indent="-228600" eaLnBrk="0" hangingPunct="0">
              <a:defRPr>
                <a:solidFill>
                  <a:schemeClr val="tx1"/>
                </a:solidFill>
                <a:latin typeface="Times New Roman" pitchFamily="18" charset="0"/>
                <a:ea typeface="黑体" pitchFamily="49" charset="-122"/>
              </a:defRPr>
            </a:lvl3pPr>
            <a:lvl4pPr marL="1600200" indent="-228600" eaLnBrk="0" hangingPunct="0">
              <a:defRPr>
                <a:solidFill>
                  <a:schemeClr val="tx1"/>
                </a:solidFill>
                <a:latin typeface="Times New Roman" pitchFamily="18" charset="0"/>
                <a:ea typeface="黑体" pitchFamily="49" charset="-122"/>
              </a:defRPr>
            </a:lvl4pPr>
            <a:lvl5pPr marL="2057400" indent="-228600" eaLnBrk="0" hangingPunct="0">
              <a:defRPr>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a:solidFill>
                  <a:schemeClr val="tx1"/>
                </a:solidFill>
                <a:latin typeface="Times New Roman" pitchFamily="18" charset="0"/>
                <a:ea typeface="黑体" pitchFamily="49" charset="-122"/>
              </a:defRPr>
            </a:lvl9pPr>
          </a:lstStyle>
          <a:p>
            <a:pPr eaLnBrk="1" hangingPunct="1"/>
            <a:endParaRPr lang="zh-CN" altLang="zh-CN"/>
          </a:p>
        </p:txBody>
      </p:sp>
      <p:sp>
        <p:nvSpPr>
          <p:cNvPr id="15366" name="标题 1"/>
          <p:cNvSpPr>
            <a:spLocks noGrp="1"/>
          </p:cNvSpPr>
          <p:nvPr>
            <p:ph type="title"/>
          </p:nvPr>
        </p:nvSpPr>
        <p:spPr/>
        <p:txBody>
          <a:bodyPr/>
          <a:lstStyle/>
          <a:p>
            <a:r>
              <a:rPr lang="zh-CN" altLang="en-US">
                <a:solidFill>
                  <a:srgbClr val="CC0000"/>
                </a:solidFill>
                <a:latin typeface="+mn-ea"/>
                <a:cs typeface="楷体_GB2312" pitchFamily="49" charset="-122"/>
              </a:rPr>
              <a:t>数据</a:t>
            </a:r>
            <a:r>
              <a:rPr lang="zh-CN" altLang="en-US" sz="2800" kern="1200">
                <a:solidFill>
                  <a:srgbClr val="00B050"/>
                </a:solidFill>
                <a:latin typeface="微软雅黑" pitchFamily="34" charset="-122"/>
                <a:ea typeface="微软雅黑" pitchFamily="34" charset="-122"/>
              </a:rPr>
              <a:t>爆炸</a:t>
            </a:r>
            <a:r>
              <a:rPr lang="zh-CN" altLang="en-US">
                <a:solidFill>
                  <a:srgbClr val="CC0000"/>
                </a:solidFill>
                <a:latin typeface="+mn-ea"/>
                <a:cs typeface="楷体_GB2312" pitchFamily="49" charset="-122"/>
              </a:rPr>
              <a:t>，知识</a:t>
            </a:r>
            <a:r>
              <a:rPr lang="zh-CN" altLang="en-US" sz="2800" kern="1200">
                <a:solidFill>
                  <a:srgbClr val="00B050"/>
                </a:solidFill>
                <a:latin typeface="微软雅黑" pitchFamily="34" charset="-122"/>
                <a:ea typeface="微软雅黑" pitchFamily="34" charset="-122"/>
              </a:rPr>
              <a:t>贫乏</a:t>
            </a:r>
          </a:p>
        </p:txBody>
      </p:sp>
      <p:sp>
        <p:nvSpPr>
          <p:cNvPr id="15367" name="内容占位符 2"/>
          <p:cNvSpPr>
            <a:spLocks noGrp="1"/>
          </p:cNvSpPr>
          <p:nvPr>
            <p:ph idx="1"/>
          </p:nvPr>
        </p:nvSpPr>
        <p:spPr>
          <a:xfrm>
            <a:off x="387985" y="948532"/>
            <a:ext cx="8497191" cy="384840"/>
          </a:xfrm>
        </p:spPr>
        <p:txBody>
          <a:bodyPr/>
          <a:lstStyle/>
          <a:p>
            <a:pPr eaLnBrk="1" hangingPunct="1"/>
            <a:r>
              <a:rPr lang="zh-CN" altLang="en-US" smtClean="0"/>
              <a:t>在当今激烈的竞争和复杂的动态市场环境下，正确及时的决策是企业生存和发展的重要环节。</a:t>
            </a:r>
          </a:p>
        </p:txBody>
      </p:sp>
      <p:sp>
        <p:nvSpPr>
          <p:cNvPr id="184" name="标题 1"/>
          <p:cNvSpPr txBox="1">
            <a:spLocks/>
          </p:cNvSpPr>
          <p:nvPr/>
        </p:nvSpPr>
        <p:spPr>
          <a:xfrm>
            <a:off x="431197" y="641628"/>
            <a:ext cx="6060281" cy="367550"/>
          </a:xfrm>
          <a:prstGeom prst="rect">
            <a:avLst/>
          </a:prstGeom>
        </p:spPr>
        <p:txBody>
          <a:bodyPr/>
          <a:lstStyle>
            <a:lvl1pPr>
              <a:spcBef>
                <a:spcPct val="0"/>
              </a:spcBef>
              <a:buNone/>
              <a:defRPr sz="2400">
                <a:solidFill>
                  <a:srgbClr val="E60012"/>
                </a:solidFill>
                <a:latin typeface="微软雅黑" pitchFamily="34" charset="-122"/>
                <a:ea typeface="微软雅黑" pitchFamily="34" charset="-122"/>
                <a:cs typeface="+mj-cs"/>
              </a:defRPr>
            </a:lvl1pPr>
          </a:lstStyle>
          <a:p>
            <a:r>
              <a:rPr lang="zh-CN" altLang="en-US" sz="1800"/>
              <a:t>一切用数据</a:t>
            </a:r>
            <a:r>
              <a:rPr lang="zh-CN" altLang="en-US" sz="1800" smtClean="0"/>
              <a:t>说话  </a:t>
            </a:r>
            <a:r>
              <a:rPr lang="en-US" altLang="zh-CN" sz="1800" smtClean="0"/>
              <a:t>vs “</a:t>
            </a:r>
            <a:r>
              <a:rPr lang="zh-CN" altLang="en-US" sz="1800" smtClean="0"/>
              <a:t>三</a:t>
            </a:r>
            <a:r>
              <a:rPr lang="zh-CN" altLang="en-US" sz="1800"/>
              <a:t>拍</a:t>
            </a:r>
            <a:r>
              <a:rPr lang="zh-CN" altLang="en-US" sz="1800" smtClean="0"/>
              <a:t>”型</a:t>
            </a:r>
            <a:r>
              <a:rPr lang="zh-CN" altLang="en-US" sz="1800"/>
              <a:t>管理者</a:t>
            </a:r>
          </a:p>
        </p:txBody>
      </p:sp>
      <p:sp>
        <p:nvSpPr>
          <p:cNvPr id="185" name="文本框 184"/>
          <p:cNvSpPr txBox="1"/>
          <p:nvPr/>
        </p:nvSpPr>
        <p:spPr>
          <a:xfrm>
            <a:off x="418547" y="4595773"/>
            <a:ext cx="8928992" cy="584775"/>
          </a:xfrm>
          <a:prstGeom prst="rect">
            <a:avLst/>
          </a:prstGeom>
          <a:noFill/>
        </p:spPr>
        <p:txBody>
          <a:bodyPr wrap="square" rtlCol="0">
            <a:spAutoFit/>
          </a:bodyPr>
          <a:lstStyle/>
          <a:p>
            <a:r>
              <a:rPr lang="zh-CN" altLang="en-US" sz="2000" b="1" smtClean="0">
                <a:solidFill>
                  <a:srgbClr val="00B050"/>
                </a:solidFill>
                <a:latin typeface="+mj-ea"/>
                <a:ea typeface="+mj-ea"/>
              </a:rPr>
              <a:t>大</a:t>
            </a:r>
            <a:r>
              <a:rPr lang="zh-CN" altLang="en-US" sz="1600" b="1" smtClean="0">
                <a:latin typeface="+mj-ea"/>
                <a:ea typeface="+mj-ea"/>
              </a:rPr>
              <a:t>与</a:t>
            </a:r>
            <a:r>
              <a:rPr lang="zh-CN" altLang="en-US" sz="2000" b="1" smtClean="0">
                <a:solidFill>
                  <a:srgbClr val="00B050"/>
                </a:solidFill>
                <a:latin typeface="+mj-ea"/>
                <a:ea typeface="+mj-ea"/>
              </a:rPr>
              <a:t>微</a:t>
            </a:r>
            <a:r>
              <a:rPr lang="en-US" altLang="zh-CN" sz="1600" b="1" smtClean="0">
                <a:latin typeface="+mj-ea"/>
                <a:ea typeface="+mj-ea"/>
              </a:rPr>
              <a:t>-</a:t>
            </a:r>
            <a:r>
              <a:rPr lang="zh-CN" altLang="en-US" sz="1600" b="1" smtClean="0">
                <a:latin typeface="+mj-ea"/>
                <a:ea typeface="+mj-ea"/>
              </a:rPr>
              <a:t>莫拉维克悖论（</a:t>
            </a:r>
            <a:r>
              <a:rPr lang="en-US" altLang="zh-CN" sz="1600" b="1" smtClean="0">
                <a:latin typeface="+mj-ea"/>
                <a:ea typeface="+mj-ea"/>
              </a:rPr>
              <a:t>Moravec</a:t>
            </a:r>
            <a:r>
              <a:rPr lang="en-US" altLang="zh-CN" sz="1600" b="1" smtClean="0">
                <a:ea typeface="+mj-ea"/>
                <a:cs typeface="Arial" panose="020B0604020202020204" pitchFamily="34" charset="0"/>
              </a:rPr>
              <a:t>’</a:t>
            </a:r>
            <a:r>
              <a:rPr lang="en-US" altLang="zh-CN" sz="1600" b="1" smtClean="0">
                <a:latin typeface="+mj-ea"/>
                <a:ea typeface="+mj-ea"/>
              </a:rPr>
              <a:t>s Paradox</a:t>
            </a:r>
            <a:r>
              <a:rPr lang="zh-CN" altLang="en-US" sz="1600" b="1" smtClean="0">
                <a:latin typeface="+mj-ea"/>
                <a:ea typeface="+mj-ea"/>
              </a:rPr>
              <a:t>）：</a:t>
            </a:r>
            <a:endParaRPr lang="en-US" altLang="zh-CN" sz="1600" b="1" smtClean="0">
              <a:latin typeface="+mj-ea"/>
              <a:ea typeface="+mj-ea"/>
            </a:endParaRPr>
          </a:p>
          <a:p>
            <a:r>
              <a:rPr lang="zh-CN" altLang="en-US" sz="1200" smtClean="0">
                <a:latin typeface="+mj-ea"/>
                <a:ea typeface="+mj-ea"/>
              </a:rPr>
              <a:t>让计算机如大人般下棋是相对容易的，但是要让计算机有如小孩般的感知和行动能力却是相当困难甚至是不可能的！</a:t>
            </a:r>
            <a:endParaRPr lang="zh-CN" altLang="en-US" sz="1200">
              <a:latin typeface="+mj-ea"/>
              <a:ea typeface="+mj-ea"/>
            </a:endParaRPr>
          </a:p>
        </p:txBody>
      </p:sp>
    </p:spTree>
    <p:extLst>
      <p:ext uri="{BB962C8B-B14F-4D97-AF65-F5344CB8AC3E}">
        <p14:creationId xmlns:p14="http://schemas.microsoft.com/office/powerpoint/2010/main" val="229012117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 calcmode="lin" valueType="num">
                                      <p:cBhvr additive="base">
                                        <p:cTn id="7" dur="500" fill="hold"/>
                                        <p:tgtEl>
                                          <p:spTgt spid="185"/>
                                        </p:tgtEl>
                                        <p:attrNameLst>
                                          <p:attrName>ppt_x</p:attrName>
                                        </p:attrNameLst>
                                      </p:cBhvr>
                                      <p:tavLst>
                                        <p:tav tm="0">
                                          <p:val>
                                            <p:strVal val="#ppt_x"/>
                                          </p:val>
                                        </p:tav>
                                        <p:tav tm="100000">
                                          <p:val>
                                            <p:strVal val="#ppt_x"/>
                                          </p:val>
                                        </p:tav>
                                      </p:tavLst>
                                    </p:anim>
                                    <p:anim calcmode="lin" valueType="num">
                                      <p:cBhvr additive="base">
                                        <p:cTn id="8" dur="500" fill="hold"/>
                                        <p:tgtEl>
                                          <p:spTgt spid="18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Lst>
  </p:timing>
</p:sld>
</file>

<file path=ppt/theme/theme1.xml><?xml version="1.0" encoding="utf-8"?>
<a:theme xmlns:a="http://schemas.openxmlformats.org/drawingml/2006/main" name="CSUS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版权所有 ©1993-2009 Kingdee金蝶(中国)">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版权所有 ©1993-2009 Kingdee金蝶(中国) 1">
        <a:dk1>
          <a:srgbClr val="000000"/>
        </a:dk1>
        <a:lt1>
          <a:srgbClr val="FFFFFF"/>
        </a:lt1>
        <a:dk2>
          <a:srgbClr val="000000"/>
        </a:dk2>
        <a:lt2>
          <a:srgbClr val="4D4D4D"/>
        </a:lt2>
        <a:accent1>
          <a:srgbClr val="0060C0"/>
        </a:accent1>
        <a:accent2>
          <a:srgbClr val="003B76"/>
        </a:accent2>
        <a:accent3>
          <a:srgbClr val="FFFFFF"/>
        </a:accent3>
        <a:accent4>
          <a:srgbClr val="000000"/>
        </a:accent4>
        <a:accent5>
          <a:srgbClr val="AAB6DC"/>
        </a:accent5>
        <a:accent6>
          <a:srgbClr val="00356A"/>
        </a:accent6>
        <a:hlink>
          <a:srgbClr val="FF9900"/>
        </a:hlink>
        <a:folHlink>
          <a:srgbClr val="CC0000"/>
        </a:folHlink>
      </a:clrScheme>
      <a:clrMap bg1="lt1" tx1="dk1" bg2="lt2" tx2="dk2" accent1="accent1" accent2="accent2" accent3="accent3" accent4="accent4" accent5="accent5" accent6="accent6" hlink="hlink" folHlink="folHlink"/>
    </a:extraClrScheme>
    <a:extraClrScheme>
      <a:clrScheme name="版权所有 ©1993-2009 Kingdee金蝶(中国) 2">
        <a:dk1>
          <a:srgbClr val="000000"/>
        </a:dk1>
        <a:lt1>
          <a:srgbClr val="FFFFFF"/>
        </a:lt1>
        <a:dk2>
          <a:srgbClr val="000000"/>
        </a:dk2>
        <a:lt2>
          <a:srgbClr val="4D4D4D"/>
        </a:lt2>
        <a:accent1>
          <a:srgbClr val="005CC0"/>
        </a:accent1>
        <a:accent2>
          <a:srgbClr val="003B76"/>
        </a:accent2>
        <a:accent3>
          <a:srgbClr val="FFFFFF"/>
        </a:accent3>
        <a:accent4>
          <a:srgbClr val="000000"/>
        </a:accent4>
        <a:accent5>
          <a:srgbClr val="AAB5DC"/>
        </a:accent5>
        <a:accent6>
          <a:srgbClr val="00356A"/>
        </a:accent6>
        <a:hlink>
          <a:srgbClr val="53A9FF"/>
        </a:hlink>
        <a:folHlink>
          <a:srgbClr val="0066CC"/>
        </a:folHlink>
      </a:clrScheme>
      <a:clrMap bg1="lt1" tx1="dk1" bg2="lt2" tx2="dk2" accent1="accent1" accent2="accent2" accent3="accent3" accent4="accent4" accent5="accent5" accent6="accent6" hlink="hlink" folHlink="folHlink"/>
    </a:extraClrScheme>
    <a:extraClrScheme>
      <a:clrScheme name="版权所有 ©1993-2009 Kingdee金蝶(中国) 3">
        <a:dk1>
          <a:srgbClr val="000000"/>
        </a:dk1>
        <a:lt1>
          <a:srgbClr val="FFFFFF"/>
        </a:lt1>
        <a:dk2>
          <a:srgbClr val="000000"/>
        </a:dk2>
        <a:lt2>
          <a:srgbClr val="4D4D4D"/>
        </a:lt2>
        <a:accent1>
          <a:srgbClr val="808080"/>
        </a:accent1>
        <a:accent2>
          <a:srgbClr val="292929"/>
        </a:accent2>
        <a:accent3>
          <a:srgbClr val="FFFFFF"/>
        </a:accent3>
        <a:accent4>
          <a:srgbClr val="000000"/>
        </a:accent4>
        <a:accent5>
          <a:srgbClr val="C0C0C0"/>
        </a:accent5>
        <a:accent6>
          <a:srgbClr val="242424"/>
        </a:accent6>
        <a:hlink>
          <a:srgbClr val="EA2D00"/>
        </a:hlink>
        <a:folHlink>
          <a:srgbClr val="990000"/>
        </a:folHlink>
      </a:clrScheme>
      <a:clrMap bg1="lt1" tx1="dk1" bg2="lt2" tx2="dk2" accent1="accent1" accent2="accent2" accent3="accent3" accent4="accent4" accent5="accent5" accent6="accent6" hlink="hlink" folHlink="folHlink"/>
    </a:extraClrScheme>
    <a:extraClrScheme>
      <a:clrScheme name="版权所有 ©1993-2009 Kingdee金蝶(中国) 4">
        <a:dk1>
          <a:srgbClr val="000000"/>
        </a:dk1>
        <a:lt1>
          <a:srgbClr val="FFFFFF"/>
        </a:lt1>
        <a:dk2>
          <a:srgbClr val="000000"/>
        </a:dk2>
        <a:lt2>
          <a:srgbClr val="4D4D4D"/>
        </a:lt2>
        <a:accent1>
          <a:srgbClr val="53A9FF"/>
        </a:accent1>
        <a:accent2>
          <a:srgbClr val="0066CC"/>
        </a:accent2>
        <a:accent3>
          <a:srgbClr val="FFFFFF"/>
        </a:accent3>
        <a:accent4>
          <a:srgbClr val="000000"/>
        </a:accent4>
        <a:accent5>
          <a:srgbClr val="B3D1FF"/>
        </a:accent5>
        <a:accent6>
          <a:srgbClr val="005CB9"/>
        </a:accent6>
        <a:hlink>
          <a:srgbClr val="EA2D00"/>
        </a:hlink>
        <a:folHlink>
          <a:srgbClr val="990000"/>
        </a:folHlink>
      </a:clrScheme>
      <a:clrMap bg1="lt1" tx1="dk1" bg2="lt2" tx2="dk2" accent1="accent1" accent2="accent2" accent3="accent3" accent4="accent4" accent5="accent5" accent6="accent6" hlink="hlink" folHlink="folHlink"/>
    </a:extraClrScheme>
    <a:extraClrScheme>
      <a:clrScheme name="版权所有 ©1993-2009 Kingdee金蝶(中国) 5">
        <a:dk1>
          <a:srgbClr val="4D4D4D"/>
        </a:dk1>
        <a:lt1>
          <a:srgbClr val="FFFFFF"/>
        </a:lt1>
        <a:dk2>
          <a:srgbClr val="000000"/>
        </a:dk2>
        <a:lt2>
          <a:srgbClr val="FFFFFF"/>
        </a:lt2>
        <a:accent1>
          <a:srgbClr val="FFFFFF"/>
        </a:accent1>
        <a:accent2>
          <a:srgbClr val="D8D8D8"/>
        </a:accent2>
        <a:accent3>
          <a:srgbClr val="AAAAAA"/>
        </a:accent3>
        <a:accent4>
          <a:srgbClr val="DADADA"/>
        </a:accent4>
        <a:accent5>
          <a:srgbClr val="FFFFFF"/>
        </a:accent5>
        <a:accent6>
          <a:srgbClr val="C4C4C4"/>
        </a:accent6>
        <a:hlink>
          <a:srgbClr val="DDDDDD"/>
        </a:hlink>
        <a:folHlink>
          <a:srgbClr val="5F5F5F"/>
        </a:folHlink>
      </a:clrScheme>
      <a:clrMap bg1="dk2" tx1="lt1" bg2="dk1" tx2="lt2" accent1="accent1" accent2="accent2" accent3="accent3" accent4="accent4" accent5="accent5" accent6="accent6" hlink="hlink" folHlink="folHlink"/>
    </a:extraClrScheme>
    <a:extraClrScheme>
      <a:clrScheme name="版权所有 ©1993-2009 Kingdee金蝶(中国) 6">
        <a:dk1>
          <a:srgbClr val="4D4D4D"/>
        </a:dk1>
        <a:lt1>
          <a:srgbClr val="FFFFFF"/>
        </a:lt1>
        <a:dk2>
          <a:srgbClr val="000000"/>
        </a:dk2>
        <a:lt2>
          <a:srgbClr val="FFFFFF"/>
        </a:lt2>
        <a:accent1>
          <a:srgbClr val="FFFFFF"/>
        </a:accent1>
        <a:accent2>
          <a:srgbClr val="D8D8D8"/>
        </a:accent2>
        <a:accent3>
          <a:srgbClr val="AAAAAA"/>
        </a:accent3>
        <a:accent4>
          <a:srgbClr val="DADADA"/>
        </a:accent4>
        <a:accent5>
          <a:srgbClr val="FFFFFF"/>
        </a:accent5>
        <a:accent6>
          <a:srgbClr val="C4C4C4"/>
        </a:accent6>
        <a:hlink>
          <a:srgbClr val="EA2D00"/>
        </a:hlink>
        <a:folHlink>
          <a:srgbClr val="990000"/>
        </a:folHlink>
      </a:clrScheme>
      <a:clrMap bg1="dk2" tx1="lt1" bg2="dk1" tx2="lt2" accent1="accent1" accent2="accent2" accent3="accent3" accent4="accent4" accent5="accent5" accent6="accent6" hlink="hlink" folHlink="folHlink"/>
    </a:extraClrScheme>
    <a:extraClrScheme>
      <a:clrScheme name="版权所有 ©1993-2009 Kingdee金蝶(中国) 7">
        <a:dk1>
          <a:srgbClr val="4D4D4D"/>
        </a:dk1>
        <a:lt1>
          <a:srgbClr val="FFFFFF"/>
        </a:lt1>
        <a:dk2>
          <a:srgbClr val="000000"/>
        </a:dk2>
        <a:lt2>
          <a:srgbClr val="FFFFFF"/>
        </a:lt2>
        <a:accent1>
          <a:srgbClr val="FFFFFF"/>
        </a:accent1>
        <a:accent2>
          <a:srgbClr val="D8D8D8"/>
        </a:accent2>
        <a:accent3>
          <a:srgbClr val="AAAAAA"/>
        </a:accent3>
        <a:accent4>
          <a:srgbClr val="DADADA"/>
        </a:accent4>
        <a:accent5>
          <a:srgbClr val="FFFFFF"/>
        </a:accent5>
        <a:accent6>
          <a:srgbClr val="C4C4C4"/>
        </a:accent6>
        <a:hlink>
          <a:srgbClr val="FF9900"/>
        </a:hlink>
        <a:folHlink>
          <a:srgbClr val="CC0000"/>
        </a:folHlink>
      </a:clrScheme>
      <a:clrMap bg1="dk2" tx1="lt1" bg2="dk1" tx2="lt2" accent1="accent1" accent2="accent2" accent3="accent3" accent4="accent4" accent5="accent5" accent6="accent6" hlink="hlink" folHlink="folHlink"/>
    </a:extraClrScheme>
    <a:extraClrScheme>
      <a:clrScheme name="版权所有 ©1993-2009 Kingdee金蝶(中国) 8">
        <a:dk1>
          <a:srgbClr val="4D4D4D"/>
        </a:dk1>
        <a:lt1>
          <a:srgbClr val="FFFFFF"/>
        </a:lt1>
        <a:dk2>
          <a:srgbClr val="000000"/>
        </a:dk2>
        <a:lt2>
          <a:srgbClr val="FFFFFF"/>
        </a:lt2>
        <a:accent1>
          <a:srgbClr val="FFFFFF"/>
        </a:accent1>
        <a:accent2>
          <a:srgbClr val="D8D8D8"/>
        </a:accent2>
        <a:accent3>
          <a:srgbClr val="AAAAAA"/>
        </a:accent3>
        <a:accent4>
          <a:srgbClr val="DADADA"/>
        </a:accent4>
        <a:accent5>
          <a:srgbClr val="FFFFFF"/>
        </a:accent5>
        <a:accent6>
          <a:srgbClr val="C4C4C4"/>
        </a:accent6>
        <a:hlink>
          <a:srgbClr val="0099FF"/>
        </a:hlink>
        <a:folHlink>
          <a:srgbClr val="00708A"/>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SUST" id="{C6E9C38E-5597-49AA-AEB3-084FD3649831}" vid="{5778F757-509C-4C29-8035-27E18B31FC3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7">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7030A0"/>
    </a:hlink>
    <a:folHlink>
      <a:srgbClr val="00B050"/>
    </a:folHlink>
  </a:clrScheme>
  <a:fontScheme name="fieldstar">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自定义 7">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7030A0"/>
    </a:hlink>
    <a:folHlink>
      <a:srgbClr val="00B050"/>
    </a:folHlink>
  </a:clrScheme>
  <a:fontScheme name="fieldstar">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自定义 7">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7030A0"/>
    </a:hlink>
    <a:folHlink>
      <a:srgbClr val="00B050"/>
    </a:folHlink>
  </a:clrScheme>
  <a:fontScheme name="fieldstar">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自定义 7">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7030A0"/>
    </a:hlink>
    <a:folHlink>
      <a:srgbClr val="00B050"/>
    </a:folHlink>
  </a:clrScheme>
  <a:fontScheme name="fieldstar">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自定义 7">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7030A0"/>
    </a:hlink>
    <a:folHlink>
      <a:srgbClr val="00B050"/>
    </a:folHlink>
  </a:clrScheme>
  <a:fontScheme name="fieldstar">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CSUST</Template>
  <TotalTime>9254</TotalTime>
  <Words>4398</Words>
  <Application>Microsoft Office PowerPoint</Application>
  <PresentationFormat>全屏显示(16:9)</PresentationFormat>
  <Paragraphs>578</Paragraphs>
  <Slides>41</Slides>
  <Notes>24</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3</vt:i4>
      </vt:variant>
      <vt:variant>
        <vt:lpstr>幻灯片标题</vt:lpstr>
      </vt:variant>
      <vt:variant>
        <vt:i4>41</vt:i4>
      </vt:variant>
    </vt:vector>
  </HeadingPairs>
  <TitlesOfParts>
    <vt:vector size="62" baseType="lpstr">
      <vt:lpstr>Helvetica Black</vt:lpstr>
      <vt:lpstr>Microsoft JhengHei</vt:lpstr>
      <vt:lpstr>Microsoft YaHei UI</vt:lpstr>
      <vt:lpstr>黑体</vt:lpstr>
      <vt:lpstr>华文楷体</vt:lpstr>
      <vt:lpstr>华文细黑</vt:lpstr>
      <vt:lpstr>楷体_GB2312</vt:lpstr>
      <vt:lpstr>宋体</vt:lpstr>
      <vt:lpstr>微软雅黑</vt:lpstr>
      <vt:lpstr>微软雅黑</vt:lpstr>
      <vt:lpstr>Agency FB</vt:lpstr>
      <vt:lpstr>Arial</vt:lpstr>
      <vt:lpstr>Arial Narrow</vt:lpstr>
      <vt:lpstr>Calibri</vt:lpstr>
      <vt:lpstr>Times New Roman</vt:lpstr>
      <vt:lpstr>Wingdings</vt:lpstr>
      <vt:lpstr>Wingdings 3</vt:lpstr>
      <vt:lpstr>CSUST</vt:lpstr>
      <vt:lpstr>Microsoft Excel 97-2003 工作表</vt:lpstr>
      <vt:lpstr>Microsoft Excel 工作表</vt:lpstr>
      <vt:lpstr>程序包</vt:lpstr>
      <vt:lpstr>PowerPoint 演示文稿</vt:lpstr>
      <vt:lpstr>PowerPoint 演示文稿</vt:lpstr>
      <vt:lpstr>PowerPoint 演示文稿</vt:lpstr>
      <vt:lpstr>时代变迁-从IT时代、互联网+到智能+的时代</vt:lpstr>
      <vt:lpstr>新一代信息环境-大、智、移、云、物、链</vt:lpstr>
      <vt:lpstr>PowerPoint 演示文稿</vt:lpstr>
      <vt:lpstr>PowerPoint 演示文稿</vt:lpstr>
      <vt:lpstr>一样的大数据 不一样的微洞察</vt:lpstr>
      <vt:lpstr>数据爆炸，知识贫乏</vt:lpstr>
      <vt:lpstr>大数据、微洞察——从一份销售数据说起</vt:lpstr>
      <vt:lpstr>大数据、微洞察</vt:lpstr>
      <vt:lpstr>大数据的价值体现</vt:lpstr>
      <vt:lpstr>PowerPoint 演示文稿</vt:lpstr>
      <vt:lpstr>主要技术挑战和解决方案</vt:lpstr>
      <vt:lpstr>大数据的特征</vt:lpstr>
      <vt:lpstr>云计算中心</vt:lpstr>
      <vt:lpstr>新一代智能技术</vt:lpstr>
      <vt:lpstr>大数据的应用领域</vt:lpstr>
      <vt:lpstr>搭建数字神经系统</vt:lpstr>
      <vt:lpstr>大数据分析与企业管理</vt:lpstr>
      <vt:lpstr>大数据分析在人力资源管理中的应用</vt:lpstr>
      <vt:lpstr>人才流失预警</vt:lpstr>
      <vt:lpstr>传统财务绩效分析</vt:lpstr>
      <vt:lpstr>财务+管理绩效</vt:lpstr>
      <vt:lpstr>运营监控</vt:lpstr>
      <vt:lpstr>管理决策分析-从洞见到预见 from Insight to Foresight</vt:lpstr>
      <vt:lpstr>管理决策模型-最优定价模型</vt:lpstr>
      <vt:lpstr>客户细分:多指标RFM模型</vt:lpstr>
      <vt:lpstr>时间序列分析-销售行为预测</vt:lpstr>
      <vt:lpstr>自然语言处理与舆情分析-从内部到外部</vt:lpstr>
      <vt:lpstr>1.4 文本情绪分析-研报股价相关性</vt:lpstr>
      <vt:lpstr>文本情绪分析-研报股价相关性</vt:lpstr>
      <vt:lpstr>人工智能-应用循环神经网络RNN进行预测</vt:lpstr>
      <vt:lpstr>知识图谱及其应用</vt:lpstr>
      <vt:lpstr>公司治理图谱分析-信息探索</vt:lpstr>
      <vt:lpstr>公司治理图谱分析-路径分析</vt:lpstr>
      <vt:lpstr>公司治理图谱分析-环路分析</vt:lpstr>
      <vt:lpstr>司治理图谱分析-相似度分析-上市公司股东相似度</vt:lpstr>
      <vt:lpstr>公司治理图谱分析-相似度分析-大股东的投资相似度</vt:lpstr>
      <vt:lpstr>大数据分析技能图谱</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yangziyu</dc:creator>
  <cp:lastModifiedBy>小青 曾</cp:lastModifiedBy>
  <cp:revision>3120</cp:revision>
  <dcterms:created xsi:type="dcterms:W3CDTF">2017-02-14T08:00:28Z</dcterms:created>
  <dcterms:modified xsi:type="dcterms:W3CDTF">2019-04-21T07:12:54Z</dcterms:modified>
</cp:coreProperties>
</file>